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62"/>
  </p:notesMasterIdLst>
  <p:sldIdLst>
    <p:sldId id="1041" r:id="rId2"/>
    <p:sldId id="775" r:id="rId3"/>
    <p:sldId id="924" r:id="rId4"/>
    <p:sldId id="925" r:id="rId5"/>
    <p:sldId id="946" r:id="rId6"/>
    <p:sldId id="926" r:id="rId7"/>
    <p:sldId id="948" r:id="rId8"/>
    <p:sldId id="949" r:id="rId9"/>
    <p:sldId id="957" r:id="rId10"/>
    <p:sldId id="951" r:id="rId11"/>
    <p:sldId id="928" r:id="rId12"/>
    <p:sldId id="938" r:id="rId13"/>
    <p:sldId id="1025" r:id="rId14"/>
    <p:sldId id="1042" r:id="rId15"/>
    <p:sldId id="955" r:id="rId16"/>
    <p:sldId id="942" r:id="rId17"/>
    <p:sldId id="931" r:id="rId18"/>
    <p:sldId id="932" r:id="rId19"/>
    <p:sldId id="933" r:id="rId20"/>
    <p:sldId id="935" r:id="rId21"/>
    <p:sldId id="1038" r:id="rId22"/>
    <p:sldId id="959" r:id="rId23"/>
    <p:sldId id="1039" r:id="rId24"/>
    <p:sldId id="1043" r:id="rId25"/>
    <p:sldId id="1040" r:id="rId26"/>
    <p:sldId id="966" r:id="rId27"/>
    <p:sldId id="967" r:id="rId28"/>
    <p:sldId id="969" r:id="rId29"/>
    <p:sldId id="976" r:id="rId30"/>
    <p:sldId id="977" r:id="rId31"/>
    <p:sldId id="979" r:id="rId32"/>
    <p:sldId id="980" r:id="rId33"/>
    <p:sldId id="1015" r:id="rId34"/>
    <p:sldId id="1016" r:id="rId35"/>
    <p:sldId id="1017" r:id="rId36"/>
    <p:sldId id="1018" r:id="rId37"/>
    <p:sldId id="1019" r:id="rId38"/>
    <p:sldId id="1004" r:id="rId39"/>
    <p:sldId id="1008" r:id="rId40"/>
    <p:sldId id="1020" r:id="rId41"/>
    <p:sldId id="1021" r:id="rId42"/>
    <p:sldId id="1022" r:id="rId43"/>
    <p:sldId id="1023" r:id="rId44"/>
    <p:sldId id="1006" r:id="rId45"/>
    <p:sldId id="1007" r:id="rId46"/>
    <p:sldId id="757" r:id="rId47"/>
    <p:sldId id="953" r:id="rId48"/>
    <p:sldId id="939" r:id="rId49"/>
    <p:sldId id="952" r:id="rId50"/>
    <p:sldId id="954" r:id="rId51"/>
    <p:sldId id="963" r:id="rId52"/>
    <p:sldId id="968" r:id="rId53"/>
    <p:sldId id="971" r:id="rId54"/>
    <p:sldId id="972" r:id="rId55"/>
    <p:sldId id="973" r:id="rId56"/>
    <p:sldId id="1010" r:id="rId57"/>
    <p:sldId id="1011" r:id="rId58"/>
    <p:sldId id="1012" r:id="rId59"/>
    <p:sldId id="1013" r:id="rId60"/>
    <p:sldId id="1014" r:id="rId61"/>
  </p:sldIdLst>
  <p:sldSz cx="9144000" cy="6858000" type="screen4x3"/>
  <p:notesSz cx="6797675" cy="9926638"/>
  <p:embeddedFontLst>
    <p:embeddedFont>
      <p:font typeface="Webdings" pitchFamily="18" charset="2"/>
      <p:regular r:id="rId63"/>
    </p:embeddedFont>
    <p:embeddedFont>
      <p:font typeface="Wingdings 3" pitchFamily="18" charset="2"/>
      <p:regular r:id="rId64"/>
    </p:embeddedFont>
    <p:embeddedFont>
      <p:font typeface="Calibri" pitchFamily="34" charset="0"/>
      <p:regular r:id="rId65"/>
      <p:bold r:id="rId66"/>
      <p:italic r:id="rId67"/>
      <p:boldItalic r:id="rId68"/>
    </p:embeddedFont>
    <p:embeddedFont>
      <p:font typeface="Meiryo" charset="-128"/>
      <p:regular r:id="rId69"/>
      <p:bold r:id="rId70"/>
      <p:italic r:id="rId71"/>
      <p:boldItalic r:id="rId72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F5FA"/>
    <a:srgbClr val="DCF9FC"/>
    <a:srgbClr val="C7CFF5"/>
    <a:srgbClr val="E9DFB9"/>
    <a:srgbClr val="D8F8DA"/>
    <a:srgbClr val="EEFCEF"/>
    <a:srgbClr val="FFEBFF"/>
    <a:srgbClr val="DAC052"/>
    <a:srgbClr val="F7F1D9"/>
    <a:srgbClr val="00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0" autoAdjust="0"/>
    <p:restoredTop sz="94582" autoAdjust="0"/>
  </p:normalViewPr>
  <p:slideViewPr>
    <p:cSldViewPr>
      <p:cViewPr varScale="1">
        <p:scale>
          <a:sx n="127" d="100"/>
          <a:sy n="127" d="100"/>
        </p:scale>
        <p:origin x="-288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1314" y="-102"/>
      </p:cViewPr>
      <p:guideLst>
        <p:guide orient="horz" pos="3127"/>
        <p:guide pos="2141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defTabSz="915988"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defTabSz="915988"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0"/>
            </a:lvl1pPr>
          </a:lstStyle>
          <a:p>
            <a:pPr>
              <a:defRPr/>
            </a:pPr>
            <a:fld id="{800CDBA3-C83D-4E13-82EF-C89DA4A232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16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17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18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19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20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21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22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24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25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26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27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defTabSz="915988"/>
            <a:fld id="{38A022A6-1DAD-4057-8A6C-7BB17DEB95E3}" type="slidenum">
              <a:rPr lang="ru-RU" sz="1200" b="0"/>
              <a:pPr algn="r" defTabSz="915988"/>
              <a:t>28</a:t>
            </a:fld>
            <a:endParaRPr lang="ru-RU" sz="1200" b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defTabSz="915988"/>
            <a:fld id="{38A022A6-1DAD-4057-8A6C-7BB17DEB95E3}" type="slidenum">
              <a:rPr lang="ru-RU" sz="1200" b="0"/>
              <a:pPr algn="r" defTabSz="915988"/>
              <a:t>29</a:t>
            </a:fld>
            <a:endParaRPr lang="ru-RU" sz="1200" b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30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31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32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33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34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35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36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37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38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39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40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41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42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43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44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45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47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48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49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50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51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52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defTabSz="915988"/>
            <a:fld id="{0BBBFAC3-3D8D-496C-B013-B19EA36801D2}" type="slidenum">
              <a:rPr lang="ru-RU" sz="1200" b="0"/>
              <a:pPr algn="r" defTabSz="915988"/>
              <a:t>53</a:t>
            </a:fld>
            <a:endParaRPr lang="ru-RU" sz="1200" b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defTabSz="915988"/>
            <a:fld id="{B7C0447F-4207-42C6-9D63-C8DDB37CB61B}" type="slidenum">
              <a:rPr lang="ru-RU" sz="1200" b="0"/>
              <a:pPr algn="r" defTabSz="915988"/>
              <a:t>54</a:t>
            </a:fld>
            <a:endParaRPr lang="ru-RU" sz="1200" b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defTabSz="915988"/>
            <a:fld id="{AB190405-57A5-4EB4-83A4-EBB6ED00C936}" type="slidenum">
              <a:rPr lang="ru-RU" sz="1200" b="0"/>
              <a:pPr algn="r" defTabSz="915988"/>
              <a:t>55</a:t>
            </a:fld>
            <a:endParaRPr lang="ru-RU" sz="1200" b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56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57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58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59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60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defTabSz="915988"/>
            <a:fld id="{3152AB37-4BDF-42F4-91F0-9FA4EAB7097C}" type="slidenum">
              <a:rPr lang="ru-RU" sz="1200" b="0"/>
              <a:pPr algn="r" defTabSz="915988"/>
              <a:t>8</a:t>
            </a:fld>
            <a:endParaRPr lang="ru-RU" sz="1200" b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823CF-282E-4B67-AF63-F7700663FBAE}" type="datetime1">
              <a:rPr lang="ru-RU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6009C-CAE8-46FC-82CF-43DADF63CB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4A80F-21EE-447B-8F9A-CE12AC1CA20B}" type="datetime1">
              <a:rPr lang="ru-RU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FC3D2-9823-410B-A5A3-2E5AA8A20A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36E75-C97D-4DB5-9FD2-73ADA8CD5006}" type="datetime1">
              <a:rPr lang="ru-RU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77614-F379-4E51-B206-19EC61D654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7072B-114E-4C8E-A508-BB2057694F16}" type="datetime1">
              <a:rPr lang="ru-RU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DD2E7-D1F7-4E7F-B4B7-4D6C8F5EAA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52D72-55E1-4D50-A7C3-C6C432838B5E}" type="datetime1">
              <a:rPr lang="ru-RU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F3371-0885-4DA6-853F-C8B855E959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66B1F-B8D9-4E03-8272-49018FE03997}" type="datetime1">
              <a:rPr lang="ru-RU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E1457-5553-4384-A780-E3A87EC95F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8999-1276-43B7-B6CD-6F9F642A401F}" type="datetime1">
              <a:rPr lang="ru-RU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89F8F-B2D3-4683-B031-15C90C1541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478B6-FF5C-4ACC-A9F1-4BC36AB1564A}" type="datetime1">
              <a:rPr lang="ru-RU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A0BC7-5E2F-4FF4-815E-6A4F8FDBF4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6F572-5B3B-4883-9FDE-301505C5F027}" type="datetime1">
              <a:rPr lang="ru-RU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66328-21E0-4507-8E1F-783934C726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77027-FA6E-4F2C-AF8F-728A44543655}" type="datetime1">
              <a:rPr lang="ru-RU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C4550-A249-48E8-A0DF-47B525DBAB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F6921-7D91-4736-8266-26BDCC90DF07}" type="datetime1">
              <a:rPr lang="ru-RU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33131-57D5-4DFB-8AC6-987BF3E999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DC1E4-247C-45CF-86E7-442D09167A3B}" type="datetime1">
              <a:rPr lang="ru-RU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50497-8675-4C5D-9B35-E9F7175D2B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rgbClr val="E7EDF5"/>
          </a:fgClr>
          <a:bgClr>
            <a:srgbClr val="F1F8F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fld id="{197BF323-B417-4E69-BF13-AC3574CA5EC4}" type="datetime1">
              <a:rPr lang="ru-RU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88592C9F-6A3E-42F8-97C1-99E7F2A42D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B6212E-805D-4B8D-A9CD-E753F2033F21}" type="slidenum">
              <a:rPr lang="ru-RU" smtClean="0"/>
              <a:pPr/>
              <a:t>1</a:t>
            </a:fld>
            <a:endParaRPr lang="ru-RU" smtClean="0"/>
          </a:p>
        </p:txBody>
      </p:sp>
      <p:pic>
        <p:nvPicPr>
          <p:cNvPr id="2051" name="Picture 2" descr="titul_orig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8" y="68263"/>
            <a:ext cx="8961437" cy="672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961548" name="Picture 12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816225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49" name="Picture 13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31765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0" name="Picture 14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0938" y="2636838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1" name="Picture 15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4425" y="2995613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2" name="Picture 16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0" y="3355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3" name="Picture 17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4425" y="2816225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20" descr="go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800" y="2500313"/>
            <a:ext cx="10096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1557" name="Text Box 21" descr="Horizontal brick"/>
          <p:cNvSpPr txBox="1">
            <a:spLocks noChangeArrowheads="1"/>
          </p:cNvSpPr>
          <p:nvPr/>
        </p:nvSpPr>
        <p:spPr bwMode="auto">
          <a:xfrm>
            <a:off x="2447925" y="366713"/>
            <a:ext cx="6337300" cy="6194425"/>
          </a:xfrm>
          <a:prstGeom prst="rect">
            <a:avLst/>
          </a:prstGeom>
          <a:pattFill prst="horzBrick">
            <a:fgClr>
              <a:srgbClr val="F8F2DC"/>
            </a:fgClr>
            <a:bgClr>
              <a:srgbClr val="FDFAF1"/>
            </a:bgClr>
          </a:pattFill>
          <a:ln w="57150" cmpd="thickThin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198000" rIns="198000"/>
          <a:lstStyle/>
          <a:p>
            <a:pPr algn="ctr">
              <a:lnSpc>
                <a:spcPct val="50000"/>
              </a:lnSpc>
              <a:spcAft>
                <a:spcPct val="100000"/>
              </a:spcAft>
              <a:defRPr/>
            </a:pPr>
            <a:endParaRPr lang="ru-RU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ru-RU" sz="3000" dirty="0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Игорь Борисович Бурдонов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3000" dirty="0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Александр Сергеевич </a:t>
            </a:r>
            <a:r>
              <a:rPr lang="ru-RU" sz="3000" dirty="0" err="1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Косачев</a:t>
            </a:r>
            <a:endParaRPr lang="ru-RU" sz="3000" dirty="0">
              <a:solidFill>
                <a:srgbClr val="331C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20000"/>
              </a:spcBef>
              <a:defRPr/>
            </a:pPr>
            <a:endParaRPr lang="ru-RU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100000"/>
              </a:spcBef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ИССЛЕДОВАНИЕ ОРИЕНТИРОВАННОГО ГРАФА</a:t>
            </a:r>
          </a:p>
          <a:p>
            <a:pPr algn="ctr">
              <a:spcBef>
                <a:spcPct val="100000"/>
              </a:spcBef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КОЛЛЕКТИВОМ ДВИГАЮЩИХСЯ АВТОМАТОВ</a:t>
            </a:r>
            <a:endParaRPr lang="ru-RU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61558" name="Text Box 22"/>
          <p:cNvSpPr txBox="1">
            <a:spLocks noChangeArrowheads="1"/>
          </p:cNvSpPr>
          <p:nvPr/>
        </p:nvSpPr>
        <p:spPr bwMode="auto">
          <a:xfrm>
            <a:off x="2808288" y="5969000"/>
            <a:ext cx="5695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/>
              <a:t>   </a:t>
            </a:r>
            <a:r>
              <a:rPr lang="ru-RU" sz="2000" b="0">
                <a:solidFill>
                  <a:srgbClr val="58A5FA"/>
                </a:solidFill>
              </a:rPr>
              <a:t>Институт Системного Программирования РАН</a:t>
            </a:r>
            <a:endParaRPr lang="ru-RU" sz="2000" b="0"/>
          </a:p>
        </p:txBody>
      </p:sp>
      <p:pic>
        <p:nvPicPr>
          <p:cNvPr id="961554" name="Picture 18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584450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6.19796E-6 C 0.00313 -0.00901 0.00643 -0.0178 0.01146 -0.02705 C 0.0165 -0.0363 0.0184 -0.0481 0.03038 -0.05573 C 0.04236 -0.06336 0.07101 -0.07539 0.08368 -0.07261 C 0.09636 -0.06984 0.10469 -0.05087 0.10643 -0.03885 C 0.10816 -0.02682 0.10191 -0.01179 0.09375 6.19796E-6 C 0.08559 0.0118 0.06215 0.01458 0.05712 0.03192 C 0.05209 0.04927 0.05469 0.09043 0.06337 0.10454 C 0.07205 0.11865 0.08733 0.10731 0.10886 0.11633 C 0.13038 0.12535 0.1908 0.13645 0.19254 0.15842 C 0.1941 0.18039 0.1441 0.23289 0.1191 0.24769 C 0.0941 0.26249 0.05851 0.24769 0.04306 0.24769 C 0.02761 0.24769 0.03577 0.24469 0.02674 0.24769 C 0.01771 0.2507 -0.00937 0.25417 -0.01128 0.26643 C -0.01319 0.27868 0.00191 0.31037 0.01528 0.32193 C 0.02865 0.33349 0.05556 0.33326 0.0684 0.33558 C 0.08125 0.33789 0.08663 0.33257 0.09254 0.33558 C 0.09844 0.33858 0.10382 0.34089 0.10382 0.35408 C 0.10382 0.36726 0.09219 0.39871 0.09254 0.41467 C 0.09288 0.43063 0.09566 0.44496 0.10643 0.45005 C 0.11719 0.45514 0.13715 0.45005 0.15712 0.4452 " pathEditMode="relative" rAng="0" ptsTypes="aaaaaaaaaaaaaaaaaaaaA">
                                      <p:cBhvr>
                                        <p:cTn id="9" dur="12500" fill="hold"/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0" presetClass="path" presetSubtype="0" decel="50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0.15712 0.44468 C 0.15903 0.44468 0.16146 0.44329 0.16927 0.44213 C 0.17709 0.4412 0.18993 0.43472 0.20452 0.43912 C 0.2191 0.44375 0.24063 0.47523 0.25677 0.46991 C 0.27309 0.46481 0.29375 0.43264 0.30139 0.40856 C 0.31059 0.38727 0.30643 0.37361 0.30261 0.32292 C 0.29879 0.27245 0.24497 0.12431 0.2783 0.10532 C 0.34375 0.03241 0.44167 0.27546 0.50261 0.20926 C 0.56979 0.13472 0.43785 0.02431 0.50955 -0.05718 C 0.57101 -0.12569 0.60122 0.01389 0.65747 -0.04745 C 0.71111 -0.1081 0.63143 -0.18241 0.67848 -0.23796 C 0.70868 -0.26852 0.74236 -0.28796 0.75382 -0.27315 " pathEditMode="relative" rAng="0" ptsTypes="faaafaffffff">
                                      <p:cBhvr>
                                        <p:cTn id="11" dur="12000" fill="hold"/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" y="-35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0.00208 C 0.03091 -0.0007 0.06198 -0.00301 0.07205 0.01064 C 0.08212 0.02428 0.06875 0.04833 0.06077 0.08487 C 0.05278 0.12141 0.02795 0.18756 0.02396 0.23127 C 0.01997 0.27474 0.02761 0.32423 0.03664 0.34597 C 0.04566 0.36748 0.05764 0.37396 0.07848 0.36008 C 0.09931 0.34644 0.13056 0.30435 0.16198 0.26249 " pathEditMode="relative" rAng="0" ptsTypes="aaaaaaA">
                                      <p:cBhvr>
                                        <p:cTn id="13" dur="9000" fill="hold"/>
                                        <p:tgtEl>
                                          <p:spTgt spid="961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18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1.94444E-6 4.89362E-6 C 0.01684 0.003 0.0342 0.00647 0.04514 0.01341 C 0.0559 0.02035 0.06146 0.02567 0.06441 0.04185 C 0.06753 0.05781 0.06024 0.08903 0.06302 0.11031 C 0.06545 0.13182 0.0743 0.15656 0.0809 0.17067 C 0.08767 0.18455 0.08889 0.18848 0.10295 0.19403 C 0.11701 0.19958 0.14097 0.20189 0.16545 0.20444 " pathEditMode="relative" rAng="0" ptsTypes="aaaaaaA">
                                      <p:cBhvr>
                                        <p:cTn id="15" dur="7500" fill="hold"/>
                                        <p:tgtEl>
                                          <p:spTgt spid="961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10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4.44444E-6 -4.07956E-6 C 0.01701 -0.00671 0.0342 -0.01318 0.04427 -0.00832 C 0.05434 -0.00347 0.05659 0.01064 0.06076 0.02868 C 0.06493 0.04672 0.07048 0.08025 0.06961 0.09968 C 0.06875 0.1191 0.06076 0.1309 0.05555 0.14501 C 0.05034 0.15911 0.03593 0.17692 0.03784 0.18386 C 0.03975 0.1908 0.05694 0.19612 0.06701 0.18733 C 0.07708 0.17854 0.08437 0.1235 0.09861 0.13159 C 0.11284 0.13969 0.13229 0.18779 0.15191 0.23612 " pathEditMode="relative" ptsTypes="aaaaaaaaA">
                                      <p:cBhvr>
                                        <p:cTn id="17" dur="8000" fill="hold"/>
                                        <p:tgtEl>
                                          <p:spTgt spid="961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1.66667E-6 -2.67345E-6 C 0.0309 -0.00162 0.06198 -0.00301 0.07205 0.00509 C 0.08212 0.01318 0.06875 0.02729 0.06077 0.0488 C 0.05278 0.07031 0.02795 0.10916 0.02396 0.13483 C 0.01997 0.1605 0.02761 0.18964 0.03663 0.20236 C 0.04566 0.21508 0.05764 0.21878 0.07847 0.21068 C 0.09931 0.20259 0.13056 0.17784 0.16198 0.15333 " pathEditMode="relative" ptsTypes="aaaaaaA">
                                      <p:cBhvr>
                                        <p:cTn id="19" dur="11000" fill="hold"/>
                                        <p:tgtEl>
                                          <p:spTgt spid="961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3.61111E-6 1.40611E-6 C 0.01614 0.00462 0.03264 0.00971 0.04305 0.02012 C 0.0533 0.03029 0.0585 0.03862 0.06128 0.06244 C 0.06423 0.08649 0.05746 0.13298 0.06007 0.16489 C 0.06232 0.19727 0.07083 0.23427 0.07708 0.25509 C 0.0835 0.2759 0.08472 0.28168 0.09809 0.29024 C 0.11145 0.2981 0.13437 0.30157 0.15764 0.30573 " pathEditMode="relative" rAng="0" ptsTypes="aaaaaaA">
                                      <p:cBhvr>
                                        <p:cTn id="21" dur="8500" fill="hold"/>
                                        <p:tgtEl>
                                          <p:spTgt spid="961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15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4.44444E-6 -4.07956E-6 C 0.01701 -0.00671 0.0342 -0.01318 0.04427 -0.00832 C 0.05434 -0.00347 0.05659 0.01064 0.06076 0.02868 C 0.06493 0.04672 0.07048 0.08025 0.06961 0.09968 C 0.06875 0.1191 0.06076 0.1309 0.05555 0.14501 C 0.05034 0.15911 0.03593 0.17692 0.03784 0.18386 C 0.03975 0.1908 0.05694 0.19612 0.06701 0.18733 C 0.07708 0.17854 0.08437 0.1235 0.09861 0.13159 C 0.11284 0.13969 0.13229 0.18779 0.15191 0.23612 " pathEditMode="relative" ptsTypes="aaaaaaaaA">
                                      <p:cBhvr>
                                        <p:cTn id="23" dur="10000" fill="hold"/>
                                        <p:tgtEl>
                                          <p:spTgt spid="961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6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61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6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10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Что-то вроде плана доклада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 bwMode="auto">
          <a:xfrm>
            <a:off x="3945123" y="1159200"/>
            <a:ext cx="667001" cy="386904"/>
          </a:xfrm>
          <a:prstGeom prst="roundRect">
            <a:avLst/>
          </a:prstGeom>
          <a:solidFill>
            <a:srgbClr val="F1F8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Граф</a:t>
            </a:r>
          </a:p>
        </p:txBody>
      </p:sp>
      <p:sp>
        <p:nvSpPr>
          <p:cNvPr id="63" name="Скругленный прямоугольник 62"/>
          <p:cNvSpPr/>
          <p:nvPr/>
        </p:nvSpPr>
        <p:spPr bwMode="auto">
          <a:xfrm>
            <a:off x="539552" y="1159200"/>
            <a:ext cx="2024354" cy="386904"/>
          </a:xfrm>
          <a:prstGeom prst="roundRect">
            <a:avLst/>
          </a:prstGeom>
          <a:solidFill>
            <a:srgbClr val="F1F8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ориентированный</a:t>
            </a:r>
          </a:p>
        </p:txBody>
      </p:sp>
      <p:sp>
        <p:nvSpPr>
          <p:cNvPr id="64" name="Скругленный прямоугольник 63"/>
          <p:cNvSpPr/>
          <p:nvPr/>
        </p:nvSpPr>
        <p:spPr bwMode="auto">
          <a:xfrm>
            <a:off x="6048164" y="1159200"/>
            <a:ext cx="2283315" cy="386904"/>
          </a:xfrm>
          <a:prstGeom prst="roundRect">
            <a:avLst/>
          </a:prstGeom>
          <a:solidFill>
            <a:srgbClr val="F1F8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неориентированный</a:t>
            </a:r>
          </a:p>
        </p:txBody>
      </p:sp>
      <p:cxnSp>
        <p:nvCxnSpPr>
          <p:cNvPr id="66" name="Прямая со стрелкой 65"/>
          <p:cNvCxnSpPr>
            <a:stCxn id="62" idx="3"/>
            <a:endCxn id="64" idx="1"/>
          </p:cNvCxnSpPr>
          <p:nvPr/>
        </p:nvCxnSpPr>
        <p:spPr bwMode="auto">
          <a:xfrm>
            <a:off x="4612124" y="1352652"/>
            <a:ext cx="1436040" cy="0"/>
          </a:xfrm>
          <a:prstGeom prst="straightConnector1">
            <a:avLst/>
          </a:prstGeom>
          <a:solidFill>
            <a:srgbClr val="F1F8F9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Прямая со стрелкой 66"/>
          <p:cNvCxnSpPr>
            <a:stCxn id="62" idx="1"/>
            <a:endCxn id="63" idx="3"/>
          </p:cNvCxnSpPr>
          <p:nvPr/>
        </p:nvCxnSpPr>
        <p:spPr bwMode="auto">
          <a:xfrm flipH="1">
            <a:off x="2563906" y="1352652"/>
            <a:ext cx="1381217" cy="0"/>
          </a:xfrm>
          <a:prstGeom prst="straightConnector1">
            <a:avLst/>
          </a:prstGeom>
          <a:solidFill>
            <a:srgbClr val="F1F8F9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0" name="Скругленный прямоугольник 69"/>
          <p:cNvSpPr/>
          <p:nvPr/>
        </p:nvSpPr>
        <p:spPr bwMode="auto">
          <a:xfrm>
            <a:off x="3945123" y="1853964"/>
            <a:ext cx="667001" cy="386904"/>
          </a:xfrm>
          <a:prstGeom prst="roundRect">
            <a:avLst/>
          </a:prstGeom>
          <a:solidFill>
            <a:srgbClr val="DCF9F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Граф</a:t>
            </a:r>
          </a:p>
        </p:txBody>
      </p:sp>
      <p:sp>
        <p:nvSpPr>
          <p:cNvPr id="71" name="Скругленный прямоугольник 70"/>
          <p:cNvSpPr/>
          <p:nvPr/>
        </p:nvSpPr>
        <p:spPr bwMode="auto">
          <a:xfrm>
            <a:off x="539552" y="1853964"/>
            <a:ext cx="1484913" cy="386904"/>
          </a:xfrm>
          <a:prstGeom prst="roundRect">
            <a:avLst/>
          </a:prstGeom>
          <a:solidFill>
            <a:srgbClr val="DCF9F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неизвестный</a:t>
            </a:r>
          </a:p>
        </p:txBody>
      </p:sp>
      <p:sp>
        <p:nvSpPr>
          <p:cNvPr id="72" name="Скругленный прямоугольник 71"/>
          <p:cNvSpPr/>
          <p:nvPr/>
        </p:nvSpPr>
        <p:spPr bwMode="auto">
          <a:xfrm>
            <a:off x="6048164" y="1853964"/>
            <a:ext cx="1235080" cy="386904"/>
          </a:xfrm>
          <a:prstGeom prst="roundRect">
            <a:avLst/>
          </a:prstGeom>
          <a:solidFill>
            <a:srgbClr val="DCF9F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известный</a:t>
            </a:r>
          </a:p>
        </p:txBody>
      </p:sp>
      <p:cxnSp>
        <p:nvCxnSpPr>
          <p:cNvPr id="73" name="Прямая со стрелкой 72"/>
          <p:cNvCxnSpPr>
            <a:stCxn id="70" idx="3"/>
            <a:endCxn id="72" idx="1"/>
          </p:cNvCxnSpPr>
          <p:nvPr/>
        </p:nvCxnSpPr>
        <p:spPr bwMode="auto">
          <a:xfrm>
            <a:off x="4612124" y="2047416"/>
            <a:ext cx="1436040" cy="0"/>
          </a:xfrm>
          <a:prstGeom prst="straightConnector1">
            <a:avLst/>
          </a:prstGeom>
          <a:solidFill>
            <a:srgbClr val="F1F8F9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4" name="Прямая со стрелкой 73"/>
          <p:cNvCxnSpPr>
            <a:stCxn id="70" idx="1"/>
            <a:endCxn id="71" idx="3"/>
          </p:cNvCxnSpPr>
          <p:nvPr/>
        </p:nvCxnSpPr>
        <p:spPr bwMode="auto">
          <a:xfrm flipH="1">
            <a:off x="2024465" y="2047416"/>
            <a:ext cx="1920658" cy="0"/>
          </a:xfrm>
          <a:prstGeom prst="straightConnector1">
            <a:avLst/>
          </a:prstGeom>
          <a:solidFill>
            <a:srgbClr val="F1F8F9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5" name="Скругленный прямоугольник 74"/>
          <p:cNvSpPr/>
          <p:nvPr/>
        </p:nvSpPr>
        <p:spPr bwMode="auto">
          <a:xfrm>
            <a:off x="5117584" y="2528900"/>
            <a:ext cx="3102343" cy="386904"/>
          </a:xfrm>
          <a:prstGeom prst="roundRect">
            <a:avLst/>
          </a:prstGeom>
          <a:solidFill>
            <a:srgbClr val="C6F5F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минимальная длина обхода</a:t>
            </a:r>
          </a:p>
        </p:txBody>
      </p:sp>
      <p:cxnSp>
        <p:nvCxnSpPr>
          <p:cNvPr id="76" name="Прямая со стрелкой 75"/>
          <p:cNvCxnSpPr>
            <a:stCxn id="72" idx="2"/>
            <a:endCxn id="75" idx="0"/>
          </p:cNvCxnSpPr>
          <p:nvPr/>
        </p:nvCxnSpPr>
        <p:spPr bwMode="auto">
          <a:xfrm>
            <a:off x="6665704" y="2240868"/>
            <a:ext cx="3052" cy="288032"/>
          </a:xfrm>
          <a:prstGeom prst="straightConnector1">
            <a:avLst/>
          </a:prstGeom>
          <a:solidFill>
            <a:srgbClr val="F1F8F9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0" name="Скругленный прямоугольник 79"/>
          <p:cNvSpPr/>
          <p:nvPr/>
        </p:nvSpPr>
        <p:spPr bwMode="auto">
          <a:xfrm>
            <a:off x="788931" y="3068960"/>
            <a:ext cx="974757" cy="386904"/>
          </a:xfrm>
          <a:prstGeom prst="roundRect">
            <a:avLst/>
          </a:prstGeom>
          <a:solidFill>
            <a:srgbClr val="C6F5F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автомат</a:t>
            </a:r>
          </a:p>
        </p:txBody>
      </p:sp>
      <p:sp>
        <p:nvSpPr>
          <p:cNvPr id="81" name="Скругленный прямоугольник 80"/>
          <p:cNvSpPr/>
          <p:nvPr/>
        </p:nvSpPr>
        <p:spPr bwMode="auto">
          <a:xfrm>
            <a:off x="2299788" y="2826072"/>
            <a:ext cx="1660144" cy="386904"/>
          </a:xfrm>
          <a:prstGeom prst="roundRect">
            <a:avLst/>
          </a:prstGeom>
          <a:solidFill>
            <a:srgbClr val="FFEB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неизбыточный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 bwMode="auto">
          <a:xfrm>
            <a:off x="2298371" y="3320988"/>
            <a:ext cx="1285950" cy="386904"/>
          </a:xfrm>
          <a:prstGeom prst="roundRect">
            <a:avLst/>
          </a:prstGeom>
          <a:solidFill>
            <a:srgbClr val="FFEB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свободный</a:t>
            </a:r>
          </a:p>
        </p:txBody>
      </p:sp>
      <p:sp>
        <p:nvSpPr>
          <p:cNvPr id="83" name="Скругленный прямоугольник 82"/>
          <p:cNvSpPr/>
          <p:nvPr/>
        </p:nvSpPr>
        <p:spPr bwMode="auto">
          <a:xfrm>
            <a:off x="179512" y="4293096"/>
            <a:ext cx="722950" cy="386904"/>
          </a:xfrm>
          <a:prstGeom prst="roundRect">
            <a:avLst/>
          </a:prstGeom>
          <a:solidFill>
            <a:srgbClr val="D8F8D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робот</a:t>
            </a:r>
          </a:p>
        </p:txBody>
      </p:sp>
      <p:cxnSp>
        <p:nvCxnSpPr>
          <p:cNvPr id="84" name="Прямая со стрелкой 83"/>
          <p:cNvCxnSpPr>
            <a:stCxn id="80" idx="3"/>
            <a:endCxn id="81" idx="1"/>
          </p:cNvCxnSpPr>
          <p:nvPr/>
        </p:nvCxnSpPr>
        <p:spPr bwMode="auto">
          <a:xfrm flipV="1">
            <a:off x="1763688" y="3019524"/>
            <a:ext cx="536100" cy="242888"/>
          </a:xfrm>
          <a:prstGeom prst="straightConnector1">
            <a:avLst/>
          </a:prstGeom>
          <a:solidFill>
            <a:srgbClr val="F1F8F9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7" name="Прямая со стрелкой 86"/>
          <p:cNvCxnSpPr>
            <a:stCxn id="80" idx="3"/>
            <a:endCxn id="82" idx="1"/>
          </p:cNvCxnSpPr>
          <p:nvPr/>
        </p:nvCxnSpPr>
        <p:spPr bwMode="auto">
          <a:xfrm>
            <a:off x="1763688" y="3262412"/>
            <a:ext cx="534683" cy="252028"/>
          </a:xfrm>
          <a:prstGeom prst="straightConnector1">
            <a:avLst/>
          </a:prstGeom>
          <a:solidFill>
            <a:srgbClr val="F1F8F9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0" name="Прямая со стрелкой 89"/>
          <p:cNvCxnSpPr>
            <a:stCxn id="80" idx="2"/>
            <a:endCxn id="83" idx="0"/>
          </p:cNvCxnSpPr>
          <p:nvPr/>
        </p:nvCxnSpPr>
        <p:spPr bwMode="auto">
          <a:xfrm flipH="1">
            <a:off x="540987" y="3455864"/>
            <a:ext cx="735323" cy="837232"/>
          </a:xfrm>
          <a:prstGeom prst="straightConnector1">
            <a:avLst/>
          </a:prstGeom>
          <a:solidFill>
            <a:srgbClr val="F1F8F9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3" name="Скругленный прямоугольник 92"/>
          <p:cNvSpPr/>
          <p:nvPr/>
        </p:nvSpPr>
        <p:spPr bwMode="auto">
          <a:xfrm>
            <a:off x="4621673" y="4113076"/>
            <a:ext cx="3413225" cy="386904"/>
          </a:xfrm>
          <a:prstGeom prst="roundRect">
            <a:avLst/>
          </a:prstGeom>
          <a:solidFill>
            <a:srgbClr val="C7CFF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несколько автоматов на графе</a:t>
            </a:r>
          </a:p>
        </p:txBody>
      </p:sp>
      <p:sp>
        <p:nvSpPr>
          <p:cNvPr id="94" name="Скругленный прямоугольник 93"/>
          <p:cNvSpPr/>
          <p:nvPr/>
        </p:nvSpPr>
        <p:spPr bwMode="auto">
          <a:xfrm>
            <a:off x="3721573" y="4869160"/>
            <a:ext cx="2382376" cy="693371"/>
          </a:xfrm>
          <a:prstGeom prst="roundRect">
            <a:avLst/>
          </a:prstGeom>
          <a:solidFill>
            <a:srgbClr val="C7CFF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Время: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0" dirty="0" smtClean="0"/>
              <a:t>параллельный обход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 bwMode="auto">
          <a:xfrm>
            <a:off x="6373277" y="4869160"/>
            <a:ext cx="2627215" cy="693371"/>
          </a:xfrm>
          <a:prstGeom prst="roundRect">
            <a:avLst/>
          </a:prstGeom>
          <a:solidFill>
            <a:srgbClr val="C7CFF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Память: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0" dirty="0" smtClean="0"/>
              <a:t>распределённый обход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7" name="Скругленный прямоугольник 96"/>
          <p:cNvSpPr/>
          <p:nvPr/>
        </p:nvSpPr>
        <p:spPr bwMode="auto">
          <a:xfrm>
            <a:off x="3945123" y="5886412"/>
            <a:ext cx="667001" cy="386904"/>
          </a:xfrm>
          <a:prstGeom prst="roundRect">
            <a:avLst/>
          </a:prstGeom>
          <a:solidFill>
            <a:srgbClr val="F1F8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Граф</a:t>
            </a:r>
          </a:p>
        </p:txBody>
      </p:sp>
      <p:sp>
        <p:nvSpPr>
          <p:cNvPr id="98" name="Скругленный прямоугольник 97"/>
          <p:cNvSpPr/>
          <p:nvPr/>
        </p:nvSpPr>
        <p:spPr bwMode="auto">
          <a:xfrm>
            <a:off x="539552" y="5886412"/>
            <a:ext cx="2310181" cy="386904"/>
          </a:xfrm>
          <a:prstGeom prst="roundRect">
            <a:avLst/>
          </a:prstGeom>
          <a:solidFill>
            <a:srgbClr val="F1F8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детерминированный</a:t>
            </a:r>
          </a:p>
        </p:txBody>
      </p:sp>
      <p:sp>
        <p:nvSpPr>
          <p:cNvPr id="99" name="Скругленный прямоугольник 98"/>
          <p:cNvSpPr/>
          <p:nvPr/>
        </p:nvSpPr>
        <p:spPr bwMode="auto">
          <a:xfrm>
            <a:off x="6048164" y="5886412"/>
            <a:ext cx="2564028" cy="386904"/>
          </a:xfrm>
          <a:prstGeom prst="roundRect">
            <a:avLst/>
          </a:prstGeom>
          <a:solidFill>
            <a:srgbClr val="F1F8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недетерминированный</a:t>
            </a:r>
          </a:p>
        </p:txBody>
      </p:sp>
      <p:cxnSp>
        <p:nvCxnSpPr>
          <p:cNvPr id="100" name="Прямая со стрелкой 99"/>
          <p:cNvCxnSpPr>
            <a:stCxn id="97" idx="3"/>
            <a:endCxn id="99" idx="1"/>
          </p:cNvCxnSpPr>
          <p:nvPr/>
        </p:nvCxnSpPr>
        <p:spPr bwMode="auto">
          <a:xfrm>
            <a:off x="4612124" y="6079864"/>
            <a:ext cx="1436040" cy="0"/>
          </a:xfrm>
          <a:prstGeom prst="straightConnector1">
            <a:avLst/>
          </a:prstGeom>
          <a:solidFill>
            <a:srgbClr val="F1F8F9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1" name="Прямая со стрелкой 100"/>
          <p:cNvCxnSpPr>
            <a:stCxn id="97" idx="1"/>
            <a:endCxn id="98" idx="3"/>
          </p:cNvCxnSpPr>
          <p:nvPr/>
        </p:nvCxnSpPr>
        <p:spPr bwMode="auto">
          <a:xfrm flipH="1">
            <a:off x="2849733" y="6079864"/>
            <a:ext cx="1095390" cy="0"/>
          </a:xfrm>
          <a:prstGeom prst="straightConnector1">
            <a:avLst/>
          </a:prstGeom>
          <a:solidFill>
            <a:srgbClr val="F1F8F9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2" name="Прямая со стрелкой 101"/>
          <p:cNvCxnSpPr>
            <a:stCxn id="93" idx="2"/>
            <a:endCxn id="96" idx="0"/>
          </p:cNvCxnSpPr>
          <p:nvPr/>
        </p:nvCxnSpPr>
        <p:spPr bwMode="auto">
          <a:xfrm>
            <a:off x="6328286" y="4499980"/>
            <a:ext cx="1358599" cy="369180"/>
          </a:xfrm>
          <a:prstGeom prst="straightConnector1">
            <a:avLst/>
          </a:prstGeom>
          <a:solidFill>
            <a:srgbClr val="F1F8F9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5" name="Прямая со стрелкой 104"/>
          <p:cNvCxnSpPr>
            <a:stCxn id="93" idx="2"/>
            <a:endCxn id="94" idx="0"/>
          </p:cNvCxnSpPr>
          <p:nvPr/>
        </p:nvCxnSpPr>
        <p:spPr bwMode="auto">
          <a:xfrm flipH="1">
            <a:off x="4912761" y="4499980"/>
            <a:ext cx="1415525" cy="369180"/>
          </a:xfrm>
          <a:prstGeom prst="straightConnector1">
            <a:avLst/>
          </a:prstGeom>
          <a:solidFill>
            <a:srgbClr val="F1F8F9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8" name="Прямая со стрелкой 107"/>
          <p:cNvCxnSpPr>
            <a:stCxn id="71" idx="2"/>
            <a:endCxn id="80" idx="0"/>
          </p:cNvCxnSpPr>
          <p:nvPr/>
        </p:nvCxnSpPr>
        <p:spPr bwMode="auto">
          <a:xfrm flipH="1">
            <a:off x="1276310" y="2240868"/>
            <a:ext cx="5699" cy="828092"/>
          </a:xfrm>
          <a:prstGeom prst="straightConnector1">
            <a:avLst/>
          </a:prstGeom>
          <a:solidFill>
            <a:srgbClr val="F1F8F9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6" name="Скругленный прямоугольник 125"/>
          <p:cNvSpPr/>
          <p:nvPr/>
        </p:nvSpPr>
        <p:spPr bwMode="auto">
          <a:xfrm>
            <a:off x="6219264" y="3284984"/>
            <a:ext cx="729000" cy="386904"/>
          </a:xfrm>
          <a:prstGeom prst="roundRect">
            <a:avLst/>
          </a:prstGeom>
          <a:solidFill>
            <a:srgbClr val="E9DFB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обход</a:t>
            </a:r>
          </a:p>
        </p:txBody>
      </p:sp>
      <p:sp>
        <p:nvSpPr>
          <p:cNvPr id="127" name="Скругленный прямоугольник 126"/>
          <p:cNvSpPr/>
          <p:nvPr/>
        </p:nvSpPr>
        <p:spPr bwMode="auto">
          <a:xfrm>
            <a:off x="4608004" y="3284984"/>
            <a:ext cx="906358" cy="386904"/>
          </a:xfrm>
          <a:prstGeom prst="roundRect">
            <a:avLst/>
          </a:prstGeom>
          <a:solidFill>
            <a:srgbClr val="E9DFB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первый</a:t>
            </a:r>
          </a:p>
        </p:txBody>
      </p:sp>
      <p:sp>
        <p:nvSpPr>
          <p:cNvPr id="128" name="Скругленный прямоугольник 127"/>
          <p:cNvSpPr/>
          <p:nvPr/>
        </p:nvSpPr>
        <p:spPr bwMode="auto">
          <a:xfrm>
            <a:off x="7668344" y="3284984"/>
            <a:ext cx="1262857" cy="386904"/>
          </a:xfrm>
          <a:prstGeom prst="roundRect">
            <a:avLst/>
          </a:prstGeom>
          <a:solidFill>
            <a:srgbClr val="E9DFB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повторный</a:t>
            </a:r>
          </a:p>
        </p:txBody>
      </p:sp>
      <p:cxnSp>
        <p:nvCxnSpPr>
          <p:cNvPr id="129" name="Прямая со стрелкой 128"/>
          <p:cNvCxnSpPr>
            <a:stCxn id="126" idx="1"/>
            <a:endCxn id="127" idx="3"/>
          </p:cNvCxnSpPr>
          <p:nvPr/>
        </p:nvCxnSpPr>
        <p:spPr bwMode="auto">
          <a:xfrm flipH="1">
            <a:off x="5514362" y="3478436"/>
            <a:ext cx="704902" cy="0"/>
          </a:xfrm>
          <a:prstGeom prst="straightConnector1">
            <a:avLst/>
          </a:prstGeom>
          <a:solidFill>
            <a:srgbClr val="F1F8F9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1" name="Прямая со стрелкой 130"/>
          <p:cNvCxnSpPr>
            <a:stCxn id="126" idx="3"/>
            <a:endCxn id="128" idx="1"/>
          </p:cNvCxnSpPr>
          <p:nvPr/>
        </p:nvCxnSpPr>
        <p:spPr bwMode="auto">
          <a:xfrm>
            <a:off x="6948264" y="3478436"/>
            <a:ext cx="720080" cy="0"/>
          </a:xfrm>
          <a:prstGeom prst="straightConnector1">
            <a:avLst/>
          </a:prstGeom>
          <a:solidFill>
            <a:srgbClr val="F1F8F9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Скругленный прямоугольник 42"/>
          <p:cNvSpPr/>
          <p:nvPr/>
        </p:nvSpPr>
        <p:spPr bwMode="auto">
          <a:xfrm>
            <a:off x="1004734" y="4293096"/>
            <a:ext cx="1219706" cy="386904"/>
          </a:xfrm>
          <a:prstGeom prst="roundRect">
            <a:avLst/>
          </a:prstGeom>
          <a:solidFill>
            <a:srgbClr val="D8F8D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полуробот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 bwMode="auto">
          <a:xfrm>
            <a:off x="2344182" y="4293096"/>
            <a:ext cx="1891127" cy="386904"/>
          </a:xfrm>
          <a:prstGeom prst="roundRect">
            <a:avLst/>
          </a:prstGeom>
          <a:solidFill>
            <a:srgbClr val="D8F8D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неограниченный</a:t>
            </a:r>
          </a:p>
        </p:txBody>
      </p:sp>
      <p:cxnSp>
        <p:nvCxnSpPr>
          <p:cNvPr id="47" name="Прямая со стрелкой 46"/>
          <p:cNvCxnSpPr>
            <a:stCxn id="80" idx="2"/>
            <a:endCxn id="43" idx="0"/>
          </p:cNvCxnSpPr>
          <p:nvPr/>
        </p:nvCxnSpPr>
        <p:spPr bwMode="auto">
          <a:xfrm>
            <a:off x="1276310" y="3455864"/>
            <a:ext cx="338277" cy="837232"/>
          </a:xfrm>
          <a:prstGeom prst="straightConnector1">
            <a:avLst/>
          </a:prstGeom>
          <a:solidFill>
            <a:srgbClr val="F1F8F9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Прямая со стрелкой 49"/>
          <p:cNvCxnSpPr>
            <a:stCxn id="80" idx="2"/>
            <a:endCxn id="44" idx="0"/>
          </p:cNvCxnSpPr>
          <p:nvPr/>
        </p:nvCxnSpPr>
        <p:spPr bwMode="auto">
          <a:xfrm>
            <a:off x="1276310" y="3455864"/>
            <a:ext cx="2013436" cy="837232"/>
          </a:xfrm>
          <a:prstGeom prst="straightConnector1">
            <a:avLst/>
          </a:prstGeom>
          <a:solidFill>
            <a:srgbClr val="F1F8F9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11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Неориентированный граф. Длина обхода (1)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7" name="Text Box 85"/>
          <p:cNvSpPr txBox="1">
            <a:spLocks noChangeArrowheads="1"/>
          </p:cNvSpPr>
          <p:nvPr/>
        </p:nvSpPr>
        <p:spPr bwMode="auto">
          <a:xfrm>
            <a:off x="395536" y="1052736"/>
            <a:ext cx="8388932" cy="2719582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2400" b="0" dirty="0" smtClean="0">
                <a:latin typeface="Times New Roman" pitchFamily="18" charset="0"/>
                <a:sym typeface="Symbol" pitchFamily="18" charset="2"/>
              </a:rPr>
              <a:t>Обход неориентированного графа существует тогда и только тогда, когда граф </a:t>
            </a:r>
            <a:r>
              <a:rPr lang="ru-RU" sz="2400" dirty="0" smtClean="0">
                <a:latin typeface="Times New Roman" pitchFamily="18" charset="0"/>
                <a:sym typeface="Symbol" pitchFamily="18" charset="2"/>
              </a:rPr>
              <a:t>связен</a:t>
            </a:r>
            <a:r>
              <a:rPr lang="ru-RU" sz="2400" b="0" dirty="0" smtClean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2400" b="0" dirty="0" smtClean="0">
                <a:latin typeface="Times New Roman" pitchFamily="18" charset="0"/>
                <a:sym typeface="Symbol" pitchFamily="18" charset="2"/>
              </a:rPr>
              <a:t>Минимальная длина обхода </a:t>
            </a:r>
            <a:r>
              <a:rPr lang="en-US" sz="2400" b="0" i="1" dirty="0" err="1" smtClean="0">
                <a:latin typeface="Times New Roman" pitchFamily="18" charset="0"/>
                <a:sym typeface="Symbol" pitchFamily="18" charset="2"/>
              </a:rPr>
              <a:t>L</a:t>
            </a:r>
            <a:r>
              <a:rPr lang="en-US" sz="2400" b="0" i="1" baseline="-25000" dirty="0" err="1" smtClean="0">
                <a:latin typeface="Times New Roman" pitchFamily="18" charset="0"/>
                <a:sym typeface="Symbol" pitchFamily="18" charset="2"/>
              </a:rPr>
              <a:t>min</a:t>
            </a:r>
            <a:r>
              <a:rPr lang="en-US" sz="2400" b="0" i="1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400" b="0" i="1" dirty="0" smtClean="0">
                <a:latin typeface="Times New Roman" pitchFamily="18" charset="0"/>
                <a:sym typeface="Symbol"/>
              </a:rPr>
              <a:t> </a:t>
            </a:r>
            <a:r>
              <a:rPr lang="ru-RU" sz="24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m-1</a:t>
            </a:r>
            <a:r>
              <a:rPr lang="ru-RU" sz="2400" b="0" dirty="0" smtClean="0">
                <a:latin typeface="Times New Roman" pitchFamily="18" charset="0"/>
                <a:sym typeface="Symbol" pitchFamily="18" charset="2"/>
              </a:rPr>
              <a:t>, где </a:t>
            </a:r>
            <a:r>
              <a:rPr lang="en-US" sz="2400" b="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–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число ребер.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Если каждое ребро удвоить, то связный неориентированный граф превращается в </a:t>
            </a:r>
            <a:r>
              <a:rPr lang="ru-RU" sz="2000" b="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эйлеров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граф (степени всех вершин чётные). Его </a:t>
            </a:r>
            <a:r>
              <a:rPr lang="ru-RU" sz="2000" b="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эйлеров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цикл соответствует обходу исходного графа длиной 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2m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 Но последнее ребро можно не проходить, поскольку это был бы его повторный проход.</a:t>
            </a:r>
          </a:p>
        </p:txBody>
      </p:sp>
      <p:grpSp>
        <p:nvGrpSpPr>
          <p:cNvPr id="42" name="Группа 41"/>
          <p:cNvGrpSpPr/>
          <p:nvPr/>
        </p:nvGrpSpPr>
        <p:grpSpPr>
          <a:xfrm>
            <a:off x="647564" y="4653136"/>
            <a:ext cx="7164776" cy="1512168"/>
            <a:chOff x="647564" y="4653136"/>
            <a:chExt cx="7164776" cy="1512168"/>
          </a:xfrm>
        </p:grpSpPr>
        <p:sp>
          <p:nvSpPr>
            <p:cNvPr id="43" name="Овал 42"/>
            <p:cNvSpPr>
              <a:spLocks noChangeAspect="1"/>
            </p:cNvSpPr>
            <p:nvPr/>
          </p:nvSpPr>
          <p:spPr bwMode="auto">
            <a:xfrm>
              <a:off x="5868144" y="5733304"/>
              <a:ext cx="432000" cy="43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</a:t>
              </a: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+1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Овал 43"/>
            <p:cNvSpPr>
              <a:spLocks noChangeAspect="1"/>
            </p:cNvSpPr>
            <p:nvPr/>
          </p:nvSpPr>
          <p:spPr bwMode="auto">
            <a:xfrm>
              <a:off x="4320000" y="4654868"/>
              <a:ext cx="432000" cy="43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1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Овал 44"/>
            <p:cNvSpPr>
              <a:spLocks noChangeAspect="1"/>
            </p:cNvSpPr>
            <p:nvPr/>
          </p:nvSpPr>
          <p:spPr bwMode="auto">
            <a:xfrm>
              <a:off x="5112088" y="4654868"/>
              <a:ext cx="432000" cy="43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2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Овал 45"/>
            <p:cNvSpPr>
              <a:spLocks noChangeAspect="1"/>
            </p:cNvSpPr>
            <p:nvPr/>
          </p:nvSpPr>
          <p:spPr bwMode="auto">
            <a:xfrm>
              <a:off x="6516244" y="4654868"/>
              <a:ext cx="432000" cy="43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m-</a:t>
              </a: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1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Овал 46"/>
            <p:cNvSpPr>
              <a:spLocks noChangeAspect="1"/>
            </p:cNvSpPr>
            <p:nvPr/>
          </p:nvSpPr>
          <p:spPr bwMode="auto">
            <a:xfrm>
              <a:off x="7380340" y="4654868"/>
              <a:ext cx="432000" cy="43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Овал 47"/>
            <p:cNvSpPr>
              <a:spLocks noChangeAspect="1"/>
            </p:cNvSpPr>
            <p:nvPr/>
          </p:nvSpPr>
          <p:spPr bwMode="auto">
            <a:xfrm>
              <a:off x="5796164" y="4654868"/>
              <a:ext cx="432000" cy="432000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…</a:t>
              </a:r>
              <a:endParaRPr kumimoji="0" lang="ru-RU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9" name="Прямая со стрелкой 48"/>
            <p:cNvCxnSpPr>
              <a:stCxn id="43" idx="2"/>
              <a:endCxn id="44" idx="5"/>
            </p:cNvCxnSpPr>
            <p:nvPr/>
          </p:nvCxnSpPr>
          <p:spPr bwMode="auto">
            <a:xfrm flipH="1" flipV="1">
              <a:off x="4688735" y="5023603"/>
              <a:ext cx="1179409" cy="925701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cxnSp>
          <p:nvCxnSpPr>
            <p:cNvPr id="50" name="Прямая со стрелкой 49"/>
            <p:cNvCxnSpPr>
              <a:stCxn id="43" idx="1"/>
              <a:endCxn id="45" idx="5"/>
            </p:cNvCxnSpPr>
            <p:nvPr/>
          </p:nvCxnSpPr>
          <p:spPr bwMode="auto">
            <a:xfrm flipH="1" flipV="1">
              <a:off x="5480823" y="5023603"/>
              <a:ext cx="450586" cy="772966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cxnSp>
          <p:nvCxnSpPr>
            <p:cNvPr id="51" name="Прямая со стрелкой 50"/>
            <p:cNvCxnSpPr>
              <a:stCxn id="43" idx="0"/>
              <a:endCxn id="46" idx="3"/>
            </p:cNvCxnSpPr>
            <p:nvPr/>
          </p:nvCxnSpPr>
          <p:spPr bwMode="auto">
            <a:xfrm flipV="1">
              <a:off x="6084144" y="5023603"/>
              <a:ext cx="495365" cy="709701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cxnSp>
          <p:nvCxnSpPr>
            <p:cNvPr id="52" name="Прямая со стрелкой 51"/>
            <p:cNvCxnSpPr>
              <a:stCxn id="43" idx="7"/>
              <a:endCxn id="47" idx="3"/>
            </p:cNvCxnSpPr>
            <p:nvPr/>
          </p:nvCxnSpPr>
          <p:spPr bwMode="auto">
            <a:xfrm flipV="1">
              <a:off x="6236879" y="5023603"/>
              <a:ext cx="1206726" cy="772966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stealth" w="lg" len="lg"/>
            </a:ln>
            <a:effectLst/>
          </p:spPr>
        </p:cxnSp>
        <p:sp>
          <p:nvSpPr>
            <p:cNvPr id="53" name="TextBox 52"/>
            <p:cNvSpPr txBox="1"/>
            <p:nvPr/>
          </p:nvSpPr>
          <p:spPr>
            <a:xfrm>
              <a:off x="647564" y="4653136"/>
              <a:ext cx="3611373" cy="13080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Пример достижимости оценки.</a:t>
              </a:r>
            </a:p>
            <a:p>
              <a:r>
                <a:rPr lang="ru-RU" sz="2000" b="0" dirty="0" smtClean="0">
                  <a:latin typeface="Times New Roman" pitchFamily="18" charset="0"/>
                  <a:cs typeface="Times New Roman" pitchFamily="18" charset="0"/>
                </a:rPr>
                <a:t>По каждому ребру ходим 2 раза,</a:t>
              </a:r>
            </a:p>
            <a:p>
              <a:r>
                <a:rPr lang="ru-RU" sz="2000" b="0" dirty="0" smtClean="0">
                  <a:latin typeface="Times New Roman" pitchFamily="18" charset="0"/>
                  <a:cs typeface="Times New Roman" pitchFamily="18" charset="0"/>
                </a:rPr>
                <a:t>кроме ребра 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m-1</a:t>
              </a:r>
              <a:r>
                <a:rPr lang="ru-RU" sz="2000" b="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.</a:t>
              </a:r>
              <a:endParaRPr lang="en-US" sz="2000" b="0" i="1" dirty="0" smtClean="0">
                <a:latin typeface="Times New Roman" pitchFamily="18" charset="0"/>
                <a:cs typeface="Times New Roman" pitchFamily="18" charset="0"/>
                <a:sym typeface="Symbol"/>
              </a:endParaRPr>
            </a:p>
            <a:p>
              <a:r>
                <a:rPr lang="ru-RU" sz="2000" b="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Число вершин 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n=m+1</a:t>
              </a:r>
              <a:r>
                <a:rPr lang="en-US" sz="2000" b="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.</a:t>
              </a:r>
              <a:endParaRPr lang="ru-RU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12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Неориентированный граф. Длина обхода (2)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7" name="Text Box 85"/>
          <p:cNvSpPr txBox="1">
            <a:spLocks noChangeArrowheads="1"/>
          </p:cNvSpPr>
          <p:nvPr/>
        </p:nvSpPr>
        <p:spPr bwMode="auto">
          <a:xfrm>
            <a:off x="395536" y="1051200"/>
            <a:ext cx="8388932" cy="3150469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Пусть 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–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минимальное число рёбер в множестве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ребёр, которые нужно удвоить, чтобы получился </a:t>
            </a:r>
            <a:r>
              <a:rPr lang="ru-RU" sz="2000" b="0" dirty="0" err="1" smtClean="0">
                <a:latin typeface="Times New Roman" pitchFamily="18" charset="0"/>
                <a:cs typeface="Times New Roman" pitchFamily="18" charset="0"/>
              </a:rPr>
              <a:t>эйлеров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граф (все степени вершин чётные).</a:t>
            </a:r>
          </a:p>
          <a:p>
            <a:pPr algn="just">
              <a:spcAft>
                <a:spcPts val="0"/>
              </a:spcAft>
            </a:pP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ru-RU" sz="2000" b="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just">
              <a:spcBef>
                <a:spcPts val="2400"/>
              </a:spcBef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нет цикла (его можно удалить). Поэтому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для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n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– число вершин в графе:</a:t>
            </a: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endParaRPr lang="en-US" sz="2000" b="0" i="1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endParaRPr lang="en-US" sz="2000" b="0" i="1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539495" y="1983944"/>
            <a:ext cx="6134436" cy="677108"/>
            <a:chOff x="539495" y="1763158"/>
            <a:chExt cx="6134436" cy="67710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151620" y="1763158"/>
              <a:ext cx="5522311" cy="677108"/>
              <a:chOff x="1763688" y="1763158"/>
              <a:chExt cx="5522311" cy="677108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2108684" y="1808453"/>
                <a:ext cx="517731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i="1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m</a:t>
                </a:r>
                <a:r>
                  <a:rPr lang="ru-RU" sz="2000" b="0" i="1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+</a:t>
                </a:r>
                <a:r>
                  <a:rPr lang="en-US" sz="2000" b="0" i="1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r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,</a:t>
                </a:r>
                <a:r>
                  <a:rPr lang="en-US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   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 если корень не инцидентен ребру из </a:t>
                </a:r>
                <a:r>
                  <a:rPr lang="en-US" sz="2000" b="0" i="1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S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,</a:t>
                </a:r>
                <a:endParaRPr lang="ru-RU" sz="20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106724" y="2132489"/>
                <a:ext cx="494167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i="1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m+r-1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,</a:t>
                </a:r>
                <a:r>
                  <a:rPr lang="en-US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	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если корень инцидентен ребру из </a:t>
                </a:r>
                <a:r>
                  <a:rPr lang="en-US" sz="2000" b="0" i="1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S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.</a:t>
                </a:r>
                <a:endParaRPr lang="ru-RU" sz="20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763688" y="1763158"/>
                <a:ext cx="270908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400" b="0" dirty="0" smtClean="0">
                    <a:latin typeface="Times New Roman" pitchFamily="18" charset="0"/>
                    <a:cs typeface="Times New Roman" pitchFamily="18" charset="0"/>
                  </a:rPr>
                  <a:t>{</a:t>
                </a:r>
                <a:endParaRPr lang="ru-RU" sz="2000" b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539495" y="2027596"/>
              <a:ext cx="57227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0" i="1" dirty="0" err="1" smtClean="0">
                  <a:latin typeface="Times New Roman" pitchFamily="18" charset="0"/>
                  <a:sym typeface="Symbol" pitchFamily="18" charset="2"/>
                </a:rPr>
                <a:t>L</a:t>
              </a:r>
              <a:r>
                <a:rPr lang="en-US" b="0" i="1" baseline="-25000" dirty="0" err="1" smtClean="0">
                  <a:latin typeface="Times New Roman" pitchFamily="18" charset="0"/>
                  <a:sym typeface="Symbol" pitchFamily="18" charset="2"/>
                </a:rPr>
                <a:t>min</a:t>
              </a:r>
              <a:r>
                <a:rPr lang="en-US" b="0" i="1" dirty="0" smtClean="0"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US" b="0" i="1" dirty="0" smtClean="0">
                  <a:latin typeface="Times New Roman" pitchFamily="18" charset="0"/>
                  <a:sym typeface="Symbol"/>
                </a:rPr>
                <a:t>=</a:t>
              </a:r>
              <a:endParaRPr lang="ru-RU" dirty="0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525796" y="3392996"/>
            <a:ext cx="7826624" cy="677108"/>
            <a:chOff x="525796" y="3020546"/>
            <a:chExt cx="7826624" cy="677108"/>
          </a:xfrm>
        </p:grpSpPr>
        <p:grpSp>
          <p:nvGrpSpPr>
            <p:cNvPr id="33" name="Группа 23"/>
            <p:cNvGrpSpPr/>
            <p:nvPr/>
          </p:nvGrpSpPr>
          <p:grpSpPr>
            <a:xfrm>
              <a:off x="2621719" y="3020546"/>
              <a:ext cx="5730701" cy="677108"/>
              <a:chOff x="1763688" y="1763158"/>
              <a:chExt cx="5730701" cy="677108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2108684" y="1808453"/>
                <a:ext cx="538570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i="1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r </a:t>
                </a:r>
                <a:r>
                  <a:rPr lang="en-US" sz="2000" b="0" i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 n-2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,</a:t>
                </a:r>
                <a:r>
                  <a:rPr lang="en-US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  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если корень не инцидентен ребру из </a:t>
                </a:r>
                <a:r>
                  <a:rPr lang="en-US" sz="2000" b="0" i="1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S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,</a:t>
                </a:r>
                <a:endParaRPr lang="ru-RU" sz="20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106724" y="2132489"/>
                <a:ext cx="494167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i="1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r </a:t>
                </a:r>
                <a:r>
                  <a:rPr lang="en-US" sz="2000" b="0" i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 n-1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,</a:t>
                </a:r>
                <a:r>
                  <a:rPr lang="en-US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	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если корень инцидентен ребру из </a:t>
                </a:r>
                <a:r>
                  <a:rPr lang="en-US" sz="2000" b="0" i="1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S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.</a:t>
                </a:r>
                <a:endParaRPr lang="ru-RU" sz="20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763688" y="1763158"/>
                <a:ext cx="270908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400" b="0" dirty="0" smtClean="0">
                    <a:latin typeface="Times New Roman" pitchFamily="18" charset="0"/>
                    <a:cs typeface="Times New Roman" pitchFamily="18" charset="0"/>
                  </a:rPr>
                  <a:t>{</a:t>
                </a:r>
                <a:endParaRPr lang="ru-RU" sz="2000" b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525796" y="3268358"/>
              <a:ext cx="212103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0" i="1" dirty="0" err="1" smtClean="0">
                  <a:latin typeface="Times New Roman" pitchFamily="18" charset="0"/>
                  <a:sym typeface="Symbol" pitchFamily="18" charset="2"/>
                </a:rPr>
                <a:t>L</a:t>
              </a:r>
              <a:r>
                <a:rPr lang="en-US" b="0" i="1" baseline="-25000" dirty="0" err="1" smtClean="0">
                  <a:latin typeface="Times New Roman" pitchFamily="18" charset="0"/>
                  <a:sym typeface="Symbol" pitchFamily="18" charset="2"/>
                </a:rPr>
                <a:t>mout</a:t>
              </a:r>
              <a:r>
                <a:rPr lang="en-US" b="0" i="1" dirty="0" smtClean="0"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US" b="0" i="1" dirty="0" smtClean="0">
                  <a:latin typeface="Times New Roman" pitchFamily="18" charset="0"/>
                  <a:sym typeface="Symbol"/>
                </a:rPr>
                <a:t> m+n-2</a:t>
              </a:r>
              <a:r>
                <a:rPr lang="ru-RU" b="0" dirty="0" smtClean="0">
                  <a:latin typeface="Times New Roman" pitchFamily="18" charset="0"/>
                  <a:sym typeface="Symbol"/>
                </a:rPr>
                <a:t>, так как</a:t>
              </a:r>
              <a:endParaRPr lang="ru-RU" dirty="0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647564" y="4654868"/>
            <a:ext cx="7666840" cy="1566185"/>
            <a:chOff x="647564" y="4654868"/>
            <a:chExt cx="7666840" cy="1566185"/>
          </a:xfrm>
        </p:grpSpPr>
        <p:sp>
          <p:nvSpPr>
            <p:cNvPr id="8" name="Овал 7"/>
            <p:cNvSpPr>
              <a:spLocks noChangeAspect="1"/>
            </p:cNvSpPr>
            <p:nvPr/>
          </p:nvSpPr>
          <p:spPr bwMode="auto">
            <a:xfrm>
              <a:off x="5868144" y="5733304"/>
              <a:ext cx="432000" cy="43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n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Овал 9"/>
            <p:cNvSpPr>
              <a:spLocks noChangeAspect="1"/>
            </p:cNvSpPr>
            <p:nvPr/>
          </p:nvSpPr>
          <p:spPr bwMode="auto">
            <a:xfrm>
              <a:off x="4320000" y="4654868"/>
              <a:ext cx="432000" cy="43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1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Овал 10"/>
            <p:cNvSpPr>
              <a:spLocks noChangeAspect="1"/>
            </p:cNvSpPr>
            <p:nvPr/>
          </p:nvSpPr>
          <p:spPr bwMode="auto">
            <a:xfrm>
              <a:off x="5112088" y="4654868"/>
              <a:ext cx="432000" cy="43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2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Овал 11"/>
            <p:cNvSpPr>
              <a:spLocks noChangeAspect="1"/>
            </p:cNvSpPr>
            <p:nvPr/>
          </p:nvSpPr>
          <p:spPr bwMode="auto">
            <a:xfrm>
              <a:off x="6516244" y="4654868"/>
              <a:ext cx="432000" cy="43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n-2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Овал 13"/>
            <p:cNvSpPr>
              <a:spLocks noChangeAspect="1"/>
            </p:cNvSpPr>
            <p:nvPr/>
          </p:nvSpPr>
          <p:spPr bwMode="auto">
            <a:xfrm>
              <a:off x="7380340" y="4654868"/>
              <a:ext cx="432000" cy="43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n-1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Овал 14"/>
            <p:cNvSpPr>
              <a:spLocks noChangeAspect="1"/>
            </p:cNvSpPr>
            <p:nvPr/>
          </p:nvSpPr>
          <p:spPr bwMode="auto">
            <a:xfrm>
              <a:off x="5796164" y="4654868"/>
              <a:ext cx="432000" cy="432000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…</a:t>
              </a:r>
              <a:endParaRPr kumimoji="0" lang="ru-RU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7" name="Прямая со стрелкой 16"/>
            <p:cNvCxnSpPr>
              <a:stCxn id="8" idx="2"/>
              <a:endCxn id="10" idx="5"/>
            </p:cNvCxnSpPr>
            <p:nvPr/>
          </p:nvCxnSpPr>
          <p:spPr bwMode="auto">
            <a:xfrm flipH="1" flipV="1">
              <a:off x="4688735" y="5023603"/>
              <a:ext cx="1179409" cy="925701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cxnSp>
          <p:nvCxnSpPr>
            <p:cNvPr id="19" name="Прямая со стрелкой 18"/>
            <p:cNvCxnSpPr>
              <a:stCxn id="8" idx="1"/>
              <a:endCxn id="11" idx="5"/>
            </p:cNvCxnSpPr>
            <p:nvPr/>
          </p:nvCxnSpPr>
          <p:spPr bwMode="auto">
            <a:xfrm flipH="1" flipV="1">
              <a:off x="5480823" y="5023603"/>
              <a:ext cx="450586" cy="772966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cxnSp>
          <p:nvCxnSpPr>
            <p:cNvPr id="22" name="Прямая со стрелкой 21"/>
            <p:cNvCxnSpPr>
              <a:stCxn id="8" idx="0"/>
              <a:endCxn id="12" idx="3"/>
            </p:cNvCxnSpPr>
            <p:nvPr/>
          </p:nvCxnSpPr>
          <p:spPr bwMode="auto">
            <a:xfrm flipV="1">
              <a:off x="6084144" y="5023603"/>
              <a:ext cx="495365" cy="709701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cxnSp>
          <p:nvCxnSpPr>
            <p:cNvPr id="27" name="Прямая со стрелкой 26"/>
            <p:cNvCxnSpPr>
              <a:stCxn id="8" idx="7"/>
              <a:endCxn id="14" idx="3"/>
            </p:cNvCxnSpPr>
            <p:nvPr/>
          </p:nvCxnSpPr>
          <p:spPr bwMode="auto">
            <a:xfrm flipV="1">
              <a:off x="6236879" y="5023603"/>
              <a:ext cx="1206726" cy="772966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stealth" w="lg" len="lg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647564" y="4797152"/>
              <a:ext cx="3611373" cy="10002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Пример достижимости оценки.</a:t>
              </a:r>
            </a:p>
            <a:p>
              <a:r>
                <a:rPr lang="ru-RU" sz="2000" b="0" dirty="0" smtClean="0">
                  <a:latin typeface="Times New Roman" pitchFamily="18" charset="0"/>
                  <a:cs typeface="Times New Roman" pitchFamily="18" charset="0"/>
                </a:rPr>
                <a:t>2 раза ходим по 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</a:rPr>
                <a:t>n-2 </a:t>
              </a:r>
              <a:r>
                <a:rPr lang="ru-RU" sz="2000" b="0" dirty="0" smtClean="0">
                  <a:latin typeface="Times New Roman" pitchFamily="18" charset="0"/>
                  <a:cs typeface="Times New Roman" pitchFamily="18" charset="0"/>
                </a:rPr>
                <a:t>рёбрам:</a:t>
              </a:r>
            </a:p>
            <a:p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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000" b="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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000" b="0" dirty="0" smtClean="0">
                  <a:latin typeface="Times New Roman" pitchFamily="18" charset="0"/>
                  <a:cs typeface="Times New Roman" pitchFamily="18" charset="0"/>
                </a:rPr>
                <a:t>,…,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</a:rPr>
                <a:t> n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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</a:rPr>
                <a:t>n-2</a:t>
              </a:r>
              <a:r>
                <a:rPr lang="en-US" sz="2000" b="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ru-RU" b="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1" name="Прямая со стрелкой 40"/>
            <p:cNvCxnSpPr>
              <a:stCxn id="8" idx="4"/>
              <a:endCxn id="8" idx="6"/>
            </p:cNvCxnSpPr>
            <p:nvPr/>
          </p:nvCxnSpPr>
          <p:spPr bwMode="auto">
            <a:xfrm rot="5400000" flipH="1" flipV="1">
              <a:off x="6084144" y="5949304"/>
              <a:ext cx="216000" cy="216000"/>
            </a:xfrm>
            <a:prstGeom prst="curvedConnector4">
              <a:avLst>
                <a:gd name="adj1" fmla="val -105833"/>
                <a:gd name="adj2" fmla="val 205833"/>
              </a:avLst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</p:cxnSp>
        <p:sp>
          <p:nvSpPr>
            <p:cNvPr id="53" name="TextBox 52"/>
            <p:cNvSpPr txBox="1"/>
            <p:nvPr/>
          </p:nvSpPr>
          <p:spPr>
            <a:xfrm>
              <a:off x="6732240" y="5913276"/>
              <a:ext cx="158216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</a:rPr>
                <a:t>m-(n-1)</a:t>
              </a:r>
              <a:r>
                <a:rPr lang="en-US" sz="2000" b="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000" b="0" dirty="0" smtClean="0">
                  <a:latin typeface="Times New Roman" pitchFamily="18" charset="0"/>
                  <a:cs typeface="Times New Roman" pitchFamily="18" charset="0"/>
                </a:rPr>
                <a:t>петель</a:t>
              </a:r>
              <a:endParaRPr lang="ru-RU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5" name="Группа 154"/>
          <p:cNvGrpSpPr/>
          <p:nvPr/>
        </p:nvGrpSpPr>
        <p:grpSpPr>
          <a:xfrm>
            <a:off x="6806918" y="1880828"/>
            <a:ext cx="1684467" cy="954572"/>
            <a:chOff x="6806918" y="1660042"/>
            <a:chExt cx="1684467" cy="954572"/>
          </a:xfrm>
        </p:grpSpPr>
        <p:grpSp>
          <p:nvGrpSpPr>
            <p:cNvPr id="152" name="Группа 151"/>
            <p:cNvGrpSpPr/>
            <p:nvPr/>
          </p:nvGrpSpPr>
          <p:grpSpPr>
            <a:xfrm>
              <a:off x="6806918" y="1660042"/>
              <a:ext cx="1684467" cy="954572"/>
              <a:chOff x="6806918" y="1660042"/>
              <a:chExt cx="1684467" cy="954572"/>
            </a:xfrm>
          </p:grpSpPr>
          <p:grpSp>
            <p:nvGrpSpPr>
              <p:cNvPr id="131" name="Группа 130"/>
              <p:cNvGrpSpPr/>
              <p:nvPr/>
            </p:nvGrpSpPr>
            <p:grpSpPr>
              <a:xfrm>
                <a:off x="6912260" y="1844824"/>
                <a:ext cx="576064" cy="583207"/>
                <a:chOff x="7560332" y="1837681"/>
                <a:chExt cx="576064" cy="583207"/>
              </a:xfrm>
            </p:grpSpPr>
            <p:cxnSp>
              <p:nvCxnSpPr>
                <p:cNvPr id="111" name="Прямая соединительная линия 110"/>
                <p:cNvCxnSpPr/>
                <p:nvPr/>
              </p:nvCxnSpPr>
              <p:spPr bwMode="auto">
                <a:xfrm>
                  <a:off x="7560332" y="1844824"/>
                  <a:ext cx="576064" cy="0"/>
                </a:xfrm>
                <a:prstGeom prst="line">
                  <a:avLst/>
                </a:prstGeom>
                <a:solidFill>
                  <a:srgbClr val="F1F8F9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2" name="Прямая соединительная линия 111"/>
                <p:cNvCxnSpPr/>
                <p:nvPr/>
              </p:nvCxnSpPr>
              <p:spPr bwMode="auto">
                <a:xfrm rot="5400000">
                  <a:off x="7299826" y="2107711"/>
                  <a:ext cx="540060" cy="0"/>
                </a:xfrm>
                <a:prstGeom prst="line">
                  <a:avLst/>
                </a:prstGeom>
                <a:solidFill>
                  <a:srgbClr val="F1F8F9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5" name="Прямая соединительная линия 114"/>
                <p:cNvCxnSpPr/>
                <p:nvPr/>
              </p:nvCxnSpPr>
              <p:spPr bwMode="auto">
                <a:xfrm flipV="1">
                  <a:off x="8129253" y="1844824"/>
                  <a:ext cx="0" cy="576064"/>
                </a:xfrm>
                <a:prstGeom prst="line">
                  <a:avLst/>
                </a:prstGeom>
                <a:solidFill>
                  <a:srgbClr val="F1F8F9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6" name="Прямая соединительная линия 115"/>
                <p:cNvCxnSpPr/>
                <p:nvPr/>
              </p:nvCxnSpPr>
              <p:spPr bwMode="auto">
                <a:xfrm rot="10800000" flipV="1">
                  <a:off x="7596336" y="2411364"/>
                  <a:ext cx="540060" cy="0"/>
                </a:xfrm>
                <a:prstGeom prst="line">
                  <a:avLst/>
                </a:prstGeom>
                <a:solidFill>
                  <a:srgbClr val="F1F8F9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9" name="Прямая соединительная линия 118"/>
                <p:cNvCxnSpPr/>
                <p:nvPr/>
              </p:nvCxnSpPr>
              <p:spPr bwMode="auto">
                <a:xfrm flipV="1">
                  <a:off x="7567475" y="1885590"/>
                  <a:ext cx="496913" cy="496913"/>
                </a:xfrm>
                <a:prstGeom prst="line">
                  <a:avLst/>
                </a:prstGeom>
                <a:solidFill>
                  <a:srgbClr val="F1F8F9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0" name="Прямая соединительная линия 119"/>
                <p:cNvCxnSpPr/>
                <p:nvPr/>
              </p:nvCxnSpPr>
              <p:spPr bwMode="auto">
                <a:xfrm flipV="1">
                  <a:off x="7598717" y="1912070"/>
                  <a:ext cx="504056" cy="504056"/>
                </a:xfrm>
                <a:prstGeom prst="line">
                  <a:avLst/>
                </a:prstGeom>
                <a:solidFill>
                  <a:srgbClr val="F1F8F9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0" name="Прямая соединительная линия 129"/>
                <p:cNvCxnSpPr/>
                <p:nvPr/>
              </p:nvCxnSpPr>
              <p:spPr bwMode="auto">
                <a:xfrm>
                  <a:off x="8064388" y="1880828"/>
                  <a:ext cx="36004" cy="36004"/>
                </a:xfrm>
                <a:prstGeom prst="line">
                  <a:avLst/>
                </a:prstGeom>
                <a:solidFill>
                  <a:srgbClr val="F1F8F9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33" name="Прямая соединительная линия 132"/>
              <p:cNvCxnSpPr/>
              <p:nvPr/>
            </p:nvCxnSpPr>
            <p:spPr bwMode="auto">
              <a:xfrm rot="5400000">
                <a:off x="8096821" y="2129285"/>
                <a:ext cx="576064" cy="0"/>
              </a:xfrm>
              <a:prstGeom prst="lin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4" name="Прямая соединительная линия 133"/>
              <p:cNvCxnSpPr/>
              <p:nvPr/>
            </p:nvCxnSpPr>
            <p:spPr bwMode="auto">
              <a:xfrm rot="10800000">
                <a:off x="7851936" y="1850777"/>
                <a:ext cx="540060" cy="0"/>
              </a:xfrm>
              <a:prstGeom prst="lin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5" name="Прямая соединительная линия 134"/>
              <p:cNvCxnSpPr/>
              <p:nvPr/>
            </p:nvCxnSpPr>
            <p:spPr bwMode="auto">
              <a:xfrm rot="5400000" flipV="1">
                <a:off x="8096821" y="2122142"/>
                <a:ext cx="0" cy="576064"/>
              </a:xfrm>
              <a:prstGeom prst="lin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6" name="Прямая соединительная линия 135"/>
              <p:cNvCxnSpPr/>
              <p:nvPr/>
            </p:nvCxnSpPr>
            <p:spPr bwMode="auto">
              <a:xfrm rot="16200000" flipV="1">
                <a:off x="7548283" y="2147287"/>
                <a:ext cx="540060" cy="0"/>
              </a:xfrm>
              <a:prstGeom prst="lin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" name="Прямая соединительная линия 137"/>
              <p:cNvCxnSpPr/>
              <p:nvPr/>
            </p:nvCxnSpPr>
            <p:spPr bwMode="auto">
              <a:xfrm rot="5400000" flipV="1">
                <a:off x="7813551" y="1879638"/>
                <a:ext cx="504056" cy="504056"/>
              </a:xfrm>
              <a:prstGeom prst="lin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0" name="TextBox 139"/>
              <p:cNvSpPr txBox="1"/>
              <p:nvPr/>
            </p:nvSpPr>
            <p:spPr>
              <a:xfrm>
                <a:off x="7089899" y="1662423"/>
                <a:ext cx="897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7506568" y="1938839"/>
                <a:ext cx="897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7259528" y="2399170"/>
                <a:ext cx="897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7136005" y="2168860"/>
                <a:ext cx="897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7178574" y="1845113"/>
                <a:ext cx="897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6806918" y="2086750"/>
                <a:ext cx="897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6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7984948" y="1660042"/>
                <a:ext cx="897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8401617" y="1936458"/>
                <a:ext cx="897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8154577" y="2396789"/>
                <a:ext cx="897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7884368" y="2024844"/>
                <a:ext cx="897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7701967" y="2084369"/>
                <a:ext cx="897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53" name="Овал 152"/>
            <p:cNvSpPr/>
            <p:nvPr/>
          </p:nvSpPr>
          <p:spPr bwMode="auto">
            <a:xfrm>
              <a:off x="6876256" y="1808820"/>
              <a:ext cx="108012" cy="10801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4" name="Овал 153"/>
            <p:cNvSpPr/>
            <p:nvPr/>
          </p:nvSpPr>
          <p:spPr bwMode="auto">
            <a:xfrm>
              <a:off x="7776356" y="1808820"/>
              <a:ext cx="108012" cy="10801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рямоугольник 60"/>
          <p:cNvSpPr/>
          <p:nvPr/>
        </p:nvSpPr>
        <p:spPr bwMode="auto">
          <a:xfrm>
            <a:off x="107504" y="944724"/>
            <a:ext cx="8928992" cy="5472608"/>
          </a:xfrm>
          <a:prstGeom prst="rect">
            <a:avLst/>
          </a:prstGeom>
          <a:solidFill>
            <a:srgbClr val="E7D3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0" name="Прямая со стрелкой 175"/>
          <p:cNvCxnSpPr>
            <a:cxnSpLocks noChangeShapeType="1"/>
            <a:stCxn id="15" idx="6"/>
            <a:endCxn id="16" idx="2"/>
          </p:cNvCxnSpPr>
          <p:nvPr/>
        </p:nvCxnSpPr>
        <p:spPr bwMode="auto">
          <a:xfrm>
            <a:off x="6769224" y="2205026"/>
            <a:ext cx="1007789" cy="216023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8" name="Прямая со стрелкой 20"/>
          <p:cNvCxnSpPr>
            <a:cxnSpLocks noChangeShapeType="1"/>
            <a:stCxn id="9" idx="0"/>
            <a:endCxn id="14" idx="4"/>
          </p:cNvCxnSpPr>
          <p:nvPr/>
        </p:nvCxnSpPr>
        <p:spPr bwMode="auto">
          <a:xfrm flipH="1" flipV="1">
            <a:off x="6192998" y="3609343"/>
            <a:ext cx="612068" cy="1007789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136" name="Прямая со стрелкой 55"/>
          <p:cNvCxnSpPr>
            <a:cxnSpLocks noChangeShapeType="1"/>
            <a:stCxn id="9" idx="2"/>
            <a:endCxn id="27" idx="6"/>
          </p:cNvCxnSpPr>
          <p:nvPr/>
        </p:nvCxnSpPr>
        <p:spPr bwMode="auto">
          <a:xfrm flipH="1" flipV="1">
            <a:off x="5473080" y="4437273"/>
            <a:ext cx="1151805" cy="36004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182" name="Прямая со стрелкой 55"/>
          <p:cNvCxnSpPr>
            <a:cxnSpLocks noChangeShapeType="1"/>
            <a:stCxn id="21" idx="0"/>
            <a:endCxn id="22" idx="2"/>
          </p:cNvCxnSpPr>
          <p:nvPr/>
        </p:nvCxnSpPr>
        <p:spPr bwMode="auto">
          <a:xfrm flipV="1">
            <a:off x="4608822" y="2205026"/>
            <a:ext cx="719919" cy="791926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188" name="Прямая со стрелкой 55"/>
          <p:cNvCxnSpPr>
            <a:cxnSpLocks noChangeShapeType="1"/>
            <a:stCxn id="15" idx="7"/>
            <a:endCxn id="23" idx="2"/>
          </p:cNvCxnSpPr>
          <p:nvPr/>
        </p:nvCxnSpPr>
        <p:spPr bwMode="auto">
          <a:xfrm flipV="1">
            <a:off x="6716450" y="1448941"/>
            <a:ext cx="988555" cy="628677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191" name="Прямая со стрелкой 55"/>
          <p:cNvCxnSpPr>
            <a:cxnSpLocks noChangeShapeType="1"/>
            <a:stCxn id="14" idx="0"/>
            <a:endCxn id="15" idx="3"/>
          </p:cNvCxnSpPr>
          <p:nvPr/>
        </p:nvCxnSpPr>
        <p:spPr bwMode="auto">
          <a:xfrm flipV="1">
            <a:off x="6192998" y="2332433"/>
            <a:ext cx="268637" cy="916547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179" name="Прямая со стрелкой 55"/>
          <p:cNvCxnSpPr>
            <a:cxnSpLocks noChangeShapeType="1"/>
            <a:stCxn id="27" idx="1"/>
            <a:endCxn id="21" idx="4"/>
          </p:cNvCxnSpPr>
          <p:nvPr/>
        </p:nvCxnSpPr>
        <p:spPr bwMode="auto">
          <a:xfrm flipH="1" flipV="1">
            <a:off x="4608822" y="3357314"/>
            <a:ext cx="556669" cy="952552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13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cxnSp>
        <p:nvCxnSpPr>
          <p:cNvPr id="7" name="Прямая со стрелкой 17"/>
          <p:cNvCxnSpPr>
            <a:cxnSpLocks noChangeShapeType="1"/>
            <a:stCxn id="9" idx="6"/>
            <a:endCxn id="12" idx="3"/>
          </p:cNvCxnSpPr>
          <p:nvPr/>
        </p:nvCxnSpPr>
        <p:spPr bwMode="auto">
          <a:xfrm flipV="1">
            <a:off x="6985247" y="4312652"/>
            <a:ext cx="1348596" cy="484661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10" name="Прямая со стрелкой 6"/>
          <p:cNvCxnSpPr>
            <a:cxnSpLocks noChangeShapeType="1"/>
            <a:endCxn id="13" idx="4"/>
          </p:cNvCxnSpPr>
          <p:nvPr/>
        </p:nvCxnSpPr>
        <p:spPr bwMode="auto">
          <a:xfrm flipV="1">
            <a:off x="8569101" y="3296419"/>
            <a:ext cx="179202" cy="70864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11" name="Прямая со стрелкой 9"/>
          <p:cNvCxnSpPr>
            <a:cxnSpLocks noChangeShapeType="1"/>
            <a:stCxn id="14" idx="0"/>
            <a:endCxn id="15" idx="3"/>
          </p:cNvCxnSpPr>
          <p:nvPr/>
        </p:nvCxnSpPr>
        <p:spPr bwMode="auto">
          <a:xfrm flipV="1">
            <a:off x="6192998" y="2332433"/>
            <a:ext cx="268637" cy="916547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cxnSp>
        <p:nvCxnSpPr>
          <p:cNvPr id="17" name="Прямая со стрелкой 36"/>
          <p:cNvCxnSpPr>
            <a:cxnSpLocks noChangeShapeType="1"/>
            <a:stCxn id="14" idx="7"/>
            <a:endCxn id="16" idx="3"/>
          </p:cNvCxnSpPr>
          <p:nvPr/>
        </p:nvCxnSpPr>
        <p:spPr bwMode="auto">
          <a:xfrm flipV="1">
            <a:off x="6320405" y="2548456"/>
            <a:ext cx="1509382" cy="753298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24" name="Прямая со стрелкой 55"/>
          <p:cNvCxnSpPr>
            <a:cxnSpLocks noChangeShapeType="1"/>
            <a:stCxn id="9" idx="1"/>
            <a:endCxn id="21" idx="5"/>
          </p:cNvCxnSpPr>
          <p:nvPr/>
        </p:nvCxnSpPr>
        <p:spPr bwMode="auto">
          <a:xfrm flipH="1" flipV="1">
            <a:off x="4736229" y="3304540"/>
            <a:ext cx="1941430" cy="1365366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25" name="Прямая со стрелкой 60"/>
          <p:cNvCxnSpPr>
            <a:cxnSpLocks noChangeShapeType="1"/>
            <a:stCxn id="27" idx="0"/>
            <a:endCxn id="22" idx="4"/>
          </p:cNvCxnSpPr>
          <p:nvPr/>
        </p:nvCxnSpPr>
        <p:spPr bwMode="auto">
          <a:xfrm flipV="1">
            <a:off x="5292899" y="2385207"/>
            <a:ext cx="216023" cy="187188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26" name="Прямая со стрелкой 63"/>
          <p:cNvCxnSpPr>
            <a:cxnSpLocks noChangeShapeType="1"/>
            <a:stCxn id="15" idx="6"/>
            <a:endCxn id="16" idx="2"/>
          </p:cNvCxnSpPr>
          <p:nvPr/>
        </p:nvCxnSpPr>
        <p:spPr bwMode="auto">
          <a:xfrm>
            <a:off x="6769224" y="2205026"/>
            <a:ext cx="1007789" cy="216023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cxnSp>
        <p:nvCxnSpPr>
          <p:cNvPr id="28" name="Прямая со стрелкой 97"/>
          <p:cNvCxnSpPr>
            <a:cxnSpLocks noChangeShapeType="1"/>
            <a:stCxn id="27" idx="1"/>
            <a:endCxn id="21" idx="4"/>
          </p:cNvCxnSpPr>
          <p:nvPr/>
        </p:nvCxnSpPr>
        <p:spPr bwMode="auto">
          <a:xfrm flipH="1" flipV="1">
            <a:off x="4608822" y="3357314"/>
            <a:ext cx="556669" cy="952552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cxnSp>
        <p:nvCxnSpPr>
          <p:cNvPr id="29" name="Прямая со стрелкой 172"/>
          <p:cNvCxnSpPr>
            <a:cxnSpLocks noChangeShapeType="1"/>
            <a:stCxn id="18" idx="2"/>
            <a:endCxn id="14" idx="6"/>
          </p:cNvCxnSpPr>
          <p:nvPr/>
        </p:nvCxnSpPr>
        <p:spPr bwMode="auto">
          <a:xfrm flipH="1">
            <a:off x="6373179" y="3285145"/>
            <a:ext cx="1151806" cy="144017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32" name="Прямая со стрелкой 175"/>
          <p:cNvCxnSpPr>
            <a:cxnSpLocks noChangeShapeType="1"/>
            <a:stCxn id="21" idx="0"/>
            <a:endCxn id="22" idx="2"/>
          </p:cNvCxnSpPr>
          <p:nvPr/>
        </p:nvCxnSpPr>
        <p:spPr bwMode="auto">
          <a:xfrm flipV="1">
            <a:off x="4608822" y="2205026"/>
            <a:ext cx="719919" cy="791926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cxnSp>
        <p:nvCxnSpPr>
          <p:cNvPr id="70" name="Прямая со стрелкой 36"/>
          <p:cNvCxnSpPr>
            <a:cxnSpLocks noChangeShapeType="1"/>
            <a:stCxn id="15" idx="7"/>
            <a:endCxn id="23" idx="2"/>
          </p:cNvCxnSpPr>
          <p:nvPr/>
        </p:nvCxnSpPr>
        <p:spPr bwMode="auto">
          <a:xfrm flipV="1">
            <a:off x="6716450" y="1448941"/>
            <a:ext cx="988555" cy="628677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cxnSp>
        <p:nvCxnSpPr>
          <p:cNvPr id="115" name="Прямая со стрелкой 172"/>
          <p:cNvCxnSpPr>
            <a:cxnSpLocks noChangeShapeType="1"/>
            <a:stCxn id="9" idx="7"/>
            <a:endCxn id="15" idx="4"/>
          </p:cNvCxnSpPr>
          <p:nvPr/>
        </p:nvCxnSpPr>
        <p:spPr bwMode="auto">
          <a:xfrm flipH="1" flipV="1">
            <a:off x="6589043" y="2385207"/>
            <a:ext cx="343430" cy="2284699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31" name="Прямая со стрелкой 259"/>
          <p:cNvCxnSpPr>
            <a:cxnSpLocks noChangeShapeType="1"/>
            <a:stCxn id="9" idx="2"/>
            <a:endCxn id="27" idx="6"/>
          </p:cNvCxnSpPr>
          <p:nvPr/>
        </p:nvCxnSpPr>
        <p:spPr bwMode="auto">
          <a:xfrm flipH="1" flipV="1">
            <a:off x="5473080" y="4437273"/>
            <a:ext cx="1151805" cy="360040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cxnSp>
        <p:nvCxnSpPr>
          <p:cNvPr id="146" name="Прямая со стрелкой 259"/>
          <p:cNvCxnSpPr>
            <a:cxnSpLocks noChangeShapeType="1"/>
            <a:stCxn id="9" idx="0"/>
            <a:endCxn id="14" idx="4"/>
          </p:cNvCxnSpPr>
          <p:nvPr/>
        </p:nvCxnSpPr>
        <p:spPr bwMode="auto">
          <a:xfrm flipH="1" flipV="1">
            <a:off x="6192998" y="3609343"/>
            <a:ext cx="612068" cy="1007789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cxnSp>
        <p:nvCxnSpPr>
          <p:cNvPr id="185" name="Прямая со стрелкой 55"/>
          <p:cNvCxnSpPr>
            <a:cxnSpLocks noChangeShapeType="1"/>
            <a:stCxn id="16" idx="0"/>
            <a:endCxn id="16" idx="6"/>
          </p:cNvCxnSpPr>
          <p:nvPr/>
        </p:nvCxnSpPr>
        <p:spPr bwMode="auto">
          <a:xfrm rot="16200000" flipH="1">
            <a:off x="7957193" y="2240868"/>
            <a:ext cx="180181" cy="180181"/>
          </a:xfrm>
          <a:prstGeom prst="curvedConnector4">
            <a:avLst>
              <a:gd name="adj1" fmla="val -126872"/>
              <a:gd name="adj2" fmla="val 226872"/>
            </a:avLst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sp>
        <p:nvSpPr>
          <p:cNvPr id="9" name="Овал 8"/>
          <p:cNvSpPr>
            <a:spLocks noChangeAspect="1"/>
          </p:cNvSpPr>
          <p:nvPr/>
        </p:nvSpPr>
        <p:spPr bwMode="auto">
          <a:xfrm>
            <a:off x="6624885" y="4617132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 bwMode="auto">
          <a:xfrm>
            <a:off x="8281069" y="4005064"/>
            <a:ext cx="360363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3" name="Овал 12"/>
          <p:cNvSpPr>
            <a:spLocks noChangeAspect="1"/>
          </p:cNvSpPr>
          <p:nvPr/>
        </p:nvSpPr>
        <p:spPr bwMode="auto">
          <a:xfrm>
            <a:off x="8568121" y="2936056"/>
            <a:ext cx="360363" cy="360363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" name="Овал 13"/>
          <p:cNvSpPr>
            <a:spLocks noChangeAspect="1"/>
          </p:cNvSpPr>
          <p:nvPr/>
        </p:nvSpPr>
        <p:spPr bwMode="auto">
          <a:xfrm>
            <a:off x="6012817" y="3248980"/>
            <a:ext cx="360362" cy="360363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2" name="Овал 21"/>
          <p:cNvSpPr>
            <a:spLocks noChangeAspect="1"/>
          </p:cNvSpPr>
          <p:nvPr/>
        </p:nvSpPr>
        <p:spPr bwMode="auto">
          <a:xfrm>
            <a:off x="5328741" y="2024844"/>
            <a:ext cx="360362" cy="360363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3" name="Овал 22"/>
          <p:cNvSpPr>
            <a:spLocks noChangeAspect="1"/>
          </p:cNvSpPr>
          <p:nvPr/>
        </p:nvSpPr>
        <p:spPr bwMode="auto">
          <a:xfrm>
            <a:off x="7705005" y="1268760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6" name="Овал 15"/>
          <p:cNvSpPr>
            <a:spLocks noChangeAspect="1"/>
          </p:cNvSpPr>
          <p:nvPr/>
        </p:nvSpPr>
        <p:spPr bwMode="auto">
          <a:xfrm>
            <a:off x="7777013" y="2240868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8" name="Овал 17"/>
          <p:cNvSpPr>
            <a:spLocks noChangeAspect="1"/>
          </p:cNvSpPr>
          <p:nvPr/>
        </p:nvSpPr>
        <p:spPr bwMode="auto">
          <a:xfrm>
            <a:off x="7524985" y="3104964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" name="Овал 14"/>
          <p:cNvSpPr>
            <a:spLocks noChangeAspect="1"/>
          </p:cNvSpPr>
          <p:nvPr/>
        </p:nvSpPr>
        <p:spPr bwMode="auto">
          <a:xfrm>
            <a:off x="6408861" y="2024844"/>
            <a:ext cx="360363" cy="360363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cxnSp>
        <p:nvCxnSpPr>
          <p:cNvPr id="207" name="Прямая со стрелкой 60"/>
          <p:cNvCxnSpPr>
            <a:cxnSpLocks noChangeShapeType="1"/>
            <a:stCxn id="21" idx="7"/>
            <a:endCxn id="22" idx="3"/>
          </p:cNvCxnSpPr>
          <p:nvPr/>
        </p:nvCxnSpPr>
        <p:spPr bwMode="auto">
          <a:xfrm flipV="1">
            <a:off x="4736229" y="2332433"/>
            <a:ext cx="645286" cy="717293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sp>
        <p:nvSpPr>
          <p:cNvPr id="21" name="Овал 20"/>
          <p:cNvSpPr>
            <a:spLocks noChangeAspect="1"/>
          </p:cNvSpPr>
          <p:nvPr/>
        </p:nvSpPr>
        <p:spPr bwMode="auto">
          <a:xfrm>
            <a:off x="4428641" y="2996952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7" name="Овал 26"/>
          <p:cNvSpPr>
            <a:spLocks noChangeAspect="1"/>
          </p:cNvSpPr>
          <p:nvPr/>
        </p:nvSpPr>
        <p:spPr bwMode="auto">
          <a:xfrm>
            <a:off x="5112717" y="4257092"/>
            <a:ext cx="360363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7596993" y="4977172"/>
            <a:ext cx="68287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0" dirty="0" smtClean="0"/>
              <a:t>Корень</a:t>
            </a:r>
            <a:endParaRPr lang="ru-RU" sz="1600" b="0" dirty="0"/>
          </a:p>
        </p:txBody>
      </p:sp>
      <p:sp>
        <p:nvSpPr>
          <p:cNvPr id="221" name="TextBox 220"/>
          <p:cNvSpPr txBox="1"/>
          <p:nvPr/>
        </p:nvSpPr>
        <p:spPr>
          <a:xfrm>
            <a:off x="5724785" y="1196752"/>
            <a:ext cx="84247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0" dirty="0" smtClean="0"/>
              <a:t>Текущая</a:t>
            </a:r>
          </a:p>
          <a:p>
            <a:r>
              <a:rPr lang="ru-RU" sz="1600" b="0" dirty="0" smtClean="0"/>
              <a:t>вершина</a:t>
            </a:r>
            <a:endParaRPr lang="ru-RU" sz="1600" b="0" dirty="0"/>
          </a:p>
        </p:txBody>
      </p:sp>
      <p:cxnSp>
        <p:nvCxnSpPr>
          <p:cNvPr id="223" name="Прямая со стрелкой 222"/>
          <p:cNvCxnSpPr>
            <a:stCxn id="221" idx="2"/>
          </p:cNvCxnSpPr>
          <p:nvPr/>
        </p:nvCxnSpPr>
        <p:spPr bwMode="auto">
          <a:xfrm>
            <a:off x="6146023" y="1689195"/>
            <a:ext cx="262838" cy="335649"/>
          </a:xfrm>
          <a:prstGeom prst="straightConnector1">
            <a:avLst/>
          </a:prstGeom>
          <a:solidFill>
            <a:srgbClr val="F1F8F9"/>
          </a:solidFill>
          <a:ln w="5397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4" name="Прямая со стрелкой 223"/>
          <p:cNvCxnSpPr>
            <a:stCxn id="220" idx="1"/>
          </p:cNvCxnSpPr>
          <p:nvPr/>
        </p:nvCxnSpPr>
        <p:spPr bwMode="auto">
          <a:xfrm flipH="1" flipV="1">
            <a:off x="7056933" y="4941168"/>
            <a:ext cx="540060" cy="159115"/>
          </a:xfrm>
          <a:prstGeom prst="straightConnector1">
            <a:avLst/>
          </a:prstGeom>
          <a:solidFill>
            <a:srgbClr val="F1F8F9"/>
          </a:solidFill>
          <a:ln w="5397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3" name="Прямая со стрелкой 97"/>
          <p:cNvCxnSpPr>
            <a:cxnSpLocks noChangeShapeType="1"/>
            <a:stCxn id="21" idx="5"/>
            <a:endCxn id="9" idx="1"/>
          </p:cNvCxnSpPr>
          <p:nvPr/>
        </p:nvCxnSpPr>
        <p:spPr bwMode="auto">
          <a:xfrm>
            <a:off x="4736229" y="3304540"/>
            <a:ext cx="1941430" cy="1365366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prstDash val="sysDot"/>
            <a:round/>
            <a:headEnd/>
            <a:tailEnd type="triangle" w="sm" len="med"/>
          </a:ln>
        </p:spPr>
      </p:cxnSp>
      <p:cxnSp>
        <p:nvCxnSpPr>
          <p:cNvPr id="67" name="Прямая со стрелкой 97"/>
          <p:cNvCxnSpPr>
            <a:cxnSpLocks noChangeShapeType="1"/>
            <a:stCxn id="22" idx="4"/>
            <a:endCxn id="27" idx="0"/>
          </p:cNvCxnSpPr>
          <p:nvPr/>
        </p:nvCxnSpPr>
        <p:spPr bwMode="auto">
          <a:xfrm flipH="1">
            <a:off x="5292899" y="2385207"/>
            <a:ext cx="216023" cy="1871885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prstDash val="sysDot"/>
            <a:round/>
            <a:headEnd/>
            <a:tailEnd type="triangle" w="sm" len="med"/>
          </a:ln>
        </p:spPr>
      </p:cxnSp>
      <p:cxnSp>
        <p:nvCxnSpPr>
          <p:cNvPr id="68" name="Прямая со стрелкой 97"/>
          <p:cNvCxnSpPr>
            <a:cxnSpLocks noChangeShapeType="1"/>
            <a:stCxn id="22" idx="3"/>
            <a:endCxn id="21" idx="7"/>
          </p:cNvCxnSpPr>
          <p:nvPr/>
        </p:nvCxnSpPr>
        <p:spPr bwMode="auto">
          <a:xfrm flipH="1">
            <a:off x="4736229" y="2332433"/>
            <a:ext cx="645286" cy="717293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prstDash val="sysDot"/>
            <a:round/>
            <a:headEnd/>
            <a:tailEnd type="triangle" w="sm" len="med"/>
          </a:ln>
        </p:spPr>
      </p:cxnSp>
      <p:cxnSp>
        <p:nvCxnSpPr>
          <p:cNvPr id="74" name="Прямая со стрелкой 97"/>
          <p:cNvCxnSpPr>
            <a:cxnSpLocks noChangeShapeType="1"/>
            <a:stCxn id="16" idx="3"/>
            <a:endCxn id="14" idx="7"/>
          </p:cNvCxnSpPr>
          <p:nvPr/>
        </p:nvCxnSpPr>
        <p:spPr bwMode="auto">
          <a:xfrm flipH="1">
            <a:off x="6320405" y="2548456"/>
            <a:ext cx="1509382" cy="753298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prstDash val="sysDot"/>
            <a:round/>
            <a:headEnd/>
            <a:tailEnd type="triangle" w="sm" len="med"/>
          </a:ln>
        </p:spPr>
      </p:cxnSp>
      <p:cxnSp>
        <p:nvCxnSpPr>
          <p:cNvPr id="85" name="Прямая со стрелкой 97"/>
          <p:cNvCxnSpPr>
            <a:cxnSpLocks noChangeShapeType="1"/>
            <a:stCxn id="16" idx="0"/>
            <a:endCxn id="16" idx="6"/>
          </p:cNvCxnSpPr>
          <p:nvPr/>
        </p:nvCxnSpPr>
        <p:spPr bwMode="auto">
          <a:xfrm rot="16200000" flipH="1">
            <a:off x="7957193" y="2240868"/>
            <a:ext cx="180181" cy="180181"/>
          </a:xfrm>
          <a:prstGeom prst="curvedConnector4">
            <a:avLst>
              <a:gd name="adj1" fmla="val -126872"/>
              <a:gd name="adj2" fmla="val 226872"/>
            </a:avLst>
          </a:prstGeom>
          <a:noFill/>
          <a:ln w="50800" algn="ctr">
            <a:solidFill>
              <a:schemeClr val="tx1"/>
            </a:solidFill>
            <a:prstDash val="sysDot"/>
            <a:round/>
            <a:headEnd/>
            <a:tailEnd type="triangle" w="sm" len="med"/>
          </a:ln>
        </p:spPr>
      </p:cxnSp>
      <p:sp>
        <p:nvSpPr>
          <p:cNvPr id="55" name="TextBox 54"/>
          <p:cNvSpPr txBox="1"/>
          <p:nvPr/>
        </p:nvSpPr>
        <p:spPr>
          <a:xfrm>
            <a:off x="107504" y="4233862"/>
            <a:ext cx="3588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                            В чёрном корне</a:t>
            </a:r>
          </a:p>
          <a:p>
            <a:pPr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                            вместо отката</a:t>
            </a:r>
          </a:p>
          <a:p>
            <a:pPr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по серому пути КОНЕЦ ОБХОДА.</a:t>
            </a:r>
          </a:p>
        </p:txBody>
      </p:sp>
      <p:sp>
        <p:nvSpPr>
          <p:cNvPr id="58" name="Овальная выноска 57"/>
          <p:cNvSpPr/>
          <p:nvPr/>
        </p:nvSpPr>
        <p:spPr bwMode="auto">
          <a:xfrm>
            <a:off x="6498776" y="3933056"/>
            <a:ext cx="1136234" cy="593982"/>
          </a:xfrm>
          <a:prstGeom prst="wedgeEllipseCallout">
            <a:avLst/>
          </a:prstGeom>
          <a:solidFill>
            <a:srgbClr val="F1F8F9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Бумс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!</a:t>
            </a:r>
          </a:p>
        </p:txBody>
      </p:sp>
      <p:sp>
        <p:nvSpPr>
          <p:cNvPr id="59" name="Овальная выноска 58"/>
          <p:cNvSpPr/>
          <p:nvPr/>
        </p:nvSpPr>
        <p:spPr bwMode="auto">
          <a:xfrm>
            <a:off x="4427984" y="2384884"/>
            <a:ext cx="1136234" cy="593982"/>
          </a:xfrm>
          <a:prstGeom prst="wedgeEllipseCallout">
            <a:avLst/>
          </a:prstGeom>
          <a:solidFill>
            <a:srgbClr val="F1F8F9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Бумс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!</a:t>
            </a:r>
          </a:p>
        </p:txBody>
      </p:sp>
      <p:sp>
        <p:nvSpPr>
          <p:cNvPr id="60" name="Овальная выноска 59"/>
          <p:cNvSpPr/>
          <p:nvPr/>
        </p:nvSpPr>
        <p:spPr bwMode="auto">
          <a:xfrm>
            <a:off x="5076056" y="3609020"/>
            <a:ext cx="1136234" cy="593982"/>
          </a:xfrm>
          <a:prstGeom prst="wedgeEllipseCallout">
            <a:avLst/>
          </a:prstGeom>
          <a:solidFill>
            <a:srgbClr val="F1F8F9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Бумс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!</a:t>
            </a:r>
          </a:p>
        </p:txBody>
      </p:sp>
      <p:sp>
        <p:nvSpPr>
          <p:cNvPr id="62" name="Овальная выноска 61"/>
          <p:cNvSpPr/>
          <p:nvPr/>
        </p:nvSpPr>
        <p:spPr bwMode="auto">
          <a:xfrm>
            <a:off x="6084168" y="2600908"/>
            <a:ext cx="1136234" cy="593982"/>
          </a:xfrm>
          <a:prstGeom prst="wedgeEllipseCallout">
            <a:avLst/>
          </a:prstGeom>
          <a:solidFill>
            <a:srgbClr val="F1F8F9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Бумс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!</a:t>
            </a:r>
          </a:p>
        </p:txBody>
      </p:sp>
      <p:sp>
        <p:nvSpPr>
          <p:cNvPr id="64" name="Овальная выноска 63"/>
          <p:cNvSpPr/>
          <p:nvPr/>
        </p:nvSpPr>
        <p:spPr bwMode="auto">
          <a:xfrm>
            <a:off x="7660923" y="1610882"/>
            <a:ext cx="1570469" cy="593982"/>
          </a:xfrm>
          <a:prstGeom prst="wedgeEllipseCallout">
            <a:avLst/>
          </a:prstGeom>
          <a:solidFill>
            <a:srgbClr val="F1F8F9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О-ля-ля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!</a:t>
            </a:r>
          </a:p>
        </p:txBody>
      </p:sp>
      <p:sp>
        <p:nvSpPr>
          <p:cNvPr id="65" name="Овальная выноска 64"/>
          <p:cNvSpPr/>
          <p:nvPr/>
        </p:nvSpPr>
        <p:spPr bwMode="auto">
          <a:xfrm>
            <a:off x="5184068" y="1430862"/>
            <a:ext cx="1555593" cy="593982"/>
          </a:xfrm>
          <a:prstGeom prst="wedgeEllipseCallout">
            <a:avLst/>
          </a:prstGeom>
          <a:solidFill>
            <a:srgbClr val="F1F8F9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И куда?!</a:t>
            </a:r>
          </a:p>
        </p:txBody>
      </p:sp>
      <p:sp>
        <p:nvSpPr>
          <p:cNvPr id="66" name="Овальная выноска 65"/>
          <p:cNvSpPr/>
          <p:nvPr/>
        </p:nvSpPr>
        <p:spPr bwMode="auto">
          <a:xfrm>
            <a:off x="7696927" y="1610882"/>
            <a:ext cx="1555593" cy="593982"/>
          </a:xfrm>
          <a:prstGeom prst="wedgeEllipseCallout">
            <a:avLst/>
          </a:prstGeom>
          <a:solidFill>
            <a:srgbClr val="F1F8F9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И куда?!</a:t>
            </a:r>
          </a:p>
        </p:txBody>
      </p:sp>
      <p:sp>
        <p:nvSpPr>
          <p:cNvPr id="69" name="Овальная выноска 68"/>
          <p:cNvSpPr/>
          <p:nvPr/>
        </p:nvSpPr>
        <p:spPr bwMode="auto">
          <a:xfrm>
            <a:off x="7588407" y="638774"/>
            <a:ext cx="1555593" cy="593982"/>
          </a:xfrm>
          <a:prstGeom prst="wedgeEllipseCallout">
            <a:avLst/>
          </a:prstGeom>
          <a:solidFill>
            <a:srgbClr val="F1F8F9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И куда?!</a:t>
            </a:r>
          </a:p>
        </p:txBody>
      </p:sp>
      <p:sp>
        <p:nvSpPr>
          <p:cNvPr id="71" name="Овальная выноска 70"/>
          <p:cNvSpPr/>
          <p:nvPr/>
        </p:nvSpPr>
        <p:spPr bwMode="auto">
          <a:xfrm>
            <a:off x="6606788" y="3969060"/>
            <a:ext cx="1205572" cy="593982"/>
          </a:xfrm>
          <a:prstGeom prst="wedgeEllipseCallout">
            <a:avLst/>
          </a:prstGeom>
          <a:solidFill>
            <a:srgbClr val="F1F8F9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Сюда!</a:t>
            </a:r>
          </a:p>
        </p:txBody>
      </p:sp>
      <p:sp>
        <p:nvSpPr>
          <p:cNvPr id="75" name="Овальная выноска 74"/>
          <p:cNvSpPr>
            <a:spLocks noChangeAspect="1"/>
          </p:cNvSpPr>
          <p:nvPr/>
        </p:nvSpPr>
        <p:spPr bwMode="auto">
          <a:xfrm>
            <a:off x="287525" y="2205848"/>
            <a:ext cx="1031643" cy="550703"/>
          </a:xfrm>
          <a:prstGeom prst="wedgeEllipseCallout">
            <a:avLst/>
          </a:prstGeom>
          <a:solidFill>
            <a:srgbClr val="F1F8F9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Бумс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!</a:t>
            </a:r>
          </a:p>
        </p:txBody>
      </p:sp>
      <p:sp>
        <p:nvSpPr>
          <p:cNvPr id="76" name="Овальная выноска 75"/>
          <p:cNvSpPr>
            <a:spLocks noChangeAspect="1"/>
          </p:cNvSpPr>
          <p:nvPr/>
        </p:nvSpPr>
        <p:spPr bwMode="auto">
          <a:xfrm>
            <a:off x="287525" y="3571426"/>
            <a:ext cx="874653" cy="440562"/>
          </a:xfrm>
          <a:prstGeom prst="wedgeEllipseCallout">
            <a:avLst/>
          </a:prstGeom>
          <a:solidFill>
            <a:srgbClr val="F1F8F9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Сюда!</a:t>
            </a:r>
          </a:p>
        </p:txBody>
      </p:sp>
      <p:sp>
        <p:nvSpPr>
          <p:cNvPr id="77" name="Овальная выноска 76"/>
          <p:cNvSpPr>
            <a:spLocks noChangeAspect="1"/>
          </p:cNvSpPr>
          <p:nvPr/>
        </p:nvSpPr>
        <p:spPr bwMode="auto">
          <a:xfrm>
            <a:off x="143508" y="2923354"/>
            <a:ext cx="1124374" cy="440562"/>
          </a:xfrm>
          <a:prstGeom prst="wedgeEllipseCallout">
            <a:avLst/>
          </a:prstGeom>
          <a:solidFill>
            <a:srgbClr val="F1F8F9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И куда?!</a:t>
            </a:r>
          </a:p>
        </p:txBody>
      </p:sp>
      <p:sp>
        <p:nvSpPr>
          <p:cNvPr id="78" name="Овальная выноска 77"/>
          <p:cNvSpPr>
            <a:spLocks noChangeAspect="1"/>
          </p:cNvSpPr>
          <p:nvPr/>
        </p:nvSpPr>
        <p:spPr bwMode="auto">
          <a:xfrm>
            <a:off x="179512" y="5481228"/>
            <a:ext cx="1139162" cy="440562"/>
          </a:xfrm>
          <a:prstGeom prst="wedgeEllipseCallout">
            <a:avLst/>
          </a:prstGeom>
          <a:solidFill>
            <a:srgbClr val="F1F8F9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О-ля-ля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!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374794" y="2275282"/>
            <a:ext cx="1724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0" u="dashLongHeavy" dirty="0" smtClean="0">
                <a:uFill>
                  <a:solidFill>
                    <a:schemeClr val="tx1"/>
                  </a:solidFill>
                </a:uFill>
                <a:latin typeface="Times New Roman" pitchFamily="18" charset="0"/>
                <a:sym typeface="Symbol" pitchFamily="18" charset="2"/>
              </a:rPr>
              <a:t>Откат по хорде.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331640" y="2973722"/>
            <a:ext cx="2329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0" u="heavy" dirty="0" smtClean="0">
                <a:uFill>
                  <a:solidFill>
                    <a:schemeClr val="bg1">
                      <a:lumMod val="50000"/>
                    </a:schemeClr>
                  </a:solidFill>
                </a:uFill>
                <a:latin typeface="Times New Roman" pitchFamily="18" charset="0"/>
                <a:sym typeface="Symbol" pitchFamily="18" charset="2"/>
              </a:rPr>
              <a:t>Откат по</a:t>
            </a:r>
            <a:r>
              <a:rPr lang="en-US" b="0" u="heavy" dirty="0" smtClean="0">
                <a:uFill>
                  <a:solidFill>
                    <a:schemeClr val="bg1">
                      <a:lumMod val="50000"/>
                    </a:schemeClr>
                  </a:solidFill>
                </a:u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 u="heavy" dirty="0" smtClean="0">
                <a:uFill>
                  <a:solidFill>
                    <a:schemeClr val="bg1">
                      <a:lumMod val="50000"/>
                    </a:schemeClr>
                  </a:solidFill>
                </a:uFill>
                <a:latin typeface="Times New Roman" pitchFamily="18" charset="0"/>
                <a:sym typeface="Symbol" pitchFamily="18" charset="2"/>
              </a:rPr>
              <a:t>серому пути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338790" y="3585790"/>
            <a:ext cx="205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до серой вершины.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115616" y="5337212"/>
            <a:ext cx="27331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     </a:t>
            </a:r>
            <a:r>
              <a:rPr lang="ru-RU" b="0" u="sng" dirty="0" smtClean="0">
                <a:latin typeface="Times New Roman" pitchFamily="18" charset="0"/>
                <a:sym typeface="Symbol" pitchFamily="18" charset="2"/>
              </a:rPr>
              <a:t>Первая оптимизация:</a:t>
            </a:r>
          </a:p>
          <a:p>
            <a:pPr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     петлю достаточно</a:t>
            </a:r>
          </a:p>
          <a:p>
            <a:pPr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было бы пройти один раз.</a:t>
            </a:r>
          </a:p>
        </p:txBody>
      </p:sp>
      <p:sp>
        <p:nvSpPr>
          <p:cNvPr id="83" name="Овальная выноска 82"/>
          <p:cNvSpPr/>
          <p:nvPr/>
        </p:nvSpPr>
        <p:spPr bwMode="auto">
          <a:xfrm>
            <a:off x="143508" y="4219498"/>
            <a:ext cx="1405467" cy="440562"/>
          </a:xfrm>
          <a:prstGeom prst="wedgeEllipseCallout">
            <a:avLst/>
          </a:prstGeom>
          <a:solidFill>
            <a:schemeClr val="tx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И куда?!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4319972" y="5373216"/>
            <a:ext cx="4498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0" u="sng" dirty="0" smtClean="0">
                <a:latin typeface="Times New Roman" pitchFamily="18" charset="0"/>
                <a:sym typeface="Symbol" pitchFamily="18" charset="2"/>
              </a:rPr>
              <a:t>Вторая оптимизация</a:t>
            </a: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: не делать отката по</a:t>
            </a:r>
          </a:p>
          <a:p>
            <a:pPr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серому пути, если все его вершины чёрные.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367644" y="1880828"/>
            <a:ext cx="2518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0" u="heavy" dirty="0" smtClean="0">
                <a:uFill>
                  <a:solidFill>
                    <a:schemeClr val="bg1"/>
                  </a:solidFill>
                </a:uFill>
                <a:latin typeface="Times New Roman" pitchFamily="18" charset="0"/>
                <a:sym typeface="Symbol" pitchFamily="18" charset="2"/>
              </a:rPr>
              <a:t>Идём по белым рёбрам.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771800" y="872716"/>
            <a:ext cx="4387676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0" dirty="0" smtClean="0">
                <a:latin typeface="Times New Roman" pitchFamily="18" charset="0"/>
                <a:sym typeface="Symbol" pitchFamily="18" charset="2"/>
              </a:rPr>
              <a:t>DFS</a:t>
            </a: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-алгоритм: серое дерево = серый путь.</a:t>
            </a:r>
          </a:p>
        </p:txBody>
      </p:sp>
      <p:sp>
        <p:nvSpPr>
          <p:cNvPr id="89" name="Rectangle 3"/>
          <p:cNvSpPr txBox="1">
            <a:spLocks noChangeArrowheads="1"/>
          </p:cNvSpPr>
          <p:nvPr/>
        </p:nvSpPr>
        <p:spPr bwMode="auto">
          <a:xfrm>
            <a:off x="179388" y="265000"/>
            <a:ext cx="8748712" cy="55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Неизвестный граф. Алгоритм </a:t>
            </a:r>
            <a:r>
              <a:rPr kumimoji="0" lang="ru-RU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Тэрри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Свободный робот.</a:t>
            </a:r>
          </a:p>
        </p:txBody>
      </p:sp>
      <p:sp>
        <p:nvSpPr>
          <p:cNvPr id="93" name="Фигура, имеющая форму буквы L 92"/>
          <p:cNvSpPr/>
          <p:nvPr/>
        </p:nvSpPr>
        <p:spPr bwMode="auto">
          <a:xfrm>
            <a:off x="215516" y="1088740"/>
            <a:ext cx="3240360" cy="648072"/>
          </a:xfrm>
          <a:prstGeom prst="corner">
            <a:avLst>
              <a:gd name="adj1" fmla="val 50000"/>
              <a:gd name="adj2" fmla="val 353997"/>
            </a:avLst>
          </a:prstGeom>
          <a:solidFill>
            <a:srgbClr val="F1F8F9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15516" y="1088740"/>
            <a:ext cx="3378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Длина обхода </a:t>
            </a:r>
            <a:r>
              <a:rPr lang="en-US" b="0" i="1" dirty="0" smtClean="0">
                <a:latin typeface="Times New Roman" pitchFamily="18" charset="0"/>
                <a:sym typeface="Symbol" pitchFamily="18" charset="2"/>
              </a:rPr>
              <a:t>L=</a:t>
            </a:r>
            <a:r>
              <a:rPr lang="ru-RU" b="0" i="1" dirty="0" smtClean="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b="0" i="1" dirty="0" smtClean="0">
                <a:latin typeface="Times New Roman" pitchFamily="18" charset="0"/>
                <a:sym typeface="Symbol" pitchFamily="18" charset="2"/>
              </a:rPr>
              <a:t>m</a:t>
            </a:r>
            <a:endParaRPr lang="ru-RU" b="0" i="1" dirty="0" smtClean="0">
              <a:latin typeface="Times New Roman" pitchFamily="18" charset="0"/>
              <a:sym typeface="Symbol" pitchFamily="18" charset="2"/>
            </a:endParaRPr>
          </a:p>
          <a:p>
            <a:pPr algn="just"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(каждое ребро проходим 2 раза)</a:t>
            </a:r>
          </a:p>
        </p:txBody>
      </p:sp>
      <p:sp>
        <p:nvSpPr>
          <p:cNvPr id="72" name="Овальная выноска 71"/>
          <p:cNvSpPr/>
          <p:nvPr/>
        </p:nvSpPr>
        <p:spPr bwMode="auto">
          <a:xfrm>
            <a:off x="6246748" y="1322850"/>
            <a:ext cx="1205572" cy="593982"/>
          </a:xfrm>
          <a:prstGeom prst="wedgeEllipseCallout">
            <a:avLst/>
          </a:prstGeom>
          <a:solidFill>
            <a:srgbClr val="F1F8F9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Сюда!</a:t>
            </a:r>
          </a:p>
        </p:txBody>
      </p:sp>
      <p:sp>
        <p:nvSpPr>
          <p:cNvPr id="73" name="Овальная выноска 72"/>
          <p:cNvSpPr/>
          <p:nvPr/>
        </p:nvSpPr>
        <p:spPr bwMode="auto">
          <a:xfrm>
            <a:off x="6318756" y="1322850"/>
            <a:ext cx="1205572" cy="593982"/>
          </a:xfrm>
          <a:prstGeom prst="wedgeEllipseCallout">
            <a:avLst/>
          </a:prstGeom>
          <a:solidFill>
            <a:srgbClr val="F1F8F9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Сюда!</a:t>
            </a:r>
          </a:p>
        </p:txBody>
      </p:sp>
      <p:sp>
        <p:nvSpPr>
          <p:cNvPr id="292" name="TextBox 291"/>
          <p:cNvSpPr txBox="1"/>
          <p:nvPr/>
        </p:nvSpPr>
        <p:spPr>
          <a:xfrm>
            <a:off x="6496762" y="4454532"/>
            <a:ext cx="61555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4800" b="0" dirty="0" smtClean="0">
                <a:solidFill>
                  <a:srgbClr val="FF0000"/>
                </a:solidFill>
                <a:sym typeface="Webdings"/>
              </a:rPr>
              <a:t></a:t>
            </a:r>
            <a:endParaRPr lang="ru-RU" sz="4800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1000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-0.16927 -0.0564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" y="-2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27 -0.05649 L -0.25295 -0.2393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-9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95 -0.23936 L -0.00104 0.0020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" y="12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209 L -0.25399 -0.2372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" y="-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95 -0.23936 L -0.15069 -0.37593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-6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69 -0.37593 L -0.17031 -0.0504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16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500"/>
                            </p:stCondLst>
                            <p:childTnLst>
                              <p:par>
                                <p:cTn id="8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75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500"/>
                            </p:stCondLst>
                            <p:childTnLst>
                              <p:par>
                                <p:cTn id="9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27 -0.05649 L -0.15069 -0.3759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69 -0.37593 L -0.25295 -0.2342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7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95 -0.23936 L -0.15069 -0.37593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-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69 -0.37593 L -0.25295 -0.2342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7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>
                                      <p:cBhvr>
                                        <p:cTn id="1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95 -0.23936 L -0.16649 -0.05047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94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>
                                      <p:cBhvr>
                                        <p:cTn id="1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4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27 -0.05648 L -0.00104 0.00208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" y="29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>
                                      <p:cBhvr>
                                        <p:cTn id="1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1500"/>
                            </p:stCondLst>
                            <p:childTnLst>
                              <p:par>
                                <p:cTn id="1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1500"/>
                            </p:stCondLst>
                            <p:childTnLst>
                              <p:par>
                                <p:cTn id="16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209 L -0.07291 -0.19004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" y="-96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3500"/>
                            </p:stCondLst>
                            <p:childTnLst>
                              <p:par>
                                <p:cTn id="1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7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91 -0.19005 L -0.02864 -0.37061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-90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6500"/>
                            </p:stCondLst>
                            <p:childTnLst>
                              <p:par>
                                <p:cTn id="18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4 -0.37061 L 0.12101 -0.33403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18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8500"/>
                            </p:stCondLst>
                            <p:childTnLst>
                              <p:par>
                                <p:cTn id="19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99" presetID="1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 -0.33402 C 0.10677 -0.34722 0.10295 -0.3743 0.11302 -0.39328 C 0.12309 -0.4125 0.1434 -0.41736 0.15763 -0.40416 C 0.17222 -0.3905 0.17534 -0.36342 0.16545 -0.34467 C 0.15538 -0.32546 0.13524 -0.3206 0.121 -0.33402 Z " pathEditMode="relative" rAng="12896561" ptsTypes="fffff">
                                      <p:cBhvr>
                                        <p:cTn id="200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" y="-35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3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43500"/>
                            </p:stCondLst>
                            <p:childTnLst>
                              <p:par>
                                <p:cTn id="2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43500"/>
                            </p:stCondLst>
                            <p:childTnLst>
                              <p:par>
                                <p:cTn id="21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01 -0.33403 L -0.07187 -0.19213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" y="71"/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5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6000"/>
                            </p:stCondLst>
                            <p:childTnLst>
                              <p:par>
                                <p:cTn id="2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46000"/>
                            </p:stCondLst>
                            <p:childTnLst>
                              <p:par>
                                <p:cTn id="2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91 -0.19005 L 0.12101 -0.33913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-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48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48500"/>
                            </p:stCondLst>
                            <p:childTnLst>
                              <p:par>
                                <p:cTn id="2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48500"/>
                            </p:stCondLst>
                            <p:childTnLst>
                              <p:par>
                                <p:cTn id="2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01 -0.33403 L -0.02465 -0.37593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-21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>
                                      <p:cBhvr>
                                        <p:cTn id="2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0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1000"/>
                            </p:stCondLst>
                            <p:childTnLst>
                              <p:par>
                                <p:cTn id="2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1000"/>
                            </p:stCondLst>
                            <p:childTnLst>
                              <p:par>
                                <p:cTn id="2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-0.37061 L 0.11197 -0.47894 " pathEditMode="relative" rAng="0" ptsTypes="AA">
                                      <p:cBhvr>
                                        <p:cTn id="255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" y="-54"/>
                                    </p:animMotion>
                                  </p:childTnLst>
                                </p:cTn>
                              </p:par>
                              <p:par>
                                <p:cTn id="25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3000"/>
                            </p:stCondLst>
                            <p:childTnLst>
                              <p:par>
                                <p:cTn id="2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35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4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4500"/>
                            </p:stCondLst>
                            <p:childTnLst>
                              <p:par>
                                <p:cTn id="2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4500"/>
                            </p:stCondLst>
                            <p:childTnLst>
                              <p:par>
                                <p:cTn id="27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98 -0.47894 L -0.02465 -0.37061 " pathEditMode="relative" rAng="0" ptsTypes="AA">
                                      <p:cBhvr>
                                        <p:cTn id="277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" y="54"/>
                                    </p:animMotion>
                                  </p:childTnLst>
                                </p:cTn>
                              </p:par>
                              <p:par>
                                <p:cTn id="278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>
                                      <p:cBhvr>
                                        <p:cTn id="27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8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65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7000"/>
                            </p:stCondLst>
                            <p:childTnLst>
                              <p:par>
                                <p:cTn id="2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7000"/>
                            </p:stCondLst>
                            <p:childTnLst>
                              <p:par>
                                <p:cTn id="28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58000"/>
                            </p:stCondLst>
                            <p:childTnLst>
                              <p:par>
                                <p:cTn id="2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6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9000"/>
                            </p:stCondLst>
                            <p:childTnLst>
                              <p:par>
                                <p:cTn id="29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59500"/>
                            </p:stCondLst>
                            <p:childTnLst>
                              <p:par>
                                <p:cTn id="30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/>
      <p:bldP spid="221" grpId="0"/>
      <p:bldP spid="55" grpId="0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2" grpId="0" animBg="1"/>
      <p:bldP spid="62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9" grpId="0" animBg="1"/>
      <p:bldP spid="69" grpId="1" animBg="1"/>
      <p:bldP spid="71" grpId="0" animBg="1"/>
      <p:bldP spid="71" grpId="1" animBg="1"/>
      <p:bldP spid="75" grpId="0" animBg="1"/>
      <p:bldP spid="76" grpId="0" animBg="1"/>
      <p:bldP spid="77" grpId="0" animBg="1"/>
      <p:bldP spid="78" grpId="0" animBg="1"/>
      <p:bldP spid="79" grpId="0"/>
      <p:bldP spid="80" grpId="0"/>
      <p:bldP spid="81" grpId="0"/>
      <p:bldP spid="82" grpId="0"/>
      <p:bldP spid="83" grpId="0" animBg="1"/>
      <p:bldP spid="84" grpId="0"/>
      <p:bldP spid="86" grpId="0"/>
      <p:bldP spid="72" grpId="0" animBg="1"/>
      <p:bldP spid="72" grpId="1" animBg="1"/>
      <p:bldP spid="73" grpId="0" animBg="1"/>
      <p:bldP spid="73" grpId="1" animBg="1"/>
      <p:bldP spid="292" grpId="15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14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Оптимизация алгоритма </a:t>
            </a:r>
            <a:r>
              <a:rPr lang="ru-RU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Тэрри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ru-RU" sz="28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graphicFrame>
        <p:nvGraphicFramePr>
          <p:cNvPr id="80" name="Таблица 79"/>
          <p:cNvGraphicFramePr>
            <a:graphicFrameLocks noGrp="1"/>
          </p:cNvGraphicFramePr>
          <p:nvPr/>
        </p:nvGraphicFramePr>
        <p:xfrm>
          <a:off x="251520" y="1397000"/>
          <a:ext cx="864096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1476164"/>
                <a:gridCol w="3276364"/>
                <a:gridCol w="1800200"/>
              </a:tblGrid>
              <a:tr h="370840">
                <a:tc>
                  <a:txBody>
                    <a:bodyPr/>
                    <a:lstStyle/>
                    <a:p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Петли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Серый путь</a:t>
                      </a:r>
                    </a:p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 чёрными вершинами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неограниченный автомат</a:t>
                      </a:r>
                    </a:p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или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полуробот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неизбыточный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</a:t>
                      </a: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повторном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обходе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один раз проходим правую ветвь прямого дерева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свободный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робот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 петли один номер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или </a:t>
                      </a: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третий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обход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неизбыточный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</a:t>
                      </a: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повторном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обходе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один раз проходим правую ветвь прямого дерева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свободный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/>
          <p:cNvSpPr/>
          <p:nvPr/>
        </p:nvSpPr>
        <p:spPr bwMode="auto">
          <a:xfrm>
            <a:off x="107504" y="872716"/>
            <a:ext cx="8928992" cy="5544616"/>
          </a:xfrm>
          <a:prstGeom prst="rect">
            <a:avLst/>
          </a:prstGeom>
          <a:solidFill>
            <a:srgbClr val="E7D3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9" name="Прямая со стрелкой 172"/>
          <p:cNvCxnSpPr>
            <a:cxnSpLocks noChangeShapeType="1"/>
            <a:stCxn id="18" idx="2"/>
            <a:endCxn id="14" idx="6"/>
          </p:cNvCxnSpPr>
          <p:nvPr/>
        </p:nvCxnSpPr>
        <p:spPr bwMode="auto">
          <a:xfrm flipH="1">
            <a:off x="5976478" y="3465165"/>
            <a:ext cx="1151806" cy="144017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30" name="Прямая со стрелкой 175"/>
          <p:cNvCxnSpPr>
            <a:cxnSpLocks noChangeShapeType="1"/>
            <a:stCxn id="15" idx="6"/>
            <a:endCxn id="16" idx="2"/>
          </p:cNvCxnSpPr>
          <p:nvPr/>
        </p:nvCxnSpPr>
        <p:spPr bwMode="auto">
          <a:xfrm>
            <a:off x="6372523" y="2385046"/>
            <a:ext cx="1007789" cy="216023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8" name="Прямая со стрелкой 20"/>
          <p:cNvCxnSpPr>
            <a:cxnSpLocks noChangeShapeType="1"/>
            <a:stCxn id="9" idx="0"/>
            <a:endCxn id="14" idx="4"/>
          </p:cNvCxnSpPr>
          <p:nvPr/>
        </p:nvCxnSpPr>
        <p:spPr bwMode="auto">
          <a:xfrm flipH="1" flipV="1">
            <a:off x="5796297" y="3789363"/>
            <a:ext cx="612068" cy="1007789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136" name="Прямая со стрелкой 55"/>
          <p:cNvCxnSpPr>
            <a:cxnSpLocks noChangeShapeType="1"/>
            <a:stCxn id="9" idx="2"/>
            <a:endCxn id="27" idx="6"/>
          </p:cNvCxnSpPr>
          <p:nvPr/>
        </p:nvCxnSpPr>
        <p:spPr bwMode="auto">
          <a:xfrm flipH="1" flipV="1">
            <a:off x="5076379" y="4617293"/>
            <a:ext cx="1151805" cy="36004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188" name="Прямая со стрелкой 55"/>
          <p:cNvCxnSpPr>
            <a:cxnSpLocks noChangeShapeType="1"/>
            <a:stCxn id="15" idx="7"/>
            <a:endCxn id="23" idx="2"/>
          </p:cNvCxnSpPr>
          <p:nvPr/>
        </p:nvCxnSpPr>
        <p:spPr bwMode="auto">
          <a:xfrm flipV="1">
            <a:off x="6319749" y="1628961"/>
            <a:ext cx="988555" cy="628677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191" name="Прямая со стрелкой 55"/>
          <p:cNvCxnSpPr>
            <a:cxnSpLocks noChangeShapeType="1"/>
            <a:stCxn id="14" idx="0"/>
            <a:endCxn id="15" idx="3"/>
          </p:cNvCxnSpPr>
          <p:nvPr/>
        </p:nvCxnSpPr>
        <p:spPr bwMode="auto">
          <a:xfrm flipV="1">
            <a:off x="5796297" y="2512453"/>
            <a:ext cx="268637" cy="916547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179" name="Прямая со стрелкой 55"/>
          <p:cNvCxnSpPr>
            <a:cxnSpLocks noChangeShapeType="1"/>
            <a:stCxn id="27" idx="1"/>
            <a:endCxn id="21" idx="4"/>
          </p:cNvCxnSpPr>
          <p:nvPr/>
        </p:nvCxnSpPr>
        <p:spPr bwMode="auto">
          <a:xfrm flipH="1" flipV="1">
            <a:off x="4212121" y="3537334"/>
            <a:ext cx="556669" cy="952552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sp>
        <p:nvSpPr>
          <p:cNvPr id="79" name="TextBox 78"/>
          <p:cNvSpPr txBox="1"/>
          <p:nvPr/>
        </p:nvSpPr>
        <p:spPr>
          <a:xfrm>
            <a:off x="143508" y="1781522"/>
            <a:ext cx="6488699" cy="40934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Нет отката по хорде: не возврат по</a:t>
            </a:r>
          </a:p>
          <a:p>
            <a:pPr>
              <a:spcAft>
                <a:spcPts val="120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ребру, а дальше по белым рёбрам.</a:t>
            </a:r>
          </a:p>
          <a:p>
            <a:pPr>
              <a:spcAft>
                <a:spcPts val="120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Серое дерево ветвится.</a:t>
            </a:r>
          </a:p>
          <a:p>
            <a:pPr>
              <a:spcAft>
                <a:spcPts val="0"/>
              </a:spcAft>
            </a:pPr>
            <a:r>
              <a:rPr lang="ru-RU" b="0" u="sng" dirty="0" smtClean="0">
                <a:latin typeface="Times New Roman" pitchFamily="18" charset="0"/>
                <a:sym typeface="Symbol" pitchFamily="18" charset="2"/>
              </a:rPr>
              <a:t>Когда текущая вершина чёрная,</a:t>
            </a:r>
          </a:p>
          <a:p>
            <a:pPr>
              <a:spcAft>
                <a:spcPts val="0"/>
              </a:spcAft>
            </a:pPr>
            <a:r>
              <a:rPr lang="ru-RU" b="0" u="sng" dirty="0" smtClean="0">
                <a:latin typeface="Times New Roman" pitchFamily="18" charset="0"/>
                <a:sym typeface="Symbol" pitchFamily="18" charset="2"/>
              </a:rPr>
              <a:t>ищем серую вершину, двигаясь</a:t>
            </a:r>
          </a:p>
          <a:p>
            <a:pPr>
              <a:spcAft>
                <a:spcPts val="1200"/>
              </a:spcAft>
            </a:pPr>
            <a:r>
              <a:rPr lang="ru-RU" b="0" u="sng" dirty="0" smtClean="0">
                <a:latin typeface="Times New Roman" pitchFamily="18" charset="0"/>
                <a:sym typeface="Symbol" pitchFamily="18" charset="2"/>
              </a:rPr>
              <a:t>по серому дереву:</a:t>
            </a:r>
            <a:endParaRPr lang="ru-RU" b="0" dirty="0" smtClean="0">
              <a:latin typeface="Times New Roman" pitchFamily="18" charset="0"/>
              <a:sym typeface="Symbol" pitchFamily="18" charset="2"/>
            </a:endParaRPr>
          </a:p>
          <a:p>
            <a:pPr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Из листа </a:t>
            </a:r>
            <a:r>
              <a:rPr lang="ru-RU" b="0" i="1" dirty="0" smtClean="0">
                <a:latin typeface="Times New Roman" pitchFamily="18" charset="0"/>
                <a:sym typeface="Symbol" pitchFamily="18" charset="2"/>
              </a:rPr>
              <a:t>вниз </a:t>
            </a: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до серой вершины,</a:t>
            </a:r>
          </a:p>
          <a:p>
            <a:pPr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или до развилки,  а рёбра удаляем.</a:t>
            </a:r>
          </a:p>
          <a:p>
            <a:pPr>
              <a:spcAft>
                <a:spcPts val="120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От развилки </a:t>
            </a:r>
            <a:r>
              <a:rPr lang="ru-RU" b="0" i="1" dirty="0" smtClean="0">
                <a:latin typeface="Times New Roman" pitchFamily="18" charset="0"/>
                <a:sym typeface="Symbol" pitchFamily="18" charset="2"/>
              </a:rPr>
              <a:t>вверх </a:t>
            </a: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до серой вершины. </a:t>
            </a:r>
          </a:p>
          <a:p>
            <a:pPr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Из </a:t>
            </a:r>
            <a:r>
              <a:rPr lang="ru-RU" b="0" dirty="0" err="1" smtClean="0">
                <a:latin typeface="Times New Roman" pitchFamily="18" charset="0"/>
                <a:sym typeface="Symbol" pitchFamily="18" charset="2"/>
              </a:rPr>
              <a:t>нелистовой</a:t>
            </a: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 вершины сразу</a:t>
            </a:r>
          </a:p>
          <a:p>
            <a:pPr>
              <a:spcAft>
                <a:spcPts val="1200"/>
              </a:spcAft>
            </a:pPr>
            <a:r>
              <a:rPr lang="ru-RU" b="0" i="1" dirty="0" smtClean="0">
                <a:latin typeface="Times New Roman" pitchFamily="18" charset="0"/>
                <a:sym typeface="Symbol" pitchFamily="18" charset="2"/>
              </a:rPr>
              <a:t>вверх</a:t>
            </a: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 до серой вершины.</a:t>
            </a:r>
          </a:p>
          <a:p>
            <a:pPr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Конец обхода, когда главное дерево – это только чёрный корень.</a:t>
            </a:r>
          </a:p>
        </p:txBody>
      </p:sp>
      <p:cxnSp>
        <p:nvCxnSpPr>
          <p:cNvPr id="101" name="Прямая со стрелкой 63"/>
          <p:cNvCxnSpPr>
            <a:cxnSpLocks noChangeShapeType="1"/>
            <a:stCxn id="15" idx="7"/>
            <a:endCxn id="23" idx="2"/>
          </p:cNvCxnSpPr>
          <p:nvPr/>
        </p:nvCxnSpPr>
        <p:spPr bwMode="auto">
          <a:xfrm flipV="1">
            <a:off x="6319749" y="1628961"/>
            <a:ext cx="988555" cy="628677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15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FS-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алгоритм</a:t>
            </a:r>
            <a:r>
              <a:rPr 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Свободный робот.</a:t>
            </a:r>
            <a:endParaRPr lang="ru-RU" sz="28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cxnSp>
        <p:nvCxnSpPr>
          <p:cNvPr id="7" name="Прямая со стрелкой 17"/>
          <p:cNvCxnSpPr>
            <a:cxnSpLocks noChangeShapeType="1"/>
            <a:stCxn id="9" idx="6"/>
            <a:endCxn id="12" idx="3"/>
          </p:cNvCxnSpPr>
          <p:nvPr/>
        </p:nvCxnSpPr>
        <p:spPr bwMode="auto">
          <a:xfrm flipV="1">
            <a:off x="6588546" y="4492672"/>
            <a:ext cx="1348596" cy="484661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10" name="Прямая со стрелкой 6"/>
          <p:cNvCxnSpPr>
            <a:cxnSpLocks noChangeShapeType="1"/>
            <a:endCxn id="13" idx="4"/>
          </p:cNvCxnSpPr>
          <p:nvPr/>
        </p:nvCxnSpPr>
        <p:spPr bwMode="auto">
          <a:xfrm flipV="1">
            <a:off x="8172400" y="3476439"/>
            <a:ext cx="179202" cy="70864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11" name="Прямая со стрелкой 9"/>
          <p:cNvCxnSpPr>
            <a:cxnSpLocks noChangeShapeType="1"/>
            <a:stCxn id="14" idx="0"/>
            <a:endCxn id="15" idx="3"/>
          </p:cNvCxnSpPr>
          <p:nvPr/>
        </p:nvCxnSpPr>
        <p:spPr bwMode="auto">
          <a:xfrm flipV="1">
            <a:off x="5796297" y="2512453"/>
            <a:ext cx="268637" cy="916547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cxnSp>
        <p:nvCxnSpPr>
          <p:cNvPr id="17" name="Прямая со стрелкой 36"/>
          <p:cNvCxnSpPr>
            <a:cxnSpLocks noChangeShapeType="1"/>
            <a:stCxn id="14" idx="7"/>
            <a:endCxn id="16" idx="3"/>
          </p:cNvCxnSpPr>
          <p:nvPr/>
        </p:nvCxnSpPr>
        <p:spPr bwMode="auto">
          <a:xfrm flipV="1">
            <a:off x="5923704" y="2728476"/>
            <a:ext cx="1509382" cy="753298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24" name="Прямая со стрелкой 55"/>
          <p:cNvCxnSpPr>
            <a:cxnSpLocks noChangeShapeType="1"/>
            <a:stCxn id="9" idx="1"/>
            <a:endCxn id="21" idx="5"/>
          </p:cNvCxnSpPr>
          <p:nvPr/>
        </p:nvCxnSpPr>
        <p:spPr bwMode="auto">
          <a:xfrm flipH="1" flipV="1">
            <a:off x="4339528" y="3484560"/>
            <a:ext cx="1941430" cy="1365366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25" name="Прямая со стрелкой 60"/>
          <p:cNvCxnSpPr>
            <a:cxnSpLocks noChangeShapeType="1"/>
            <a:stCxn id="27" idx="0"/>
            <a:endCxn id="22" idx="4"/>
          </p:cNvCxnSpPr>
          <p:nvPr/>
        </p:nvCxnSpPr>
        <p:spPr bwMode="auto">
          <a:xfrm flipV="1">
            <a:off x="4896198" y="2565227"/>
            <a:ext cx="216023" cy="187188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26" name="Прямая со стрелкой 63"/>
          <p:cNvCxnSpPr>
            <a:cxnSpLocks noChangeShapeType="1"/>
            <a:stCxn id="15" idx="6"/>
            <a:endCxn id="16" idx="2"/>
          </p:cNvCxnSpPr>
          <p:nvPr/>
        </p:nvCxnSpPr>
        <p:spPr bwMode="auto">
          <a:xfrm>
            <a:off x="6372523" y="2385046"/>
            <a:ext cx="1007789" cy="216023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cxnSp>
        <p:nvCxnSpPr>
          <p:cNvPr id="28" name="Прямая со стрелкой 97"/>
          <p:cNvCxnSpPr>
            <a:cxnSpLocks noChangeShapeType="1"/>
            <a:stCxn id="27" idx="1"/>
            <a:endCxn id="21" idx="4"/>
          </p:cNvCxnSpPr>
          <p:nvPr/>
        </p:nvCxnSpPr>
        <p:spPr bwMode="auto">
          <a:xfrm flipH="1" flipV="1">
            <a:off x="4212121" y="3537334"/>
            <a:ext cx="556669" cy="952552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cxnSp>
        <p:nvCxnSpPr>
          <p:cNvPr id="115" name="Прямая со стрелкой 172"/>
          <p:cNvCxnSpPr>
            <a:cxnSpLocks noChangeShapeType="1"/>
            <a:stCxn id="9" idx="7"/>
            <a:endCxn id="15" idx="4"/>
          </p:cNvCxnSpPr>
          <p:nvPr/>
        </p:nvCxnSpPr>
        <p:spPr bwMode="auto">
          <a:xfrm flipH="1" flipV="1">
            <a:off x="6192342" y="2565227"/>
            <a:ext cx="343430" cy="2284699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31" name="Прямая со стрелкой 259"/>
          <p:cNvCxnSpPr>
            <a:cxnSpLocks noChangeShapeType="1"/>
            <a:stCxn id="9" idx="2"/>
            <a:endCxn id="27" idx="6"/>
          </p:cNvCxnSpPr>
          <p:nvPr/>
        </p:nvCxnSpPr>
        <p:spPr bwMode="auto">
          <a:xfrm flipH="1" flipV="1">
            <a:off x="5076379" y="4617293"/>
            <a:ext cx="1151805" cy="360040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cxnSp>
        <p:nvCxnSpPr>
          <p:cNvPr id="146" name="Прямая со стрелкой 259"/>
          <p:cNvCxnSpPr>
            <a:cxnSpLocks noChangeShapeType="1"/>
            <a:stCxn id="9" idx="0"/>
            <a:endCxn id="14" idx="4"/>
          </p:cNvCxnSpPr>
          <p:nvPr/>
        </p:nvCxnSpPr>
        <p:spPr bwMode="auto">
          <a:xfrm flipH="1" flipV="1">
            <a:off x="5796297" y="3789363"/>
            <a:ext cx="612068" cy="1007789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cxnSp>
        <p:nvCxnSpPr>
          <p:cNvPr id="182" name="Прямая со стрелкой 55"/>
          <p:cNvCxnSpPr>
            <a:cxnSpLocks noChangeShapeType="1"/>
            <a:stCxn id="21" idx="0"/>
            <a:endCxn id="22" idx="2"/>
          </p:cNvCxnSpPr>
          <p:nvPr/>
        </p:nvCxnSpPr>
        <p:spPr bwMode="auto">
          <a:xfrm flipV="1">
            <a:off x="4212121" y="2385046"/>
            <a:ext cx="719919" cy="791926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185" name="Прямая со стрелкой 55"/>
          <p:cNvCxnSpPr>
            <a:cxnSpLocks noChangeShapeType="1"/>
            <a:stCxn id="16" idx="0"/>
            <a:endCxn id="16" idx="6"/>
          </p:cNvCxnSpPr>
          <p:nvPr/>
        </p:nvCxnSpPr>
        <p:spPr bwMode="auto">
          <a:xfrm rot="16200000" flipH="1">
            <a:off x="7560492" y="2420888"/>
            <a:ext cx="180181" cy="180181"/>
          </a:xfrm>
          <a:prstGeom prst="curvedConnector4">
            <a:avLst>
              <a:gd name="adj1" fmla="val -126872"/>
              <a:gd name="adj2" fmla="val 226872"/>
            </a:avLst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sp>
        <p:nvSpPr>
          <p:cNvPr id="12" name="Овал 11"/>
          <p:cNvSpPr>
            <a:spLocks noChangeAspect="1"/>
          </p:cNvSpPr>
          <p:nvPr/>
        </p:nvSpPr>
        <p:spPr bwMode="auto">
          <a:xfrm>
            <a:off x="7884368" y="4185084"/>
            <a:ext cx="360363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3" name="Овал 12"/>
          <p:cNvSpPr>
            <a:spLocks noChangeAspect="1"/>
          </p:cNvSpPr>
          <p:nvPr/>
        </p:nvSpPr>
        <p:spPr bwMode="auto">
          <a:xfrm>
            <a:off x="8171420" y="3116076"/>
            <a:ext cx="360363" cy="360363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2" name="Овал 21"/>
          <p:cNvSpPr>
            <a:spLocks noChangeAspect="1"/>
          </p:cNvSpPr>
          <p:nvPr/>
        </p:nvSpPr>
        <p:spPr bwMode="auto">
          <a:xfrm>
            <a:off x="4932040" y="2204864"/>
            <a:ext cx="360362" cy="360363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3" name="Овал 22"/>
          <p:cNvSpPr>
            <a:spLocks noChangeAspect="1"/>
          </p:cNvSpPr>
          <p:nvPr/>
        </p:nvSpPr>
        <p:spPr bwMode="auto">
          <a:xfrm>
            <a:off x="7308304" y="1448780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" name="Овал 14"/>
          <p:cNvSpPr>
            <a:spLocks noChangeAspect="1"/>
          </p:cNvSpPr>
          <p:nvPr/>
        </p:nvSpPr>
        <p:spPr bwMode="auto">
          <a:xfrm>
            <a:off x="6012160" y="2204864"/>
            <a:ext cx="360363" cy="360363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cxnSp>
        <p:nvCxnSpPr>
          <p:cNvPr id="207" name="Прямая со стрелкой 60"/>
          <p:cNvCxnSpPr>
            <a:cxnSpLocks noChangeShapeType="1"/>
            <a:stCxn id="21" idx="7"/>
            <a:endCxn id="22" idx="3"/>
          </p:cNvCxnSpPr>
          <p:nvPr/>
        </p:nvCxnSpPr>
        <p:spPr bwMode="auto">
          <a:xfrm flipV="1">
            <a:off x="4339528" y="2512453"/>
            <a:ext cx="645286" cy="717293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sp>
        <p:nvSpPr>
          <p:cNvPr id="21" name="Овал 20"/>
          <p:cNvSpPr>
            <a:spLocks noChangeAspect="1"/>
          </p:cNvSpPr>
          <p:nvPr/>
        </p:nvSpPr>
        <p:spPr bwMode="auto">
          <a:xfrm>
            <a:off x="4031940" y="3176972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7" name="Овал 26"/>
          <p:cNvSpPr>
            <a:spLocks noChangeAspect="1"/>
          </p:cNvSpPr>
          <p:nvPr/>
        </p:nvSpPr>
        <p:spPr bwMode="auto">
          <a:xfrm>
            <a:off x="4716016" y="4437112"/>
            <a:ext cx="360363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7200292" y="5157192"/>
            <a:ext cx="68287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0" dirty="0" smtClean="0"/>
              <a:t>Корень</a:t>
            </a:r>
            <a:endParaRPr lang="ru-RU" sz="1600" b="0" dirty="0"/>
          </a:p>
        </p:txBody>
      </p:sp>
      <p:sp>
        <p:nvSpPr>
          <p:cNvPr id="221" name="TextBox 220"/>
          <p:cNvSpPr txBox="1"/>
          <p:nvPr/>
        </p:nvSpPr>
        <p:spPr>
          <a:xfrm>
            <a:off x="4824028" y="1376772"/>
            <a:ext cx="84247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0" dirty="0" smtClean="0"/>
              <a:t>Текущая</a:t>
            </a:r>
          </a:p>
          <a:p>
            <a:r>
              <a:rPr lang="ru-RU" sz="1600" b="0" dirty="0" smtClean="0"/>
              <a:t>вершина</a:t>
            </a:r>
            <a:endParaRPr lang="ru-RU" sz="1600" b="0" dirty="0"/>
          </a:p>
        </p:txBody>
      </p:sp>
      <p:cxnSp>
        <p:nvCxnSpPr>
          <p:cNvPr id="223" name="Прямая со стрелкой 222"/>
          <p:cNvCxnSpPr>
            <a:stCxn id="221" idx="3"/>
          </p:cNvCxnSpPr>
          <p:nvPr/>
        </p:nvCxnSpPr>
        <p:spPr bwMode="auto">
          <a:xfrm>
            <a:off x="5666503" y="1622994"/>
            <a:ext cx="345657" cy="509862"/>
          </a:xfrm>
          <a:prstGeom prst="straightConnector1">
            <a:avLst/>
          </a:prstGeom>
          <a:solidFill>
            <a:srgbClr val="F1F8F9"/>
          </a:solidFill>
          <a:ln w="5397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4" name="Прямая со стрелкой 223"/>
          <p:cNvCxnSpPr>
            <a:stCxn id="220" idx="1"/>
          </p:cNvCxnSpPr>
          <p:nvPr/>
        </p:nvCxnSpPr>
        <p:spPr bwMode="auto">
          <a:xfrm flipH="1" flipV="1">
            <a:off x="6660232" y="5121188"/>
            <a:ext cx="540060" cy="159115"/>
          </a:xfrm>
          <a:prstGeom prst="straightConnector1">
            <a:avLst/>
          </a:prstGeom>
          <a:solidFill>
            <a:srgbClr val="F1F8F9"/>
          </a:solidFill>
          <a:ln w="5397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Овал 8"/>
          <p:cNvSpPr>
            <a:spLocks noChangeAspect="1"/>
          </p:cNvSpPr>
          <p:nvPr/>
        </p:nvSpPr>
        <p:spPr bwMode="auto">
          <a:xfrm>
            <a:off x="6228184" y="4797152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55" name="Выноска 2 54"/>
          <p:cNvSpPr/>
          <p:nvPr/>
        </p:nvSpPr>
        <p:spPr bwMode="auto">
          <a:xfrm>
            <a:off x="6516216" y="4005064"/>
            <a:ext cx="1093047" cy="565146"/>
          </a:xfrm>
          <a:prstGeom prst="borderCallout2">
            <a:avLst>
              <a:gd name="adj1" fmla="val 17701"/>
              <a:gd name="adj2" fmla="val 1562"/>
              <a:gd name="adj3" fmla="val 18750"/>
              <a:gd name="adj4" fmla="val -16667"/>
              <a:gd name="adj5" fmla="val 140447"/>
              <a:gd name="adj6" fmla="val -32217"/>
            </a:avLst>
          </a:prstGeom>
          <a:solidFill>
            <a:srgbClr val="F1F8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нет отката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dirty="0" smtClean="0"/>
              <a:t>по хорде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" name="Выноска 2 57"/>
          <p:cNvSpPr/>
          <p:nvPr/>
        </p:nvSpPr>
        <p:spPr bwMode="auto">
          <a:xfrm>
            <a:off x="4535996" y="2744924"/>
            <a:ext cx="898442" cy="565146"/>
          </a:xfrm>
          <a:prstGeom prst="borderCallout2">
            <a:avLst>
              <a:gd name="adj1" fmla="val 19172"/>
              <a:gd name="adj2" fmla="val 98712"/>
              <a:gd name="adj3" fmla="val 21692"/>
              <a:gd name="adj4" fmla="val 122119"/>
              <a:gd name="adj5" fmla="val 90437"/>
              <a:gd name="adj6" fmla="val 143578"/>
            </a:avLst>
          </a:prstGeom>
          <a:solidFill>
            <a:srgbClr val="F1F8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вверх по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dirty="0" smtClean="0"/>
              <a:t>дереву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" name="Выноска 2 59"/>
          <p:cNvSpPr/>
          <p:nvPr/>
        </p:nvSpPr>
        <p:spPr bwMode="auto">
          <a:xfrm>
            <a:off x="5256076" y="1705920"/>
            <a:ext cx="661326" cy="318924"/>
          </a:xfrm>
          <a:prstGeom prst="borderCallout2">
            <a:avLst>
              <a:gd name="adj1" fmla="val 43766"/>
              <a:gd name="adj2" fmla="val 103377"/>
              <a:gd name="adj3" fmla="val 77735"/>
              <a:gd name="adj4" fmla="val 126642"/>
              <a:gd name="adj5" fmla="val 146420"/>
              <a:gd name="adj6" fmla="val 135577"/>
            </a:avLst>
          </a:prstGeom>
          <a:solidFill>
            <a:srgbClr val="F1F8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Сюда!</a:t>
            </a:r>
          </a:p>
        </p:txBody>
      </p:sp>
      <p:sp>
        <p:nvSpPr>
          <p:cNvPr id="63" name="Фигура, имеющая форму буквы L 62"/>
          <p:cNvSpPr/>
          <p:nvPr/>
        </p:nvSpPr>
        <p:spPr bwMode="auto">
          <a:xfrm flipV="1">
            <a:off x="143508" y="908720"/>
            <a:ext cx="6228692" cy="684076"/>
          </a:xfrm>
          <a:prstGeom prst="corner">
            <a:avLst>
              <a:gd name="adj1" fmla="val 59747"/>
              <a:gd name="adj2" fmla="val 352254"/>
            </a:avLst>
          </a:prstGeom>
          <a:solidFill>
            <a:srgbClr val="F1F8F9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8" name="TextBox 277"/>
          <p:cNvSpPr txBox="1"/>
          <p:nvPr/>
        </p:nvSpPr>
        <p:spPr>
          <a:xfrm>
            <a:off x="270694" y="944724"/>
            <a:ext cx="6254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Длина обхода </a:t>
            </a:r>
            <a:r>
              <a:rPr lang="en-US" b="0" i="1" dirty="0" smtClean="0">
                <a:latin typeface="Times New Roman" pitchFamily="18" charset="0"/>
                <a:sym typeface="Symbol" pitchFamily="18" charset="2"/>
              </a:rPr>
              <a:t>L=</a:t>
            </a:r>
            <a:r>
              <a:rPr lang="ru-RU" b="0" i="1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 i="1" dirty="0" err="1" smtClean="0">
                <a:latin typeface="Times New Roman" pitchFamily="18" charset="0"/>
                <a:sym typeface="Symbol" pitchFamily="18" charset="2"/>
              </a:rPr>
              <a:t>m+</a:t>
            </a:r>
            <a:r>
              <a:rPr lang="en-US" i="1" dirty="0" err="1" smtClean="0">
                <a:latin typeface="Times New Roman" pitchFamily="18" charset="0"/>
                <a:sym typeface="Symbol"/>
              </a:rPr>
              <a:t>O</a:t>
            </a:r>
            <a:r>
              <a:rPr lang="en-US" b="0" i="1" dirty="0" smtClean="0">
                <a:latin typeface="Times New Roman" pitchFamily="18" charset="0"/>
                <a:sym typeface="Symbol" pitchFamily="18" charset="2"/>
              </a:rPr>
              <a:t>(n</a:t>
            </a:r>
            <a:r>
              <a:rPr lang="en-US" b="0" i="1" baseline="30000" dirty="0" smtClean="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b="0" i="1" dirty="0" smtClean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b="0" i="1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(хорды проходим по одному разу).</a:t>
            </a:r>
          </a:p>
          <a:p>
            <a:pPr algn="just"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Эта оценка достижима.</a:t>
            </a:r>
          </a:p>
        </p:txBody>
      </p:sp>
      <p:cxnSp>
        <p:nvCxnSpPr>
          <p:cNvPr id="90" name="Прямая со стрелкой 97"/>
          <p:cNvCxnSpPr>
            <a:cxnSpLocks noChangeShapeType="1"/>
            <a:stCxn id="21" idx="5"/>
            <a:endCxn id="9" idx="1"/>
          </p:cNvCxnSpPr>
          <p:nvPr/>
        </p:nvCxnSpPr>
        <p:spPr bwMode="auto">
          <a:xfrm>
            <a:off x="4339528" y="3484560"/>
            <a:ext cx="1941430" cy="1365366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prstDash val="sysDot"/>
            <a:round/>
            <a:headEnd/>
            <a:tailEnd type="triangle" w="sm" len="med"/>
          </a:ln>
        </p:spPr>
      </p:cxnSp>
      <p:cxnSp>
        <p:nvCxnSpPr>
          <p:cNvPr id="94" name="Прямая со стрелкой 97"/>
          <p:cNvCxnSpPr>
            <a:cxnSpLocks noChangeShapeType="1"/>
            <a:stCxn id="16" idx="0"/>
            <a:endCxn id="16" idx="6"/>
          </p:cNvCxnSpPr>
          <p:nvPr/>
        </p:nvCxnSpPr>
        <p:spPr bwMode="auto">
          <a:xfrm rot="16200000" flipH="1">
            <a:off x="7560492" y="2420888"/>
            <a:ext cx="180181" cy="180181"/>
          </a:xfrm>
          <a:prstGeom prst="curvedConnector4">
            <a:avLst>
              <a:gd name="adj1" fmla="val -126872"/>
              <a:gd name="adj2" fmla="val 226872"/>
            </a:avLst>
          </a:prstGeom>
          <a:noFill/>
          <a:ln w="50800" algn="ctr">
            <a:solidFill>
              <a:schemeClr val="tx1"/>
            </a:solidFill>
            <a:prstDash val="sysDot"/>
            <a:round/>
            <a:headEnd/>
            <a:tailEnd type="triangle" w="sm" len="med"/>
          </a:ln>
        </p:spPr>
      </p:cxnSp>
      <p:cxnSp>
        <p:nvCxnSpPr>
          <p:cNvPr id="99" name="Прямая со стрелкой 97"/>
          <p:cNvCxnSpPr>
            <a:cxnSpLocks noChangeShapeType="1"/>
            <a:stCxn id="16" idx="3"/>
            <a:endCxn id="14" idx="7"/>
          </p:cNvCxnSpPr>
          <p:nvPr/>
        </p:nvCxnSpPr>
        <p:spPr bwMode="auto">
          <a:xfrm flipH="1">
            <a:off x="5923704" y="2728476"/>
            <a:ext cx="1509382" cy="753298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prstDash val="sysDot"/>
            <a:round/>
            <a:headEnd/>
            <a:tailEnd type="triangle" w="sm" len="med"/>
          </a:ln>
        </p:spPr>
      </p:cxnSp>
      <p:sp>
        <p:nvSpPr>
          <p:cNvPr id="16" name="Овал 15"/>
          <p:cNvSpPr>
            <a:spLocks noChangeAspect="1"/>
          </p:cNvSpPr>
          <p:nvPr/>
        </p:nvSpPr>
        <p:spPr bwMode="auto">
          <a:xfrm>
            <a:off x="7380312" y="2420888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06" name="Выноска 2 105"/>
          <p:cNvSpPr/>
          <p:nvPr/>
        </p:nvSpPr>
        <p:spPr bwMode="auto">
          <a:xfrm>
            <a:off x="7380312" y="944724"/>
            <a:ext cx="856892" cy="565146"/>
          </a:xfrm>
          <a:prstGeom prst="borderCallout2">
            <a:avLst>
              <a:gd name="adj1" fmla="val 17701"/>
              <a:gd name="adj2" fmla="val 1562"/>
              <a:gd name="adj3" fmla="val 18750"/>
              <a:gd name="adj4" fmla="val -16667"/>
              <a:gd name="adj5" fmla="val 140447"/>
              <a:gd name="adj6" fmla="val -32217"/>
            </a:avLst>
          </a:prstGeom>
          <a:solidFill>
            <a:srgbClr val="F1F8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откат по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dirty="0" smtClean="0"/>
              <a:t>дереву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Выноска 2 55"/>
          <p:cNvSpPr/>
          <p:nvPr/>
        </p:nvSpPr>
        <p:spPr bwMode="auto">
          <a:xfrm>
            <a:off x="6444208" y="2564904"/>
            <a:ext cx="1093047" cy="565146"/>
          </a:xfrm>
          <a:prstGeom prst="borderCallout2">
            <a:avLst>
              <a:gd name="adj1" fmla="val 17701"/>
              <a:gd name="adj2" fmla="val 1562"/>
              <a:gd name="adj3" fmla="val 18750"/>
              <a:gd name="adj4" fmla="val -16667"/>
              <a:gd name="adj5" fmla="val 140447"/>
              <a:gd name="adj6" fmla="val -32217"/>
            </a:avLst>
          </a:prstGeom>
          <a:solidFill>
            <a:srgbClr val="F1F8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нет отката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dirty="0" smtClean="0"/>
              <a:t>по хорде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Выноска 2 56"/>
          <p:cNvSpPr/>
          <p:nvPr/>
        </p:nvSpPr>
        <p:spPr bwMode="auto">
          <a:xfrm>
            <a:off x="7308304" y="2672916"/>
            <a:ext cx="856892" cy="565146"/>
          </a:xfrm>
          <a:prstGeom prst="borderCallout2">
            <a:avLst>
              <a:gd name="adj1" fmla="val 17701"/>
              <a:gd name="adj2" fmla="val 1562"/>
              <a:gd name="adj3" fmla="val 18750"/>
              <a:gd name="adj4" fmla="val -16667"/>
              <a:gd name="adj5" fmla="val 140447"/>
              <a:gd name="adj6" fmla="val -32217"/>
            </a:avLst>
          </a:prstGeom>
          <a:solidFill>
            <a:srgbClr val="F1F8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откат по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dirty="0" smtClean="0"/>
              <a:t>дереву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2" name="Выноска 2 121"/>
          <p:cNvSpPr/>
          <p:nvPr/>
        </p:nvSpPr>
        <p:spPr bwMode="auto">
          <a:xfrm>
            <a:off x="6444208" y="1741924"/>
            <a:ext cx="661326" cy="318924"/>
          </a:xfrm>
          <a:prstGeom prst="borderCallout2">
            <a:avLst>
              <a:gd name="adj1" fmla="val 17701"/>
              <a:gd name="adj2" fmla="val 1562"/>
              <a:gd name="adj3" fmla="val 18750"/>
              <a:gd name="adj4" fmla="val -16667"/>
              <a:gd name="adj5" fmla="val 140447"/>
              <a:gd name="adj6" fmla="val -32217"/>
            </a:avLst>
          </a:prstGeom>
          <a:solidFill>
            <a:srgbClr val="F1F8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Сюда!</a:t>
            </a:r>
          </a:p>
        </p:txBody>
      </p:sp>
      <p:cxnSp>
        <p:nvCxnSpPr>
          <p:cNvPr id="70" name="Прямая со стрелкой 36"/>
          <p:cNvCxnSpPr>
            <a:cxnSpLocks noChangeShapeType="1"/>
            <a:stCxn id="14" idx="6"/>
            <a:endCxn id="18" idx="2"/>
          </p:cNvCxnSpPr>
          <p:nvPr/>
        </p:nvCxnSpPr>
        <p:spPr bwMode="auto">
          <a:xfrm flipV="1">
            <a:off x="5976478" y="3465165"/>
            <a:ext cx="1151806" cy="144017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sp>
        <p:nvSpPr>
          <p:cNvPr id="14" name="Овал 13"/>
          <p:cNvSpPr>
            <a:spLocks noChangeAspect="1"/>
          </p:cNvSpPr>
          <p:nvPr/>
        </p:nvSpPr>
        <p:spPr bwMode="auto">
          <a:xfrm>
            <a:off x="5616116" y="3429000"/>
            <a:ext cx="360362" cy="360363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8" name="Овал 17"/>
          <p:cNvSpPr>
            <a:spLocks noChangeAspect="1"/>
          </p:cNvSpPr>
          <p:nvPr/>
        </p:nvSpPr>
        <p:spPr bwMode="auto">
          <a:xfrm>
            <a:off x="7128284" y="3284984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92" name="TextBox 291"/>
          <p:cNvSpPr txBox="1"/>
          <p:nvPr/>
        </p:nvSpPr>
        <p:spPr>
          <a:xfrm>
            <a:off x="6100061" y="4634552"/>
            <a:ext cx="61555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4800" b="0" dirty="0" smtClean="0">
                <a:solidFill>
                  <a:srgbClr val="FF0000"/>
                </a:solidFill>
                <a:sym typeface="Webdings"/>
              </a:rPr>
              <a:t></a:t>
            </a:r>
            <a:endParaRPr lang="ru-RU" sz="4800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1000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-0.16927 -0.0564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" y="-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27 -0.05649 L -0.25295 -0.2393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-9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95 -0.23936 L -0.00104 0.0020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" y="12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1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04 0.00209 L -0.07291 -0.1900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" y="-9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64" presetClass="path" presetSubtype="0" accel="50000" decel="5000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91 -0.19005 L -0.02864 -0.3706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-9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500"/>
                            </p:stCondLst>
                            <p:childTnLst>
                              <p:par>
                                <p:cTn id="78" presetID="63" presetClass="pat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4 -0.37061 L 0.12101 -0.3340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1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0"/>
                            </p:stCondLst>
                            <p:childTnLst>
                              <p:par>
                                <p:cTn id="8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000"/>
                            </p:stCondLst>
                            <p:childTnLst>
                              <p:par>
                                <p:cTn id="89" presetID="1" presetClass="path" presetSubtype="0" accel="50000" decel="50000" autoRev="1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 -0.33402 C 0.10677 -0.34722 0.10295 -0.3743 0.11302 -0.39328 C 0.12309 -0.4125 0.1434 -0.41736 0.15763 -0.40416 C 0.17222 -0.3905 0.17534 -0.36342 0.16545 -0.34467 C 0.15538 -0.32546 0.13524 -0.3206 0.121 -0.33402 Z " pathEditMode="relative" rAng="12896561" ptsTypes="fffff">
                                      <p:cBhvr>
                                        <p:cTn id="90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" y="-3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000"/>
                            </p:stCondLst>
                            <p:childTnLst>
                              <p:par>
                                <p:cTn id="9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01 -0.33403 L -0.07187 -0.19213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" y="7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grpId="18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291 -0.19005 L 0.09341 -0.2132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-12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2" presetID="35" presetClass="path" presetSubtype="0" accel="50000" decel="5000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41 -0.2132 L -0.07187 -0.1921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" y="1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>
                                      <p:cBhvr>
                                        <p:cTn id="1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4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4" presetID="64" presetClass="path" presetSubtype="0" accel="50000" decel="50000" fill="hold" grpId="2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91 -0.19005 L -0.02864 -0.37061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-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3" presetID="63" presetClass="path" presetSubtype="0" accel="50000" decel="50000" fill="hold" grpId="2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4 -0.37061 L 0.11702 -0.48612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-58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7000"/>
                            </p:stCondLst>
                            <p:childTnLst>
                              <p:par>
                                <p:cTn id="1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75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8000"/>
                            </p:stCondLst>
                            <p:childTnLst>
                              <p:par>
                                <p:cTn id="1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75" presetID="35" presetClass="path" presetSubtype="0" accel="50000" decel="50000" fill="hold" grpId="2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02 -0.48612 L -0.02864 -0.3759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55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>
                                      <p:cBhvr>
                                        <p:cTn id="17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500"/>
                            </p:stCondLst>
                            <p:childTnLst>
                              <p:par>
                                <p:cTn id="1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500"/>
                            </p:stCondLst>
                            <p:childTnLst>
                              <p:par>
                                <p:cTn id="18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1500"/>
                            </p:stCondLst>
                            <p:childTnLst>
                              <p:par>
                                <p:cTn id="1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/>
      <p:bldP spid="221" grpId="0"/>
      <p:bldP spid="55" grpId="0" animBg="1"/>
      <p:bldP spid="55" grpId="1" animBg="1"/>
      <p:bldP spid="58" grpId="0" animBg="1"/>
      <p:bldP spid="58" grpId="1" animBg="1"/>
      <p:bldP spid="60" grpId="0" animBg="1"/>
      <p:bldP spid="60" grpId="1" animBg="1"/>
      <p:bldP spid="106" grpId="0" animBg="1"/>
      <p:bldP spid="106" grpId="1" animBg="1"/>
      <p:bldP spid="56" grpId="0" animBg="1"/>
      <p:bldP spid="56" grpId="1" animBg="1"/>
      <p:bldP spid="57" grpId="0" animBg="1"/>
      <p:bldP spid="57" grpId="1" animBg="1"/>
      <p:bldP spid="122" grpId="0" animBg="1"/>
      <p:bldP spid="122" grpId="1" animBg="1"/>
      <p:bldP spid="292" grpId="0" build="allAtOnce"/>
      <p:bldP spid="292" grpId="1" build="allAtOnce"/>
      <p:bldP spid="292" grpId="2" build="allAtOnce"/>
      <p:bldP spid="292" grpId="12" build="allAtOnce"/>
      <p:bldP spid="292" grpId="13" build="allAtOnce"/>
      <p:bldP spid="292" grpId="14" build="allAtOnce"/>
      <p:bldP spid="292" grpId="17" build="allAtOnce"/>
      <p:bldP spid="292" grpId="18" build="allAtOnce"/>
      <p:bldP spid="292" grpId="19" build="allAtOnce"/>
      <p:bldP spid="292" grpId="20" build="allAtOnce"/>
      <p:bldP spid="292" grpId="21" build="allAtOnce"/>
      <p:bldP spid="292" grpId="22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	</a:t>
            </a:r>
            <a:endParaRPr lang="ru-RU" sz="28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16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80000" y="234000"/>
            <a:ext cx="8748712" cy="61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Свободный</a:t>
            </a:r>
            <a:r>
              <a:rPr lang="en-US" sz="2800" b="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2800" b="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«жадный»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алгоритм (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Дейкстра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)</a:t>
            </a:r>
            <a:r>
              <a:rPr lang="ru-RU" sz="2800" b="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 Box 85"/>
          <p:cNvSpPr txBox="1">
            <a:spLocks noChangeArrowheads="1"/>
          </p:cNvSpPr>
          <p:nvPr/>
        </p:nvSpPr>
        <p:spPr bwMode="auto">
          <a:xfrm>
            <a:off x="566090" y="1412776"/>
            <a:ext cx="7996273" cy="391991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Вместо движения по серому дереву вниз и вверх вычисляем  кратчайший путь в серую вершину по всему пройденному графу и идём по этому пути.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2000" b="0" dirty="0" smtClean="0">
              <a:latin typeface="Times New Roman" pitchFamily="18" charset="0"/>
              <a:sym typeface="Symbol" pitchFamily="18" charset="2"/>
            </a:endParaRPr>
          </a:p>
          <a:p>
            <a:pPr algn="just"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Длина обхода 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L=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0" i="1" dirty="0" err="1" smtClean="0">
                <a:latin typeface="Times New Roman" pitchFamily="18" charset="0"/>
                <a:sym typeface="Symbol" pitchFamily="18" charset="2"/>
              </a:rPr>
              <a:t>m+</a:t>
            </a:r>
            <a:r>
              <a:rPr lang="en-US" sz="2000" i="1" dirty="0" err="1" smtClean="0">
                <a:latin typeface="Times New Roman" pitchFamily="18" charset="0"/>
                <a:sym typeface="Symbol" pitchFamily="18" charset="2"/>
              </a:rPr>
              <a:t>O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n</a:t>
            </a:r>
            <a:r>
              <a:rPr lang="en-US" sz="2000" b="0" i="1" baseline="30000" dirty="0" smtClean="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. Похоже, что она завышена.</a:t>
            </a:r>
          </a:p>
          <a:p>
            <a:pPr algn="just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Эта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оценка дана для обхода 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неограниченным автоматом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algn="just">
              <a:spcAft>
                <a:spcPts val="0"/>
              </a:spcAft>
            </a:pPr>
            <a:endParaRPr lang="ru-RU" sz="2000" b="0" dirty="0" smtClean="0">
              <a:latin typeface="Times New Roman" pitchFamily="18" charset="0"/>
              <a:sym typeface="Symbol" pitchFamily="18" charset="2"/>
            </a:endParaRPr>
          </a:p>
          <a:p>
            <a:pPr algn="just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Робот и </a:t>
            </a:r>
            <a:r>
              <a:rPr lang="ru-RU" sz="2000" b="0" dirty="0" err="1" smtClean="0">
                <a:latin typeface="Times New Roman" pitchFamily="18" charset="0"/>
                <a:sym typeface="Symbol" pitchFamily="18" charset="2"/>
              </a:rPr>
              <a:t>полуробот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 не могут вычислять кратчайший путь, не перемещаясь по хордам, поэтому для них такой алгоритм не уменьшает оценку 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2m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.</a:t>
            </a:r>
            <a:endParaRPr lang="en-US" sz="2000" b="0" i="1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17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Обход неориентированного графа. СВОДКА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5517" y="1560552"/>
          <a:ext cx="8712966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195"/>
                <a:gridCol w="2160240"/>
                <a:gridCol w="1188132"/>
                <a:gridCol w="828092"/>
                <a:gridCol w="1260140"/>
                <a:gridCol w="1512167"/>
              </a:tblGrid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Длина обхода неориентированного графа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Граф известный или</a:t>
                      </a:r>
                    </a:p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повторный обход неизвестного графа неограниченным автоматом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i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000" i="1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ru-RU" sz="2000" i="1" dirty="0" smtClean="0"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endParaRPr lang="ru-RU" sz="20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>
                          <a:latin typeface="Times New Roman" pitchFamily="18" charset="0"/>
                          <a:cs typeface="Times New Roman" pitchFamily="18" charset="0"/>
                        </a:rPr>
                        <a:t>m+n-2</a:t>
                      </a:r>
                      <a:endParaRPr lang="ru-RU" sz="20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m+r</a:t>
                      </a:r>
                      <a:r>
                        <a:rPr lang="en-US" sz="20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, m+r-1</a:t>
                      </a:r>
                      <a:endParaRPr lang="ru-RU" sz="20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Неизвестный граф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свободный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DFS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000" i="1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ru-RU" sz="200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BFS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m+</a:t>
                      </a:r>
                      <a:r>
                        <a:rPr lang="en-US" sz="2000" b="1" i="1" dirty="0" err="1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O</a:t>
                      </a:r>
                      <a:r>
                        <a:rPr lang="en-US" sz="2000" i="1" dirty="0" smtClean="0">
                          <a:latin typeface="Times New Roman" pitchFamily="18" charset="0"/>
                          <a:cs typeface="Times New Roman" pitchFamily="18" charset="0"/>
                        </a:rPr>
                        <a:t>(n</a:t>
                      </a:r>
                      <a:r>
                        <a:rPr lang="en-US" sz="2000" i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0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200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7475">
                <a:tc vMerge="1">
                  <a:txBody>
                    <a:bodyPr/>
                    <a:lstStyle/>
                    <a:p>
                      <a:pPr algn="ctr"/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неизбыточный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или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повторный обход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DFS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dirty="0" smtClean="0">
                          <a:latin typeface="Times New Roman" pitchFamily="18" charset="0"/>
                          <a:cs typeface="Times New Roman" pitchFamily="18" charset="0"/>
                        </a:rPr>
                        <a:t>2m</a:t>
                      </a:r>
                      <a:r>
                        <a:rPr lang="ru-RU" sz="2000" i="1" dirty="0" smtClean="0"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608">
                <a:tc vMerge="1">
                  <a:txBody>
                    <a:bodyPr/>
                    <a:lstStyle/>
                    <a:p>
                      <a:pPr algn="ctr"/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неизбыточный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неограниченный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жадный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m+</a:t>
                      </a:r>
                      <a:r>
                        <a:rPr lang="en-US" sz="2000" b="1" i="1" dirty="0" err="1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O</a:t>
                      </a:r>
                      <a:r>
                        <a:rPr lang="en-US" sz="2000" i="1" dirty="0" smtClean="0">
                          <a:latin typeface="Times New Roman" pitchFamily="18" charset="0"/>
                          <a:cs typeface="Times New Roman" pitchFamily="18" charset="0"/>
                        </a:rPr>
                        <a:t>(n</a:t>
                      </a:r>
                      <a:r>
                        <a:rPr lang="en-US" sz="2000" i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0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200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Группа 82"/>
          <p:cNvGrpSpPr/>
          <p:nvPr/>
        </p:nvGrpSpPr>
        <p:grpSpPr>
          <a:xfrm>
            <a:off x="1007605" y="4077072"/>
            <a:ext cx="7632848" cy="1224135"/>
            <a:chOff x="1038047" y="3465004"/>
            <a:chExt cx="6954333" cy="1224135"/>
          </a:xfrm>
        </p:grpSpPr>
        <p:sp>
          <p:nvSpPr>
            <p:cNvPr id="84" name="Полилиния 83"/>
            <p:cNvSpPr>
              <a:spLocks noChangeAspect="1"/>
            </p:cNvSpPr>
            <p:nvPr/>
          </p:nvSpPr>
          <p:spPr bwMode="auto">
            <a:xfrm>
              <a:off x="4031940" y="3609141"/>
              <a:ext cx="3960440" cy="1079998"/>
            </a:xfrm>
            <a:custGeom>
              <a:avLst/>
              <a:gdLst>
                <a:gd name="connsiteX0" fmla="*/ 0 w 4896544"/>
                <a:gd name="connsiteY0" fmla="*/ 540000 h 1080000"/>
                <a:gd name="connsiteX1" fmla="*/ 467579 w 4896544"/>
                <a:gd name="connsiteY1" fmla="*/ 206262 h 1080000"/>
                <a:gd name="connsiteX2" fmla="*/ 1691716 w 4896544"/>
                <a:gd name="connsiteY2" fmla="*/ 1 h 1080000"/>
                <a:gd name="connsiteX3" fmla="*/ 3204828 w 4896544"/>
                <a:gd name="connsiteY3" fmla="*/ 1 h 1080000"/>
                <a:gd name="connsiteX4" fmla="*/ 4428965 w 4896544"/>
                <a:gd name="connsiteY4" fmla="*/ 206262 h 1080000"/>
                <a:gd name="connsiteX5" fmla="*/ 4896544 w 4896544"/>
                <a:gd name="connsiteY5" fmla="*/ 540000 h 1080000"/>
                <a:gd name="connsiteX6" fmla="*/ 4428965 w 4896544"/>
                <a:gd name="connsiteY6" fmla="*/ 873738 h 1080000"/>
                <a:gd name="connsiteX7" fmla="*/ 3204828 w 4896544"/>
                <a:gd name="connsiteY7" fmla="*/ 1079999 h 1080000"/>
                <a:gd name="connsiteX8" fmla="*/ 1691716 w 4896544"/>
                <a:gd name="connsiteY8" fmla="*/ 1079999 h 1080000"/>
                <a:gd name="connsiteX9" fmla="*/ 467579 w 4896544"/>
                <a:gd name="connsiteY9" fmla="*/ 873738 h 1080000"/>
                <a:gd name="connsiteX10" fmla="*/ 0 w 4896544"/>
                <a:gd name="connsiteY10" fmla="*/ 540000 h 1080000"/>
                <a:gd name="connsiteX0" fmla="*/ 0 w 4788532"/>
                <a:gd name="connsiteY0" fmla="*/ 539939 h 1079998"/>
                <a:gd name="connsiteX1" fmla="*/ 359567 w 4788532"/>
                <a:gd name="connsiteY1" fmla="*/ 206261 h 1079998"/>
                <a:gd name="connsiteX2" fmla="*/ 1583704 w 4788532"/>
                <a:gd name="connsiteY2" fmla="*/ 0 h 1079998"/>
                <a:gd name="connsiteX3" fmla="*/ 3096816 w 4788532"/>
                <a:gd name="connsiteY3" fmla="*/ 0 h 1079998"/>
                <a:gd name="connsiteX4" fmla="*/ 4320953 w 4788532"/>
                <a:gd name="connsiteY4" fmla="*/ 206261 h 1079998"/>
                <a:gd name="connsiteX5" fmla="*/ 4788532 w 4788532"/>
                <a:gd name="connsiteY5" fmla="*/ 539999 h 1079998"/>
                <a:gd name="connsiteX6" fmla="*/ 4320953 w 4788532"/>
                <a:gd name="connsiteY6" fmla="*/ 873737 h 1079998"/>
                <a:gd name="connsiteX7" fmla="*/ 3096816 w 4788532"/>
                <a:gd name="connsiteY7" fmla="*/ 1079998 h 1079998"/>
                <a:gd name="connsiteX8" fmla="*/ 1583704 w 4788532"/>
                <a:gd name="connsiteY8" fmla="*/ 1079998 h 1079998"/>
                <a:gd name="connsiteX9" fmla="*/ 359567 w 4788532"/>
                <a:gd name="connsiteY9" fmla="*/ 873737 h 1079998"/>
                <a:gd name="connsiteX10" fmla="*/ 0 w 4788532"/>
                <a:gd name="connsiteY10" fmla="*/ 539939 h 1079998"/>
                <a:gd name="connsiteX0" fmla="*/ 0 w 4788532"/>
                <a:gd name="connsiteY0" fmla="*/ 539939 h 1079998"/>
                <a:gd name="connsiteX1" fmla="*/ 107798 w 4788532"/>
                <a:gd name="connsiteY1" fmla="*/ 430844 h 1079998"/>
                <a:gd name="connsiteX2" fmla="*/ 359567 w 4788532"/>
                <a:gd name="connsiteY2" fmla="*/ 206261 h 1079998"/>
                <a:gd name="connsiteX3" fmla="*/ 1583704 w 4788532"/>
                <a:gd name="connsiteY3" fmla="*/ 0 h 1079998"/>
                <a:gd name="connsiteX4" fmla="*/ 3096816 w 4788532"/>
                <a:gd name="connsiteY4" fmla="*/ 0 h 1079998"/>
                <a:gd name="connsiteX5" fmla="*/ 4320953 w 4788532"/>
                <a:gd name="connsiteY5" fmla="*/ 206261 h 1079998"/>
                <a:gd name="connsiteX6" fmla="*/ 4788532 w 4788532"/>
                <a:gd name="connsiteY6" fmla="*/ 539999 h 1079998"/>
                <a:gd name="connsiteX7" fmla="*/ 4320953 w 4788532"/>
                <a:gd name="connsiteY7" fmla="*/ 873737 h 1079998"/>
                <a:gd name="connsiteX8" fmla="*/ 3096816 w 4788532"/>
                <a:gd name="connsiteY8" fmla="*/ 1079998 h 1079998"/>
                <a:gd name="connsiteX9" fmla="*/ 1583704 w 4788532"/>
                <a:gd name="connsiteY9" fmla="*/ 1079998 h 1079998"/>
                <a:gd name="connsiteX10" fmla="*/ 359567 w 4788532"/>
                <a:gd name="connsiteY10" fmla="*/ 873737 h 1079998"/>
                <a:gd name="connsiteX11" fmla="*/ 0 w 4788532"/>
                <a:gd name="connsiteY11" fmla="*/ 539939 h 1079998"/>
                <a:gd name="connsiteX0" fmla="*/ 0 w 4788532"/>
                <a:gd name="connsiteY0" fmla="*/ 539939 h 1079998"/>
                <a:gd name="connsiteX1" fmla="*/ 72008 w 4788532"/>
                <a:gd name="connsiteY1" fmla="*/ 395923 h 1079998"/>
                <a:gd name="connsiteX2" fmla="*/ 359567 w 4788532"/>
                <a:gd name="connsiteY2" fmla="*/ 206261 h 1079998"/>
                <a:gd name="connsiteX3" fmla="*/ 1583704 w 4788532"/>
                <a:gd name="connsiteY3" fmla="*/ 0 h 1079998"/>
                <a:gd name="connsiteX4" fmla="*/ 3096816 w 4788532"/>
                <a:gd name="connsiteY4" fmla="*/ 0 h 1079998"/>
                <a:gd name="connsiteX5" fmla="*/ 4320953 w 4788532"/>
                <a:gd name="connsiteY5" fmla="*/ 206261 h 1079998"/>
                <a:gd name="connsiteX6" fmla="*/ 4788532 w 4788532"/>
                <a:gd name="connsiteY6" fmla="*/ 539999 h 1079998"/>
                <a:gd name="connsiteX7" fmla="*/ 4320953 w 4788532"/>
                <a:gd name="connsiteY7" fmla="*/ 873737 h 1079998"/>
                <a:gd name="connsiteX8" fmla="*/ 3096816 w 4788532"/>
                <a:gd name="connsiteY8" fmla="*/ 1079998 h 1079998"/>
                <a:gd name="connsiteX9" fmla="*/ 1583704 w 4788532"/>
                <a:gd name="connsiteY9" fmla="*/ 1079998 h 1079998"/>
                <a:gd name="connsiteX10" fmla="*/ 359567 w 4788532"/>
                <a:gd name="connsiteY10" fmla="*/ 873737 h 1079998"/>
                <a:gd name="connsiteX11" fmla="*/ 0 w 4788532"/>
                <a:gd name="connsiteY11" fmla="*/ 539939 h 1079998"/>
                <a:gd name="connsiteX0" fmla="*/ 0 w 4788532"/>
                <a:gd name="connsiteY0" fmla="*/ 539939 h 1079998"/>
                <a:gd name="connsiteX1" fmla="*/ 72008 w 4788532"/>
                <a:gd name="connsiteY1" fmla="*/ 395923 h 1079998"/>
                <a:gd name="connsiteX2" fmla="*/ 359567 w 4788532"/>
                <a:gd name="connsiteY2" fmla="*/ 206261 h 1079998"/>
                <a:gd name="connsiteX3" fmla="*/ 1583704 w 4788532"/>
                <a:gd name="connsiteY3" fmla="*/ 0 h 1079998"/>
                <a:gd name="connsiteX4" fmla="*/ 3096816 w 4788532"/>
                <a:gd name="connsiteY4" fmla="*/ 0 h 1079998"/>
                <a:gd name="connsiteX5" fmla="*/ 4320953 w 4788532"/>
                <a:gd name="connsiteY5" fmla="*/ 206261 h 1079998"/>
                <a:gd name="connsiteX6" fmla="*/ 4788532 w 4788532"/>
                <a:gd name="connsiteY6" fmla="*/ 539999 h 1079998"/>
                <a:gd name="connsiteX7" fmla="*/ 4320953 w 4788532"/>
                <a:gd name="connsiteY7" fmla="*/ 873737 h 1079998"/>
                <a:gd name="connsiteX8" fmla="*/ 3096816 w 4788532"/>
                <a:gd name="connsiteY8" fmla="*/ 1079998 h 1079998"/>
                <a:gd name="connsiteX9" fmla="*/ 1583704 w 4788532"/>
                <a:gd name="connsiteY9" fmla="*/ 1079998 h 1079998"/>
                <a:gd name="connsiteX10" fmla="*/ 359567 w 4788532"/>
                <a:gd name="connsiteY10" fmla="*/ 873737 h 1079998"/>
                <a:gd name="connsiteX11" fmla="*/ 116111 w 4788532"/>
                <a:gd name="connsiteY11" fmla="*/ 630350 h 1079998"/>
                <a:gd name="connsiteX12" fmla="*/ 0 w 4788532"/>
                <a:gd name="connsiteY12" fmla="*/ 539939 h 1079998"/>
                <a:gd name="connsiteX0" fmla="*/ 0 w 4788532"/>
                <a:gd name="connsiteY0" fmla="*/ 539939 h 1079998"/>
                <a:gd name="connsiteX1" fmla="*/ 72008 w 4788532"/>
                <a:gd name="connsiteY1" fmla="*/ 395923 h 1079998"/>
                <a:gd name="connsiteX2" fmla="*/ 359567 w 4788532"/>
                <a:gd name="connsiteY2" fmla="*/ 206261 h 1079998"/>
                <a:gd name="connsiteX3" fmla="*/ 1583704 w 4788532"/>
                <a:gd name="connsiteY3" fmla="*/ 0 h 1079998"/>
                <a:gd name="connsiteX4" fmla="*/ 3096816 w 4788532"/>
                <a:gd name="connsiteY4" fmla="*/ 0 h 1079998"/>
                <a:gd name="connsiteX5" fmla="*/ 4320953 w 4788532"/>
                <a:gd name="connsiteY5" fmla="*/ 206261 h 1079998"/>
                <a:gd name="connsiteX6" fmla="*/ 4788532 w 4788532"/>
                <a:gd name="connsiteY6" fmla="*/ 539999 h 1079998"/>
                <a:gd name="connsiteX7" fmla="*/ 4320953 w 4788532"/>
                <a:gd name="connsiteY7" fmla="*/ 873737 h 1079998"/>
                <a:gd name="connsiteX8" fmla="*/ 3096816 w 4788532"/>
                <a:gd name="connsiteY8" fmla="*/ 1079998 h 1079998"/>
                <a:gd name="connsiteX9" fmla="*/ 1583704 w 4788532"/>
                <a:gd name="connsiteY9" fmla="*/ 1079998 h 1079998"/>
                <a:gd name="connsiteX10" fmla="*/ 359567 w 4788532"/>
                <a:gd name="connsiteY10" fmla="*/ 873737 h 1079998"/>
                <a:gd name="connsiteX11" fmla="*/ 72008 w 4788532"/>
                <a:gd name="connsiteY11" fmla="*/ 683955 h 1079998"/>
                <a:gd name="connsiteX12" fmla="*/ 0 w 4788532"/>
                <a:gd name="connsiteY12" fmla="*/ 539939 h 1079998"/>
                <a:gd name="connsiteX0" fmla="*/ 0 w 4788532"/>
                <a:gd name="connsiteY0" fmla="*/ 539939 h 1079998"/>
                <a:gd name="connsiteX1" fmla="*/ 72008 w 4788532"/>
                <a:gd name="connsiteY1" fmla="*/ 395923 h 1079998"/>
                <a:gd name="connsiteX2" fmla="*/ 359567 w 4788532"/>
                <a:gd name="connsiteY2" fmla="*/ 206261 h 1079998"/>
                <a:gd name="connsiteX3" fmla="*/ 1583704 w 4788532"/>
                <a:gd name="connsiteY3" fmla="*/ 0 h 1079998"/>
                <a:gd name="connsiteX4" fmla="*/ 3096816 w 4788532"/>
                <a:gd name="connsiteY4" fmla="*/ 0 h 1079998"/>
                <a:gd name="connsiteX5" fmla="*/ 4320953 w 4788532"/>
                <a:gd name="connsiteY5" fmla="*/ 206261 h 1079998"/>
                <a:gd name="connsiteX6" fmla="*/ 4623064 w 4788532"/>
                <a:gd name="connsiteY6" fmla="*/ 430844 h 1079998"/>
                <a:gd name="connsiteX7" fmla="*/ 4788532 w 4788532"/>
                <a:gd name="connsiteY7" fmla="*/ 539999 h 1079998"/>
                <a:gd name="connsiteX8" fmla="*/ 4320953 w 4788532"/>
                <a:gd name="connsiteY8" fmla="*/ 873737 h 1079998"/>
                <a:gd name="connsiteX9" fmla="*/ 3096816 w 4788532"/>
                <a:gd name="connsiteY9" fmla="*/ 1079998 h 1079998"/>
                <a:gd name="connsiteX10" fmla="*/ 1583704 w 4788532"/>
                <a:gd name="connsiteY10" fmla="*/ 1079998 h 1079998"/>
                <a:gd name="connsiteX11" fmla="*/ 359567 w 4788532"/>
                <a:gd name="connsiteY11" fmla="*/ 873737 h 1079998"/>
                <a:gd name="connsiteX12" fmla="*/ 72008 w 4788532"/>
                <a:gd name="connsiteY12" fmla="*/ 683955 h 1079998"/>
                <a:gd name="connsiteX13" fmla="*/ 0 w 4788532"/>
                <a:gd name="connsiteY13" fmla="*/ 539939 h 1079998"/>
                <a:gd name="connsiteX0" fmla="*/ 0 w 4788532"/>
                <a:gd name="connsiteY0" fmla="*/ 539939 h 1079998"/>
                <a:gd name="connsiteX1" fmla="*/ 72008 w 4788532"/>
                <a:gd name="connsiteY1" fmla="*/ 395923 h 1079998"/>
                <a:gd name="connsiteX2" fmla="*/ 359567 w 4788532"/>
                <a:gd name="connsiteY2" fmla="*/ 206261 h 1079998"/>
                <a:gd name="connsiteX3" fmla="*/ 1583704 w 4788532"/>
                <a:gd name="connsiteY3" fmla="*/ 0 h 1079998"/>
                <a:gd name="connsiteX4" fmla="*/ 3096816 w 4788532"/>
                <a:gd name="connsiteY4" fmla="*/ 0 h 1079998"/>
                <a:gd name="connsiteX5" fmla="*/ 4320953 w 4788532"/>
                <a:gd name="connsiteY5" fmla="*/ 206261 h 1079998"/>
                <a:gd name="connsiteX6" fmla="*/ 4701468 w 4788532"/>
                <a:gd name="connsiteY6" fmla="*/ 395923 h 1079998"/>
                <a:gd name="connsiteX7" fmla="*/ 4788532 w 4788532"/>
                <a:gd name="connsiteY7" fmla="*/ 539999 h 1079998"/>
                <a:gd name="connsiteX8" fmla="*/ 4320953 w 4788532"/>
                <a:gd name="connsiteY8" fmla="*/ 873737 h 1079998"/>
                <a:gd name="connsiteX9" fmla="*/ 3096816 w 4788532"/>
                <a:gd name="connsiteY9" fmla="*/ 1079998 h 1079998"/>
                <a:gd name="connsiteX10" fmla="*/ 1583704 w 4788532"/>
                <a:gd name="connsiteY10" fmla="*/ 1079998 h 1079998"/>
                <a:gd name="connsiteX11" fmla="*/ 359567 w 4788532"/>
                <a:gd name="connsiteY11" fmla="*/ 873737 h 1079998"/>
                <a:gd name="connsiteX12" fmla="*/ 72008 w 4788532"/>
                <a:gd name="connsiteY12" fmla="*/ 683955 h 1079998"/>
                <a:gd name="connsiteX13" fmla="*/ 0 w 4788532"/>
                <a:gd name="connsiteY13" fmla="*/ 539939 h 1079998"/>
                <a:gd name="connsiteX0" fmla="*/ 0 w 4788532"/>
                <a:gd name="connsiteY0" fmla="*/ 539939 h 1079998"/>
                <a:gd name="connsiteX1" fmla="*/ 72008 w 4788532"/>
                <a:gd name="connsiteY1" fmla="*/ 395923 h 1079998"/>
                <a:gd name="connsiteX2" fmla="*/ 359567 w 4788532"/>
                <a:gd name="connsiteY2" fmla="*/ 206261 h 1079998"/>
                <a:gd name="connsiteX3" fmla="*/ 1583704 w 4788532"/>
                <a:gd name="connsiteY3" fmla="*/ 0 h 1079998"/>
                <a:gd name="connsiteX4" fmla="*/ 3096816 w 4788532"/>
                <a:gd name="connsiteY4" fmla="*/ 0 h 1079998"/>
                <a:gd name="connsiteX5" fmla="*/ 4320953 w 4788532"/>
                <a:gd name="connsiteY5" fmla="*/ 206261 h 1079998"/>
                <a:gd name="connsiteX6" fmla="*/ 4701468 w 4788532"/>
                <a:gd name="connsiteY6" fmla="*/ 395923 h 1079998"/>
                <a:gd name="connsiteX7" fmla="*/ 4788532 w 4788532"/>
                <a:gd name="connsiteY7" fmla="*/ 539999 h 1079998"/>
                <a:gd name="connsiteX8" fmla="*/ 4643167 w 4788532"/>
                <a:gd name="connsiteY8" fmla="*/ 630350 h 1079998"/>
                <a:gd name="connsiteX9" fmla="*/ 4320953 w 4788532"/>
                <a:gd name="connsiteY9" fmla="*/ 873737 h 1079998"/>
                <a:gd name="connsiteX10" fmla="*/ 3096816 w 4788532"/>
                <a:gd name="connsiteY10" fmla="*/ 1079998 h 1079998"/>
                <a:gd name="connsiteX11" fmla="*/ 1583704 w 4788532"/>
                <a:gd name="connsiteY11" fmla="*/ 1079998 h 1079998"/>
                <a:gd name="connsiteX12" fmla="*/ 359567 w 4788532"/>
                <a:gd name="connsiteY12" fmla="*/ 873737 h 1079998"/>
                <a:gd name="connsiteX13" fmla="*/ 72008 w 4788532"/>
                <a:gd name="connsiteY13" fmla="*/ 683955 h 1079998"/>
                <a:gd name="connsiteX14" fmla="*/ 0 w 4788532"/>
                <a:gd name="connsiteY14" fmla="*/ 539939 h 1079998"/>
                <a:gd name="connsiteX0" fmla="*/ 0 w 4788532"/>
                <a:gd name="connsiteY0" fmla="*/ 539939 h 1079998"/>
                <a:gd name="connsiteX1" fmla="*/ 72008 w 4788532"/>
                <a:gd name="connsiteY1" fmla="*/ 395923 h 1079998"/>
                <a:gd name="connsiteX2" fmla="*/ 359567 w 4788532"/>
                <a:gd name="connsiteY2" fmla="*/ 206261 h 1079998"/>
                <a:gd name="connsiteX3" fmla="*/ 1583704 w 4788532"/>
                <a:gd name="connsiteY3" fmla="*/ 0 h 1079998"/>
                <a:gd name="connsiteX4" fmla="*/ 3096816 w 4788532"/>
                <a:gd name="connsiteY4" fmla="*/ 0 h 1079998"/>
                <a:gd name="connsiteX5" fmla="*/ 4320953 w 4788532"/>
                <a:gd name="connsiteY5" fmla="*/ 206261 h 1079998"/>
                <a:gd name="connsiteX6" fmla="*/ 4701468 w 4788532"/>
                <a:gd name="connsiteY6" fmla="*/ 395923 h 1079998"/>
                <a:gd name="connsiteX7" fmla="*/ 4788532 w 4788532"/>
                <a:gd name="connsiteY7" fmla="*/ 539999 h 1079998"/>
                <a:gd name="connsiteX8" fmla="*/ 4701468 w 4788532"/>
                <a:gd name="connsiteY8" fmla="*/ 683955 h 1079998"/>
                <a:gd name="connsiteX9" fmla="*/ 4320953 w 4788532"/>
                <a:gd name="connsiteY9" fmla="*/ 873737 h 1079998"/>
                <a:gd name="connsiteX10" fmla="*/ 3096816 w 4788532"/>
                <a:gd name="connsiteY10" fmla="*/ 1079998 h 1079998"/>
                <a:gd name="connsiteX11" fmla="*/ 1583704 w 4788532"/>
                <a:gd name="connsiteY11" fmla="*/ 1079998 h 1079998"/>
                <a:gd name="connsiteX12" fmla="*/ 359567 w 4788532"/>
                <a:gd name="connsiteY12" fmla="*/ 873737 h 1079998"/>
                <a:gd name="connsiteX13" fmla="*/ 72008 w 4788532"/>
                <a:gd name="connsiteY13" fmla="*/ 683955 h 1079998"/>
                <a:gd name="connsiteX14" fmla="*/ 0 w 4788532"/>
                <a:gd name="connsiteY14" fmla="*/ 539939 h 107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88532" h="1079998">
                  <a:moveTo>
                    <a:pt x="0" y="539939"/>
                  </a:moveTo>
                  <a:lnTo>
                    <a:pt x="72008" y="395923"/>
                  </a:lnTo>
                  <a:lnTo>
                    <a:pt x="359567" y="206261"/>
                  </a:lnTo>
                  <a:lnTo>
                    <a:pt x="1583704" y="0"/>
                  </a:lnTo>
                  <a:lnTo>
                    <a:pt x="3096816" y="0"/>
                  </a:lnTo>
                  <a:lnTo>
                    <a:pt x="4320953" y="206261"/>
                  </a:lnTo>
                  <a:lnTo>
                    <a:pt x="4701468" y="395923"/>
                  </a:lnTo>
                  <a:lnTo>
                    <a:pt x="4788532" y="539999"/>
                  </a:lnTo>
                  <a:lnTo>
                    <a:pt x="4701468" y="683955"/>
                  </a:lnTo>
                  <a:lnTo>
                    <a:pt x="4320953" y="873737"/>
                  </a:lnTo>
                  <a:lnTo>
                    <a:pt x="3096816" y="1079998"/>
                  </a:lnTo>
                  <a:lnTo>
                    <a:pt x="1583704" y="1079998"/>
                  </a:lnTo>
                  <a:lnTo>
                    <a:pt x="359567" y="873737"/>
                  </a:lnTo>
                  <a:lnTo>
                    <a:pt x="72008" y="683955"/>
                  </a:lnTo>
                  <a:lnTo>
                    <a:pt x="0" y="53993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5" name="Прямая со стрелкой 84"/>
            <p:cNvCxnSpPr>
              <a:stCxn id="89" idx="6"/>
              <a:endCxn id="90" idx="2"/>
            </p:cNvCxnSpPr>
            <p:nvPr/>
          </p:nvCxnSpPr>
          <p:spPr bwMode="auto">
            <a:xfrm flipV="1">
              <a:off x="1434091" y="4150034"/>
              <a:ext cx="329597" cy="422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86" name="Прямая со стрелкой 85"/>
            <p:cNvCxnSpPr>
              <a:stCxn id="90" idx="6"/>
              <a:endCxn id="92" idx="6"/>
            </p:cNvCxnSpPr>
            <p:nvPr/>
          </p:nvCxnSpPr>
          <p:spPr bwMode="auto">
            <a:xfrm>
              <a:off x="2159732" y="4150034"/>
              <a:ext cx="288032" cy="766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87" name="Прямая со стрелкой 86"/>
            <p:cNvCxnSpPr>
              <a:stCxn id="92" idx="1"/>
              <a:endCxn id="91" idx="2"/>
            </p:cNvCxnSpPr>
            <p:nvPr/>
          </p:nvCxnSpPr>
          <p:spPr bwMode="auto">
            <a:xfrm flipV="1">
              <a:off x="2918213" y="4150034"/>
              <a:ext cx="321639" cy="766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88" name="Прямая со стрелкой 87"/>
            <p:cNvCxnSpPr>
              <a:stCxn id="91" idx="6"/>
              <a:endCxn id="97" idx="6"/>
            </p:cNvCxnSpPr>
            <p:nvPr/>
          </p:nvCxnSpPr>
          <p:spPr bwMode="auto">
            <a:xfrm flipV="1">
              <a:off x="3635896" y="4149080"/>
              <a:ext cx="396044" cy="954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89" name="Овал 88"/>
            <p:cNvSpPr/>
            <p:nvPr/>
          </p:nvSpPr>
          <p:spPr bwMode="auto">
            <a:xfrm>
              <a:off x="1038047" y="3952434"/>
              <a:ext cx="396044" cy="396044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1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Овал 89"/>
            <p:cNvSpPr/>
            <p:nvPr/>
          </p:nvSpPr>
          <p:spPr bwMode="auto">
            <a:xfrm>
              <a:off x="1763688" y="3952012"/>
              <a:ext cx="396044" cy="396044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Овал 90"/>
            <p:cNvSpPr/>
            <p:nvPr/>
          </p:nvSpPr>
          <p:spPr bwMode="auto">
            <a:xfrm>
              <a:off x="3239852" y="3952012"/>
              <a:ext cx="396044" cy="396044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t-1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Десятиугольник 91"/>
            <p:cNvSpPr>
              <a:spLocks noChangeAspect="1"/>
            </p:cNvSpPr>
            <p:nvPr/>
          </p:nvSpPr>
          <p:spPr bwMode="auto">
            <a:xfrm>
              <a:off x="2447764" y="3898800"/>
              <a:ext cx="470449" cy="504000"/>
            </a:xfrm>
            <a:prstGeom prst="decagon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…</a:t>
              </a:r>
              <a:endParaRPr kumimoji="0" lang="ru-RU" sz="180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904148" y="3465004"/>
              <a:ext cx="269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i="1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ru-RU" b="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Десятиугольник 93"/>
            <p:cNvSpPr>
              <a:spLocks noChangeAspect="1"/>
            </p:cNvSpPr>
            <p:nvPr/>
          </p:nvSpPr>
          <p:spPr bwMode="auto">
            <a:xfrm>
              <a:off x="7346728" y="3933056"/>
              <a:ext cx="645652" cy="432048"/>
            </a:xfrm>
            <a:prstGeom prst="decagon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2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k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5" name="Десятиугольник 94"/>
            <p:cNvSpPr>
              <a:spLocks noChangeAspect="1"/>
            </p:cNvSpPr>
            <p:nvPr/>
          </p:nvSpPr>
          <p:spPr bwMode="auto">
            <a:xfrm>
              <a:off x="6418812" y="3933056"/>
              <a:ext cx="645652" cy="432048"/>
            </a:xfrm>
            <a:prstGeom prst="decagon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2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k-1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Десятиугольник 95"/>
            <p:cNvSpPr>
              <a:spLocks noChangeAspect="1"/>
            </p:cNvSpPr>
            <p:nvPr/>
          </p:nvSpPr>
          <p:spPr bwMode="auto">
            <a:xfrm>
              <a:off x="4969008" y="3933056"/>
              <a:ext cx="645652" cy="432048"/>
            </a:xfrm>
            <a:prstGeom prst="decagon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2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7" name="Десятиугольник 96"/>
            <p:cNvSpPr>
              <a:spLocks noChangeAspect="1"/>
            </p:cNvSpPr>
            <p:nvPr/>
          </p:nvSpPr>
          <p:spPr bwMode="auto">
            <a:xfrm>
              <a:off x="4031940" y="3933056"/>
              <a:ext cx="645652" cy="432048"/>
            </a:xfrm>
            <a:prstGeom prst="decagon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2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1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" name="Десятиугольник 97"/>
            <p:cNvSpPr>
              <a:spLocks noChangeAspect="1"/>
            </p:cNvSpPr>
            <p:nvPr/>
          </p:nvSpPr>
          <p:spPr bwMode="auto">
            <a:xfrm>
              <a:off x="5904900" y="4048256"/>
              <a:ext cx="231024" cy="201622"/>
            </a:xfrm>
            <a:prstGeom prst="decagon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…</a:t>
              </a:r>
              <a:endParaRPr kumimoji="0" lang="ru-RU" sz="180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9" name="Прямая со стрелкой 98"/>
            <p:cNvCxnSpPr>
              <a:stCxn id="97" idx="1"/>
              <a:endCxn id="96" idx="6"/>
            </p:cNvCxnSpPr>
            <p:nvPr/>
          </p:nvCxnSpPr>
          <p:spPr bwMode="auto">
            <a:xfrm>
              <a:off x="4677592" y="4149080"/>
              <a:ext cx="291416" cy="0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00" name="Прямая со стрелкой 99"/>
            <p:cNvCxnSpPr>
              <a:stCxn id="96" idx="1"/>
              <a:endCxn id="98" idx="6"/>
            </p:cNvCxnSpPr>
            <p:nvPr/>
          </p:nvCxnSpPr>
          <p:spPr bwMode="auto">
            <a:xfrm flipV="1">
              <a:off x="5614660" y="4149067"/>
              <a:ext cx="290240" cy="13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01" name="Прямая со стрелкой 100"/>
            <p:cNvCxnSpPr>
              <a:stCxn id="98" idx="1"/>
              <a:endCxn id="95" idx="6"/>
            </p:cNvCxnSpPr>
            <p:nvPr/>
          </p:nvCxnSpPr>
          <p:spPr bwMode="auto">
            <a:xfrm>
              <a:off x="6135924" y="4149067"/>
              <a:ext cx="282888" cy="13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02" name="Прямая со стрелкой 101"/>
            <p:cNvCxnSpPr>
              <a:stCxn id="95" idx="1"/>
              <a:endCxn id="94" idx="6"/>
            </p:cNvCxnSpPr>
            <p:nvPr/>
          </p:nvCxnSpPr>
          <p:spPr bwMode="auto">
            <a:xfrm>
              <a:off x="7064464" y="4149080"/>
              <a:ext cx="282264" cy="0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18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Ориентированный граф.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7" name="Text Box 85"/>
          <p:cNvSpPr txBox="1">
            <a:spLocks noChangeArrowheads="1"/>
          </p:cNvSpPr>
          <p:nvPr/>
        </p:nvSpPr>
        <p:spPr bwMode="auto">
          <a:xfrm>
            <a:off x="359532" y="1088741"/>
            <a:ext cx="8460940" cy="1152127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noAutofit/>
          </a:bodyPr>
          <a:lstStyle/>
          <a:p>
            <a:pPr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Для существования обхода требуется </a:t>
            </a:r>
            <a:r>
              <a:rPr lang="ru-RU" sz="2000" b="0" dirty="0" err="1" smtClean="0">
                <a:latin typeface="Times New Roman" pitchFamily="18" charset="0"/>
                <a:sym typeface="Symbol" pitchFamily="18" charset="2"/>
              </a:rPr>
              <a:t>сильно-связность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 графа.</a:t>
            </a:r>
          </a:p>
          <a:p>
            <a:pPr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Более точно: граф должен быть 1-го рода: цепочка компонентов сильной связности и разделяющих дуг, начальная вершина – в первом компоненте.</a:t>
            </a:r>
            <a:endParaRPr lang="en-US" sz="2000" b="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>
              <a:spcAft>
                <a:spcPts val="1200"/>
              </a:spcAft>
            </a:pPr>
            <a:endParaRPr lang="ru-RU" sz="2000" b="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8" name="Text Box 85"/>
          <p:cNvSpPr txBox="1">
            <a:spLocks noChangeArrowheads="1"/>
          </p:cNvSpPr>
          <p:nvPr/>
        </p:nvSpPr>
        <p:spPr bwMode="auto">
          <a:xfrm>
            <a:off x="431540" y="2488716"/>
            <a:ext cx="8244916" cy="688256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Неизвестный граф должен быть графом 2-го рода: простой путь, ведущий в последний компонент сильной связности.</a:t>
            </a:r>
            <a:endParaRPr lang="ru-RU" sz="2000" b="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58" name="Text Box 18"/>
          <p:cNvSpPr txBox="1">
            <a:spLocks noChangeArrowheads="1"/>
          </p:cNvSpPr>
          <p:nvPr/>
        </p:nvSpPr>
        <p:spPr bwMode="auto">
          <a:xfrm>
            <a:off x="-508" y="5985284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grpSp>
        <p:nvGrpSpPr>
          <p:cNvPr id="73" name="Группа 72"/>
          <p:cNvGrpSpPr/>
          <p:nvPr/>
        </p:nvGrpSpPr>
        <p:grpSpPr>
          <a:xfrm>
            <a:off x="1035295" y="4221208"/>
            <a:ext cx="7602405" cy="1080000"/>
            <a:chOff x="1038047" y="3609140"/>
            <a:chExt cx="7602405" cy="1080000"/>
          </a:xfrm>
        </p:grpSpPr>
        <p:sp>
          <p:nvSpPr>
            <p:cNvPr id="74" name="Десятиугольник 73"/>
            <p:cNvSpPr>
              <a:spLocks noChangeAspect="1"/>
            </p:cNvSpPr>
            <p:nvPr/>
          </p:nvSpPr>
          <p:spPr bwMode="auto">
            <a:xfrm>
              <a:off x="7325670" y="3609140"/>
              <a:ext cx="1314782" cy="1080000"/>
            </a:xfrm>
            <a:prstGeom prst="decagon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5" name="Прямая со стрелкой 74"/>
            <p:cNvCxnSpPr>
              <a:stCxn id="79" idx="6"/>
              <a:endCxn id="80" idx="2"/>
            </p:cNvCxnSpPr>
            <p:nvPr/>
          </p:nvCxnSpPr>
          <p:spPr bwMode="auto">
            <a:xfrm flipV="1">
              <a:off x="1434091" y="4150034"/>
              <a:ext cx="1509416" cy="422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76" name="Прямая со стрелкой 75"/>
            <p:cNvCxnSpPr>
              <a:stCxn id="80" idx="6"/>
              <a:endCxn id="82" idx="6"/>
            </p:cNvCxnSpPr>
            <p:nvPr/>
          </p:nvCxnSpPr>
          <p:spPr bwMode="auto">
            <a:xfrm>
              <a:off x="3339551" y="4150034"/>
              <a:ext cx="1050032" cy="766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77" name="Прямая со стрелкой 76"/>
            <p:cNvCxnSpPr>
              <a:stCxn id="82" idx="1"/>
              <a:endCxn id="81" idx="2"/>
            </p:cNvCxnSpPr>
            <p:nvPr/>
          </p:nvCxnSpPr>
          <p:spPr bwMode="auto">
            <a:xfrm flipV="1">
              <a:off x="4860032" y="4150034"/>
              <a:ext cx="1024738" cy="766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78" name="Прямая со стрелкой 77"/>
            <p:cNvCxnSpPr>
              <a:stCxn id="81" idx="6"/>
              <a:endCxn id="74" idx="6"/>
            </p:cNvCxnSpPr>
            <p:nvPr/>
          </p:nvCxnSpPr>
          <p:spPr bwMode="auto">
            <a:xfrm flipV="1">
              <a:off x="6280814" y="4149140"/>
              <a:ext cx="1044856" cy="894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79" name="Овал 78"/>
            <p:cNvSpPr/>
            <p:nvPr/>
          </p:nvSpPr>
          <p:spPr bwMode="auto">
            <a:xfrm>
              <a:off x="1038047" y="3952434"/>
              <a:ext cx="396044" cy="396044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1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Овал 79"/>
            <p:cNvSpPr/>
            <p:nvPr/>
          </p:nvSpPr>
          <p:spPr bwMode="auto">
            <a:xfrm>
              <a:off x="2943507" y="3952012"/>
              <a:ext cx="396044" cy="396044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Овал 80"/>
            <p:cNvSpPr/>
            <p:nvPr/>
          </p:nvSpPr>
          <p:spPr bwMode="auto">
            <a:xfrm>
              <a:off x="5884770" y="3952012"/>
              <a:ext cx="396044" cy="396044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t-1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Десятиугольник 81"/>
            <p:cNvSpPr>
              <a:spLocks noChangeAspect="1"/>
            </p:cNvSpPr>
            <p:nvPr/>
          </p:nvSpPr>
          <p:spPr bwMode="auto">
            <a:xfrm>
              <a:off x="4389583" y="3898800"/>
              <a:ext cx="470449" cy="504000"/>
            </a:xfrm>
            <a:prstGeom prst="decagon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…</a:t>
              </a:r>
              <a:endParaRPr kumimoji="0" lang="ru-RU" sz="180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575556" y="4221208"/>
            <a:ext cx="8064896" cy="1080000"/>
            <a:chOff x="575556" y="3609140"/>
            <a:chExt cx="8064896" cy="1080000"/>
          </a:xfrm>
        </p:grpSpPr>
        <p:sp>
          <p:nvSpPr>
            <p:cNvPr id="26" name="Десятиугольник 25"/>
            <p:cNvSpPr>
              <a:spLocks noChangeAspect="1"/>
            </p:cNvSpPr>
            <p:nvPr/>
          </p:nvSpPr>
          <p:spPr bwMode="auto">
            <a:xfrm>
              <a:off x="7325670" y="3609140"/>
              <a:ext cx="1314782" cy="1080000"/>
            </a:xfrm>
            <a:prstGeom prst="decagon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Десятиугольник 26"/>
            <p:cNvSpPr>
              <a:spLocks noChangeAspect="1"/>
            </p:cNvSpPr>
            <p:nvPr/>
          </p:nvSpPr>
          <p:spPr bwMode="auto">
            <a:xfrm>
              <a:off x="5436096" y="3609140"/>
              <a:ext cx="1314782" cy="1080000"/>
            </a:xfrm>
            <a:prstGeom prst="decagon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t-1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Десятиугольник 28"/>
            <p:cNvSpPr>
              <a:spLocks noChangeAspect="1"/>
            </p:cNvSpPr>
            <p:nvPr/>
          </p:nvSpPr>
          <p:spPr bwMode="auto">
            <a:xfrm>
              <a:off x="2483768" y="3609140"/>
              <a:ext cx="1314782" cy="1080000"/>
            </a:xfrm>
            <a:prstGeom prst="decagon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Десятиугольник 29"/>
            <p:cNvSpPr>
              <a:spLocks noChangeAspect="1"/>
            </p:cNvSpPr>
            <p:nvPr/>
          </p:nvSpPr>
          <p:spPr bwMode="auto">
            <a:xfrm>
              <a:off x="575556" y="3609140"/>
              <a:ext cx="1314782" cy="1080000"/>
            </a:xfrm>
            <a:prstGeom prst="decagon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1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Десятиугольник 27"/>
            <p:cNvSpPr>
              <a:spLocks noChangeAspect="1"/>
            </p:cNvSpPr>
            <p:nvPr/>
          </p:nvSpPr>
          <p:spPr bwMode="auto">
            <a:xfrm>
              <a:off x="4389583" y="3897108"/>
              <a:ext cx="470449" cy="504000"/>
            </a:xfrm>
            <a:prstGeom prst="decagon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…</a:t>
              </a:r>
              <a:endParaRPr kumimoji="0" lang="ru-RU" sz="180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Прямая со стрелкой 31"/>
            <p:cNvCxnSpPr>
              <a:stCxn id="30" idx="1"/>
              <a:endCxn id="29" idx="6"/>
            </p:cNvCxnSpPr>
            <p:nvPr/>
          </p:nvCxnSpPr>
          <p:spPr bwMode="auto">
            <a:xfrm>
              <a:off x="1890338" y="4149140"/>
              <a:ext cx="593430" cy="0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33" name="Прямая со стрелкой 32"/>
            <p:cNvCxnSpPr>
              <a:stCxn id="29" idx="1"/>
              <a:endCxn id="28" idx="6"/>
            </p:cNvCxnSpPr>
            <p:nvPr/>
          </p:nvCxnSpPr>
          <p:spPr bwMode="auto">
            <a:xfrm flipV="1">
              <a:off x="3798550" y="4149108"/>
              <a:ext cx="591033" cy="32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36" name="Прямая со стрелкой 35"/>
            <p:cNvCxnSpPr>
              <a:stCxn id="28" idx="1"/>
              <a:endCxn id="27" idx="6"/>
            </p:cNvCxnSpPr>
            <p:nvPr/>
          </p:nvCxnSpPr>
          <p:spPr bwMode="auto">
            <a:xfrm>
              <a:off x="4860032" y="4149108"/>
              <a:ext cx="576064" cy="32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39" name="Прямая со стрелкой 38"/>
            <p:cNvCxnSpPr>
              <a:stCxn id="27" idx="1"/>
              <a:endCxn id="26" idx="6"/>
            </p:cNvCxnSpPr>
            <p:nvPr/>
          </p:nvCxnSpPr>
          <p:spPr bwMode="auto">
            <a:xfrm>
              <a:off x="6750878" y="4149140"/>
              <a:ext cx="574792" cy="0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103" name="Text Box 18"/>
          <p:cNvSpPr txBox="1">
            <a:spLocks noChangeArrowheads="1"/>
          </p:cNvSpPr>
          <p:nvPr/>
        </p:nvSpPr>
        <p:spPr bwMode="auto">
          <a:xfrm>
            <a:off x="-508" y="613006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4" name="Text Box 85"/>
          <p:cNvSpPr txBox="1">
            <a:spLocks noChangeArrowheads="1"/>
          </p:cNvSpPr>
          <p:nvPr/>
        </p:nvSpPr>
        <p:spPr bwMode="auto">
          <a:xfrm>
            <a:off x="467544" y="3501008"/>
            <a:ext cx="8244916" cy="380480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Пройденный подграф – это граф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1-го рода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  <a:endParaRPr lang="ru-RU" sz="2000" b="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51" name="Text Box 85"/>
          <p:cNvSpPr txBox="1">
            <a:spLocks noChangeArrowheads="1"/>
          </p:cNvSpPr>
          <p:nvPr/>
        </p:nvSpPr>
        <p:spPr bwMode="auto">
          <a:xfrm>
            <a:off x="212387" y="5676812"/>
            <a:ext cx="8719228" cy="380480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36000" rIns="72000" bIns="3600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Чёрная вершина = все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выходящие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дуги пройдены (входящие не обязательно).</a:t>
            </a:r>
          </a:p>
        </p:txBody>
      </p:sp>
      <p:sp>
        <p:nvSpPr>
          <p:cNvPr id="52" name="Text Box 18"/>
          <p:cNvSpPr txBox="1">
            <a:spLocks noChangeArrowheads="1"/>
          </p:cNvSpPr>
          <p:nvPr/>
        </p:nvSpPr>
        <p:spPr bwMode="auto">
          <a:xfrm>
            <a:off x="-508" y="628246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4" grpId="0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19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Длина минимального обхода.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10" name="Text Box 85"/>
          <p:cNvSpPr txBox="1">
            <a:spLocks noChangeArrowheads="1"/>
          </p:cNvSpPr>
          <p:nvPr/>
        </p:nvSpPr>
        <p:spPr bwMode="auto">
          <a:xfrm>
            <a:off x="395536" y="1267200"/>
            <a:ext cx="8388932" cy="1334587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0" dirty="0" smtClean="0">
                <a:latin typeface="Times New Roman" pitchFamily="18" charset="0"/>
                <a:sym typeface="Symbol" pitchFamily="18" charset="2"/>
              </a:rPr>
              <a:t>Минимальный обход имеет длину </a:t>
            </a:r>
            <a:r>
              <a:rPr lang="en-US" sz="2400" i="1" dirty="0" smtClean="0">
                <a:latin typeface="Times New Roman" pitchFamily="18" charset="0"/>
                <a:sym typeface="Symbol" pitchFamily="18" charset="2"/>
              </a:rPr>
              <a:t>O</a:t>
            </a:r>
            <a:r>
              <a:rPr lang="en-US" sz="2400" b="0" i="1" dirty="0" smtClean="0">
                <a:latin typeface="Times New Roman" pitchFamily="18" charset="0"/>
                <a:sym typeface="Symbol" pitchFamily="18" charset="2"/>
              </a:rPr>
              <a:t>(nm)</a:t>
            </a:r>
            <a:r>
              <a:rPr lang="ru-RU" sz="2400" b="0" dirty="0" smtClean="0">
                <a:latin typeface="Times New Roman" pitchFamily="18" charset="0"/>
                <a:sym typeface="Symbol" pitchFamily="18" charset="2"/>
              </a:rPr>
              <a:t>,</a:t>
            </a:r>
            <a:r>
              <a:rPr lang="en-US" sz="2400" b="0" dirty="0" smtClean="0">
                <a:latin typeface="Times New Roman" pitchFamily="18" charset="0"/>
                <a:sym typeface="Symbol" pitchFamily="18" charset="2"/>
              </a:rPr>
              <a:t/>
            </a:r>
            <a:br>
              <a:rPr lang="en-US" sz="2400" b="0" dirty="0" smtClean="0">
                <a:latin typeface="Times New Roman" pitchFamily="18" charset="0"/>
                <a:sym typeface="Symbol" pitchFamily="18" charset="2"/>
              </a:rPr>
            </a:br>
            <a:r>
              <a:rPr lang="ru-RU" sz="2400" b="0" dirty="0" smtClean="0">
                <a:latin typeface="Times New Roman" pitchFamily="18" charset="0"/>
                <a:sym typeface="Symbol" pitchFamily="18" charset="2"/>
              </a:rPr>
              <a:t>где </a:t>
            </a:r>
            <a:r>
              <a:rPr lang="en-US" sz="2400" b="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–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число вершин,</a:t>
            </a:r>
            <a:r>
              <a:rPr lang="ru-RU" sz="2400" b="0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400" b="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–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число дуг.</a:t>
            </a:r>
          </a:p>
          <a:p>
            <a:pPr>
              <a:spcAft>
                <a:spcPts val="12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Пример достижимости оценки.</a:t>
            </a:r>
          </a:p>
        </p:txBody>
      </p:sp>
      <p:grpSp>
        <p:nvGrpSpPr>
          <p:cNvPr id="74" name="Группа 73"/>
          <p:cNvGrpSpPr/>
          <p:nvPr/>
        </p:nvGrpSpPr>
        <p:grpSpPr>
          <a:xfrm>
            <a:off x="287524" y="3837600"/>
            <a:ext cx="4068348" cy="1681155"/>
            <a:chOff x="1475708" y="3573016"/>
            <a:chExt cx="4068348" cy="1681155"/>
          </a:xfrm>
        </p:grpSpPr>
        <p:sp>
          <p:nvSpPr>
            <p:cNvPr id="11" name="Овал 10"/>
            <p:cNvSpPr>
              <a:spLocks noChangeAspect="1"/>
            </p:cNvSpPr>
            <p:nvPr/>
          </p:nvSpPr>
          <p:spPr bwMode="auto">
            <a:xfrm>
              <a:off x="1475708" y="3681028"/>
              <a:ext cx="468000" cy="468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1</a:t>
              </a:r>
            </a:p>
          </p:txBody>
        </p:sp>
        <p:sp>
          <p:nvSpPr>
            <p:cNvPr id="12" name="Овал 11"/>
            <p:cNvSpPr>
              <a:spLocks noChangeAspect="1"/>
            </p:cNvSpPr>
            <p:nvPr/>
          </p:nvSpPr>
          <p:spPr bwMode="auto">
            <a:xfrm>
              <a:off x="2267796" y="3682800"/>
              <a:ext cx="468000" cy="468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2</a:t>
              </a:r>
            </a:p>
          </p:txBody>
        </p:sp>
        <p:sp>
          <p:nvSpPr>
            <p:cNvPr id="13" name="Овал 12"/>
            <p:cNvSpPr>
              <a:spLocks noChangeAspect="1"/>
            </p:cNvSpPr>
            <p:nvPr/>
          </p:nvSpPr>
          <p:spPr bwMode="auto">
            <a:xfrm>
              <a:off x="4067944" y="3682800"/>
              <a:ext cx="468000" cy="468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n-1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Овал 13"/>
            <p:cNvSpPr>
              <a:spLocks noChangeAspect="1"/>
            </p:cNvSpPr>
            <p:nvPr/>
          </p:nvSpPr>
          <p:spPr bwMode="auto">
            <a:xfrm>
              <a:off x="3095836" y="3682800"/>
              <a:ext cx="504056" cy="468000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…</a:t>
              </a:r>
              <a:endParaRPr kumimoji="0" lang="ru-RU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6" name="Прямая со стрелкой 15"/>
            <p:cNvCxnSpPr>
              <a:stCxn id="11" idx="6"/>
              <a:endCxn id="12" idx="2"/>
            </p:cNvCxnSpPr>
            <p:nvPr/>
          </p:nvCxnSpPr>
          <p:spPr bwMode="auto">
            <a:xfrm>
              <a:off x="1943708" y="3915028"/>
              <a:ext cx="324088" cy="1772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7" name="Прямая со стрелкой 16"/>
            <p:cNvCxnSpPr>
              <a:stCxn id="12" idx="6"/>
              <a:endCxn id="14" idx="2"/>
            </p:cNvCxnSpPr>
            <p:nvPr/>
          </p:nvCxnSpPr>
          <p:spPr bwMode="auto">
            <a:xfrm>
              <a:off x="2735796" y="3916800"/>
              <a:ext cx="360040" cy="0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20" name="Прямая со стрелкой 19"/>
            <p:cNvCxnSpPr>
              <a:stCxn id="14" idx="6"/>
              <a:endCxn id="13" idx="2"/>
            </p:cNvCxnSpPr>
            <p:nvPr/>
          </p:nvCxnSpPr>
          <p:spPr bwMode="auto">
            <a:xfrm>
              <a:off x="3599892" y="3916800"/>
              <a:ext cx="468052" cy="0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23" name="Прямая со стрелкой 22"/>
            <p:cNvCxnSpPr>
              <a:stCxn id="39" idx="3"/>
              <a:endCxn id="11" idx="5"/>
            </p:cNvCxnSpPr>
            <p:nvPr/>
          </p:nvCxnSpPr>
          <p:spPr bwMode="auto">
            <a:xfrm rot="5400000" flipH="1">
              <a:off x="3508996" y="2446666"/>
              <a:ext cx="1772" cy="3269422"/>
            </a:xfrm>
            <a:prstGeom prst="bentConnector3">
              <a:avLst>
                <a:gd name="adj1" fmla="val -28496341"/>
              </a:avLst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26" name="Прямая со стрелкой 22"/>
            <p:cNvCxnSpPr>
              <a:stCxn id="39" idx="4"/>
              <a:endCxn id="11" idx="4"/>
            </p:cNvCxnSpPr>
            <p:nvPr/>
          </p:nvCxnSpPr>
          <p:spPr bwMode="auto">
            <a:xfrm rot="5400000" flipH="1">
              <a:off x="3508996" y="2349740"/>
              <a:ext cx="1772" cy="3600348"/>
            </a:xfrm>
            <a:prstGeom prst="bentConnector3">
              <a:avLst>
                <a:gd name="adj1" fmla="val -65441668"/>
              </a:avLst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2031492" y="3573016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0" dirty="0" smtClean="0"/>
                <a:t>1</a:t>
              </a:r>
              <a:endParaRPr lang="ru-RU" b="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07804" y="3574800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0" dirty="0" smtClean="0"/>
                <a:t>2</a:t>
              </a:r>
              <a:endParaRPr lang="ru-RU" b="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35896" y="3574800"/>
              <a:ext cx="33342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0" dirty="0" smtClean="0"/>
                <a:t>n-2</a:t>
              </a:r>
              <a:endParaRPr lang="ru-RU" b="0" dirty="0"/>
            </a:p>
          </p:txBody>
        </p:sp>
        <p:sp>
          <p:nvSpPr>
            <p:cNvPr id="39" name="Овал 38"/>
            <p:cNvSpPr>
              <a:spLocks noChangeAspect="1"/>
            </p:cNvSpPr>
            <p:nvPr/>
          </p:nvSpPr>
          <p:spPr bwMode="auto">
            <a:xfrm>
              <a:off x="5076056" y="3682800"/>
              <a:ext cx="468000" cy="468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n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0" name="Прямая со стрелкой 39"/>
            <p:cNvCxnSpPr>
              <a:stCxn id="13" idx="6"/>
              <a:endCxn id="39" idx="2"/>
            </p:cNvCxnSpPr>
            <p:nvPr/>
          </p:nvCxnSpPr>
          <p:spPr bwMode="auto">
            <a:xfrm>
              <a:off x="4535944" y="3916800"/>
              <a:ext cx="540112" cy="0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4608004" y="3574800"/>
              <a:ext cx="33342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0" dirty="0" smtClean="0"/>
                <a:t>n-1</a:t>
              </a:r>
              <a:endParaRPr lang="ru-RU" b="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297052" y="4257092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0" dirty="0" smtClean="0"/>
                <a:t>n</a:t>
              </a:r>
              <a:endParaRPr lang="ru-RU" b="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297052" y="4977172"/>
              <a:ext cx="19236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0" dirty="0" smtClean="0"/>
                <a:t>m</a:t>
              </a:r>
              <a:endParaRPr lang="ru-RU" b="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261048" y="4653136"/>
              <a:ext cx="23083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smtClean="0"/>
                <a:t>…</a:t>
              </a:r>
              <a:endParaRPr lang="ru-RU" dirty="0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5436096" y="4905164"/>
            <a:ext cx="2076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m-n+1 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кратных дуг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Стрелка влево 76"/>
          <p:cNvSpPr/>
          <p:nvPr/>
        </p:nvSpPr>
        <p:spPr bwMode="auto">
          <a:xfrm>
            <a:off x="4355976" y="4905164"/>
            <a:ext cx="1044116" cy="396044"/>
          </a:xfrm>
          <a:prstGeom prst="leftArrow">
            <a:avLst/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2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19" name="Text Box 85"/>
          <p:cNvSpPr txBox="1">
            <a:spLocks noChangeArrowheads="1"/>
          </p:cNvSpPr>
          <p:nvPr/>
        </p:nvSpPr>
        <p:spPr bwMode="auto">
          <a:xfrm>
            <a:off x="899592" y="1016732"/>
            <a:ext cx="7380820" cy="2596471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sym typeface="Symbol" pitchFamily="18" charset="2"/>
              </a:rPr>
              <a:t>Какие графы исследуются?</a:t>
            </a: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Компьютерные сети: компьютеры и линии связи.</a:t>
            </a:r>
            <a:endParaRPr lang="ru-RU" sz="2000" b="0" dirty="0">
              <a:latin typeface="Times New Roman" pitchFamily="18" charset="0"/>
              <a:sym typeface="Symbol" pitchFamily="18" charset="2"/>
            </a:endParaRP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Интернет: файлы и гиперссылки.</a:t>
            </a:r>
          </a:p>
          <a:p>
            <a:pPr marL="457200" indent="-457200" algn="just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Сложные (составные) программные и аппаратные системы: компоненты и связи между ними.</a:t>
            </a:r>
          </a:p>
          <a:p>
            <a:pPr marL="457200" indent="-457200" algn="just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Автоматные (и </a:t>
            </a:r>
            <a:r>
              <a:rPr lang="ru-RU" sz="2000" b="0" dirty="0" err="1" smtClean="0">
                <a:latin typeface="Times New Roman" pitchFamily="18" charset="0"/>
                <a:sym typeface="Symbol" pitchFamily="18" charset="2"/>
              </a:rPr>
              <a:t>автомато-подобные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) модели программ и аппаратуры. Граф переходов автомата.</a:t>
            </a:r>
          </a:p>
        </p:txBody>
      </p:sp>
      <p:sp>
        <p:nvSpPr>
          <p:cNvPr id="20" name="Text Box 85"/>
          <p:cNvSpPr txBox="1">
            <a:spLocks noChangeArrowheads="1"/>
          </p:cNvSpPr>
          <p:nvPr/>
        </p:nvSpPr>
        <p:spPr bwMode="auto">
          <a:xfrm>
            <a:off x="539552" y="3717032"/>
            <a:ext cx="8136904" cy="2673415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sym typeface="Symbol" pitchFamily="18" charset="2"/>
              </a:rPr>
              <a:t>Почему граф исследуют автоматы?</a:t>
            </a: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Машина Тьюринга как формализация алгоритма.</a:t>
            </a:r>
            <a:endParaRPr lang="ru-RU" sz="2000" b="0" dirty="0">
              <a:latin typeface="Times New Roman" pitchFamily="18" charset="0"/>
              <a:sym typeface="Symbol" pitchFamily="18" charset="2"/>
            </a:endParaRP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Практическое требование: автомат конечен на любом подклассе графов с ограниченным числом рёбер и вершин.</a:t>
            </a: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Робот = конечный автомат на всём классе графов.</a:t>
            </a:r>
            <a:endParaRPr lang="en-US" sz="2000" b="0" dirty="0" smtClean="0">
              <a:latin typeface="Times New Roman" pitchFamily="18" charset="0"/>
              <a:sym typeface="Symbol" pitchFamily="18" charset="2"/>
            </a:endParaRP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 err="1" smtClean="0">
                <a:latin typeface="Times New Roman" pitchFamily="18" charset="0"/>
                <a:sym typeface="Symbol" pitchFamily="18" charset="2"/>
              </a:rPr>
              <a:t>Полуробот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 = не конечный, но граф не помещается в память автомата.</a:t>
            </a: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Неограниченный автомат = граф помещается в память автомата.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49556"/>
            <a:ext cx="8748712" cy="98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Зачем это нужно?</a:t>
            </a:r>
            <a:b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(Практическое значения исследования графа автоматами)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20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Ограниченная </a:t>
            </a:r>
            <a:r>
              <a:rPr lang="ru-RU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полустепень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исхода вершин.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10" name="Text Box 85"/>
          <p:cNvSpPr txBox="1">
            <a:spLocks noChangeArrowheads="1"/>
          </p:cNvSpPr>
          <p:nvPr/>
        </p:nvSpPr>
        <p:spPr bwMode="auto">
          <a:xfrm>
            <a:off x="323528" y="1268760"/>
            <a:ext cx="8568952" cy="1703919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0" dirty="0" smtClean="0">
                <a:latin typeface="Times New Roman" pitchFamily="18" charset="0"/>
                <a:sym typeface="Symbol" pitchFamily="18" charset="2"/>
              </a:rPr>
              <a:t>Минимальный обход имеет длину </a:t>
            </a:r>
            <a:r>
              <a:rPr lang="en-US" sz="2400" i="1" dirty="0" smtClean="0">
                <a:latin typeface="Times New Roman" pitchFamily="18" charset="0"/>
                <a:sym typeface="Symbol" pitchFamily="18" charset="2"/>
              </a:rPr>
              <a:t>O</a:t>
            </a:r>
            <a:r>
              <a:rPr lang="en-US" sz="2400" b="0" i="1" dirty="0" smtClean="0">
                <a:latin typeface="Times New Roman" pitchFamily="18" charset="0"/>
                <a:sym typeface="Symbol" pitchFamily="18" charset="2"/>
              </a:rPr>
              <a:t>(nm)</a:t>
            </a:r>
            <a:r>
              <a:rPr lang="ru-RU" sz="2400" b="0" dirty="0" smtClean="0">
                <a:latin typeface="Times New Roman" pitchFamily="18" charset="0"/>
                <a:sym typeface="Symbol" pitchFamily="18" charset="2"/>
              </a:rPr>
              <a:t>,</a:t>
            </a:r>
            <a:r>
              <a:rPr lang="en-US" sz="2400" b="0" dirty="0" smtClean="0">
                <a:latin typeface="Times New Roman" pitchFamily="18" charset="0"/>
                <a:sym typeface="Symbol" pitchFamily="18" charset="2"/>
              </a:rPr>
              <a:t/>
            </a:r>
            <a:br>
              <a:rPr lang="en-US" sz="2400" b="0" dirty="0" smtClean="0">
                <a:latin typeface="Times New Roman" pitchFamily="18" charset="0"/>
                <a:sym typeface="Symbol" pitchFamily="18" charset="2"/>
              </a:rPr>
            </a:br>
            <a:r>
              <a:rPr lang="ru-RU" sz="2400" b="0" dirty="0" smtClean="0">
                <a:latin typeface="Times New Roman" pitchFamily="18" charset="0"/>
                <a:sym typeface="Symbol" pitchFamily="18" charset="2"/>
              </a:rPr>
              <a:t>где </a:t>
            </a:r>
            <a:r>
              <a:rPr lang="en-US" sz="2400" b="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–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число вершин,</a:t>
            </a:r>
            <a:r>
              <a:rPr lang="ru-RU" sz="2400" b="0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400" b="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–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число дуг.</a:t>
            </a:r>
          </a:p>
          <a:p>
            <a:pPr>
              <a:spcAft>
                <a:spcPts val="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Достижимость оценки для ограниченной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полустепени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исхода 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  <a:endParaRPr lang="en-US" sz="2400" b="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>
              <a:spcAft>
                <a:spcPts val="1200"/>
              </a:spcAft>
            </a:pPr>
            <a:r>
              <a:rPr lang="en-US" sz="24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 </a:t>
            </a:r>
            <a:r>
              <a:rPr lang="en-US" sz="24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 </a:t>
            </a:r>
            <a:r>
              <a:rPr lang="en-US" sz="2400" b="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sn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, поэтому оценка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O</a:t>
            </a:r>
            <a:r>
              <a:rPr lang="en-US" sz="24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(n</a:t>
            </a:r>
            <a:r>
              <a:rPr lang="en-US" sz="2400" b="0" i="1" baseline="30000" dirty="0" smtClean="0"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en-US" sz="24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.</a:t>
            </a:r>
            <a:endParaRPr lang="ru-RU" sz="2400" b="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76" name="Группа 75"/>
          <p:cNvGrpSpPr/>
          <p:nvPr/>
        </p:nvGrpSpPr>
        <p:grpSpPr>
          <a:xfrm>
            <a:off x="287524" y="3116966"/>
            <a:ext cx="8068143" cy="3037305"/>
            <a:chOff x="287524" y="3116966"/>
            <a:chExt cx="8068143" cy="3037305"/>
          </a:xfrm>
        </p:grpSpPr>
        <p:cxnSp>
          <p:nvCxnSpPr>
            <p:cNvPr id="23" name="Прямая со стрелкой 22"/>
            <p:cNvCxnSpPr>
              <a:stCxn id="55" idx="6"/>
              <a:endCxn id="11" idx="5"/>
            </p:cNvCxnSpPr>
            <p:nvPr/>
          </p:nvCxnSpPr>
          <p:spPr bwMode="auto">
            <a:xfrm flipH="1" flipV="1">
              <a:off x="686987" y="4343552"/>
              <a:ext cx="7629429" cy="363564"/>
            </a:xfrm>
            <a:prstGeom prst="bentConnector4">
              <a:avLst>
                <a:gd name="adj1" fmla="val -2996"/>
                <a:gd name="adj2" fmla="val -176467"/>
              </a:avLst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26" name="Прямая со стрелкой 22"/>
            <p:cNvCxnSpPr>
              <a:stCxn id="54" idx="6"/>
              <a:endCxn id="11" idx="4"/>
            </p:cNvCxnSpPr>
            <p:nvPr/>
          </p:nvCxnSpPr>
          <p:spPr bwMode="auto">
            <a:xfrm flipH="1">
              <a:off x="521524" y="3374968"/>
              <a:ext cx="7758888" cy="1037121"/>
            </a:xfrm>
            <a:prstGeom prst="bentConnector4">
              <a:avLst>
                <a:gd name="adj1" fmla="val -7339"/>
                <a:gd name="adj2" fmla="val 271926"/>
              </a:avLst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grpSp>
          <p:nvGrpSpPr>
            <p:cNvPr id="70" name="Группа 69"/>
            <p:cNvGrpSpPr/>
            <p:nvPr/>
          </p:nvGrpSpPr>
          <p:grpSpPr>
            <a:xfrm>
              <a:off x="287524" y="3836077"/>
              <a:ext cx="4068348" cy="577784"/>
              <a:chOff x="287524" y="3836077"/>
              <a:chExt cx="4068348" cy="577784"/>
            </a:xfrm>
          </p:grpSpPr>
          <p:sp>
            <p:nvSpPr>
              <p:cNvPr id="11" name="Овал 10"/>
              <p:cNvSpPr>
                <a:spLocks noChangeAspect="1"/>
              </p:cNvSpPr>
              <p:nvPr/>
            </p:nvSpPr>
            <p:spPr bwMode="auto">
              <a:xfrm>
                <a:off x="287524" y="3944089"/>
                <a:ext cx="468000" cy="468000"/>
              </a:xfrm>
              <a:prstGeom prst="ellips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12" name="Овал 11"/>
              <p:cNvSpPr>
                <a:spLocks noChangeAspect="1"/>
              </p:cNvSpPr>
              <p:nvPr/>
            </p:nvSpPr>
            <p:spPr bwMode="auto">
              <a:xfrm>
                <a:off x="1079612" y="3945861"/>
                <a:ext cx="468000" cy="468000"/>
              </a:xfrm>
              <a:prstGeom prst="ellips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2</a:t>
                </a:r>
              </a:p>
            </p:txBody>
          </p:sp>
          <p:sp>
            <p:nvSpPr>
              <p:cNvPr id="13" name="Овал 12"/>
              <p:cNvSpPr>
                <a:spLocks noChangeAspect="1"/>
              </p:cNvSpPr>
              <p:nvPr/>
            </p:nvSpPr>
            <p:spPr bwMode="auto">
              <a:xfrm>
                <a:off x="2879760" y="3945861"/>
                <a:ext cx="468000" cy="468000"/>
              </a:xfrm>
              <a:prstGeom prst="ellips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k-1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Овал 13"/>
              <p:cNvSpPr>
                <a:spLocks noChangeAspect="1"/>
              </p:cNvSpPr>
              <p:nvPr/>
            </p:nvSpPr>
            <p:spPr bwMode="auto">
              <a:xfrm>
                <a:off x="1907652" y="3945861"/>
                <a:ext cx="504056" cy="468000"/>
              </a:xfrm>
              <a:prstGeom prst="ellipse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…</a:t>
                </a:r>
                <a:endParaRPr kumimoji="0" lang="ru-RU" sz="18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6" name="Прямая со стрелкой 15"/>
              <p:cNvCxnSpPr>
                <a:stCxn id="11" idx="6"/>
                <a:endCxn id="12" idx="2"/>
              </p:cNvCxnSpPr>
              <p:nvPr/>
            </p:nvCxnSpPr>
            <p:spPr bwMode="auto">
              <a:xfrm>
                <a:off x="755524" y="4178089"/>
                <a:ext cx="324088" cy="1772"/>
              </a:xfrm>
              <a:prstGeom prst="straightConnector1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  <p:cxnSp>
            <p:nvCxnSpPr>
              <p:cNvPr id="17" name="Прямая со стрелкой 16"/>
              <p:cNvCxnSpPr>
                <a:stCxn id="12" idx="6"/>
                <a:endCxn id="14" idx="2"/>
              </p:cNvCxnSpPr>
              <p:nvPr/>
            </p:nvCxnSpPr>
            <p:spPr bwMode="auto">
              <a:xfrm>
                <a:off x="1547612" y="4179861"/>
                <a:ext cx="360040" cy="0"/>
              </a:xfrm>
              <a:prstGeom prst="straightConnector1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  <p:cxnSp>
            <p:nvCxnSpPr>
              <p:cNvPr id="20" name="Прямая со стрелкой 19"/>
              <p:cNvCxnSpPr>
                <a:stCxn id="14" idx="6"/>
                <a:endCxn id="13" idx="2"/>
              </p:cNvCxnSpPr>
              <p:nvPr/>
            </p:nvCxnSpPr>
            <p:spPr bwMode="auto">
              <a:xfrm>
                <a:off x="2411708" y="4179861"/>
                <a:ext cx="468052" cy="0"/>
              </a:xfrm>
              <a:prstGeom prst="straightConnector1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  <p:sp>
            <p:nvSpPr>
              <p:cNvPr id="36" name="TextBox 35"/>
              <p:cNvSpPr txBox="1"/>
              <p:nvPr/>
            </p:nvSpPr>
            <p:spPr>
              <a:xfrm>
                <a:off x="843308" y="3836077"/>
                <a:ext cx="1282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 smtClean="0"/>
                  <a:t>1</a:t>
                </a:r>
                <a:endParaRPr lang="ru-RU" b="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619620" y="3837861"/>
                <a:ext cx="1282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 smtClean="0"/>
                  <a:t>2</a:t>
                </a:r>
                <a:endParaRPr lang="ru-RU" b="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447712" y="3837861"/>
                <a:ext cx="3206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 smtClean="0"/>
                  <a:t>k-2</a:t>
                </a:r>
                <a:endParaRPr lang="ru-RU" b="0" dirty="0"/>
              </a:p>
            </p:txBody>
          </p:sp>
          <p:sp>
            <p:nvSpPr>
              <p:cNvPr id="39" name="Овал 38"/>
              <p:cNvSpPr>
                <a:spLocks noChangeAspect="1"/>
              </p:cNvSpPr>
              <p:nvPr/>
            </p:nvSpPr>
            <p:spPr bwMode="auto">
              <a:xfrm>
                <a:off x="3887872" y="3945861"/>
                <a:ext cx="468000" cy="468000"/>
              </a:xfrm>
              <a:prstGeom prst="ellips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k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0" name="Прямая со стрелкой 39"/>
              <p:cNvCxnSpPr>
                <a:stCxn id="13" idx="6"/>
                <a:endCxn id="39" idx="2"/>
              </p:cNvCxnSpPr>
              <p:nvPr/>
            </p:nvCxnSpPr>
            <p:spPr bwMode="auto">
              <a:xfrm>
                <a:off x="3347760" y="4179861"/>
                <a:ext cx="540112" cy="0"/>
              </a:xfrm>
              <a:prstGeom prst="straightConnector1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  <p:sp>
            <p:nvSpPr>
              <p:cNvPr id="43" name="TextBox 42"/>
              <p:cNvSpPr txBox="1"/>
              <p:nvPr/>
            </p:nvSpPr>
            <p:spPr>
              <a:xfrm>
                <a:off x="3419820" y="3837861"/>
                <a:ext cx="3206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 smtClean="0"/>
                  <a:t>k-1</a:t>
                </a:r>
                <a:endParaRPr lang="ru-RU" b="0" dirty="0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4319972" y="5877272"/>
              <a:ext cx="19236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0" dirty="0" smtClean="0"/>
                <a:t>m</a:t>
              </a:r>
              <a:endParaRPr lang="ru-RU" b="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319972" y="5517232"/>
              <a:ext cx="23083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smtClean="0"/>
                <a:t>…</a:t>
              </a:r>
              <a:endParaRPr lang="ru-RU" dirty="0"/>
            </a:p>
          </p:txBody>
        </p:sp>
        <p:sp>
          <p:nvSpPr>
            <p:cNvPr id="54" name="Овал 53"/>
            <p:cNvSpPr>
              <a:spLocks noChangeAspect="1"/>
            </p:cNvSpPr>
            <p:nvPr/>
          </p:nvSpPr>
          <p:spPr bwMode="auto">
            <a:xfrm>
              <a:off x="7812412" y="3140968"/>
              <a:ext cx="468000" cy="468000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Овал 54"/>
            <p:cNvSpPr>
              <a:spLocks noChangeAspect="1"/>
            </p:cNvSpPr>
            <p:nvPr/>
          </p:nvSpPr>
          <p:spPr bwMode="auto">
            <a:xfrm>
              <a:off x="7848416" y="4473116"/>
              <a:ext cx="468000" cy="468000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Полилиния 71"/>
            <p:cNvSpPr/>
            <p:nvPr/>
          </p:nvSpPr>
          <p:spPr bwMode="auto">
            <a:xfrm>
              <a:off x="4325390" y="3116966"/>
              <a:ext cx="4030277" cy="2106234"/>
            </a:xfrm>
            <a:custGeom>
              <a:avLst/>
              <a:gdLst>
                <a:gd name="connsiteX0" fmla="*/ 177338 w 4466706"/>
                <a:gd name="connsiteY0" fmla="*/ 1330036 h 2511829"/>
                <a:gd name="connsiteX1" fmla="*/ 609600 w 4466706"/>
                <a:gd name="connsiteY1" fmla="*/ 906087 h 2511829"/>
                <a:gd name="connsiteX2" fmla="*/ 3834938 w 4466706"/>
                <a:gd name="connsiteY2" fmla="*/ 232756 h 2511829"/>
                <a:gd name="connsiteX3" fmla="*/ 3876502 w 4466706"/>
                <a:gd name="connsiteY3" fmla="*/ 2302625 h 2511829"/>
                <a:gd name="connsiteX4" fmla="*/ 293717 w 4466706"/>
                <a:gd name="connsiteY4" fmla="*/ 1487978 h 2511829"/>
                <a:gd name="connsiteX0" fmla="*/ 177338 w 4466706"/>
                <a:gd name="connsiteY0" fmla="*/ 1330036 h 2511829"/>
                <a:gd name="connsiteX1" fmla="*/ 609600 w 4466706"/>
                <a:gd name="connsiteY1" fmla="*/ 906087 h 2511829"/>
                <a:gd name="connsiteX2" fmla="*/ 3834938 w 4466706"/>
                <a:gd name="connsiteY2" fmla="*/ 232756 h 2511829"/>
                <a:gd name="connsiteX3" fmla="*/ 3876502 w 4466706"/>
                <a:gd name="connsiteY3" fmla="*/ 2302625 h 2511829"/>
                <a:gd name="connsiteX4" fmla="*/ 293717 w 4466706"/>
                <a:gd name="connsiteY4" fmla="*/ 1487978 h 2511829"/>
                <a:gd name="connsiteX5" fmla="*/ 177338 w 4466706"/>
                <a:gd name="connsiteY5" fmla="*/ 1330036 h 2511829"/>
                <a:gd name="connsiteX0" fmla="*/ 151932 w 4441300"/>
                <a:gd name="connsiteY0" fmla="*/ 1330036 h 2511829"/>
                <a:gd name="connsiteX1" fmla="*/ 304368 w 4441300"/>
                <a:gd name="connsiteY1" fmla="*/ 1098416 h 2511829"/>
                <a:gd name="connsiteX2" fmla="*/ 584194 w 4441300"/>
                <a:gd name="connsiteY2" fmla="*/ 906087 h 2511829"/>
                <a:gd name="connsiteX3" fmla="*/ 3809532 w 4441300"/>
                <a:gd name="connsiteY3" fmla="*/ 232756 h 2511829"/>
                <a:gd name="connsiteX4" fmla="*/ 3851096 w 4441300"/>
                <a:gd name="connsiteY4" fmla="*/ 2302625 h 2511829"/>
                <a:gd name="connsiteX5" fmla="*/ 268311 w 4441300"/>
                <a:gd name="connsiteY5" fmla="*/ 1487978 h 2511829"/>
                <a:gd name="connsiteX6" fmla="*/ 151932 w 4441300"/>
                <a:gd name="connsiteY6" fmla="*/ 1330036 h 2511829"/>
                <a:gd name="connsiteX0" fmla="*/ 22167 w 4311535"/>
                <a:gd name="connsiteY0" fmla="*/ 1351987 h 2533780"/>
                <a:gd name="connsiteX1" fmla="*/ 174603 w 4311535"/>
                <a:gd name="connsiteY1" fmla="*/ 1120367 h 2533780"/>
                <a:gd name="connsiteX2" fmla="*/ 966691 w 4311535"/>
                <a:gd name="connsiteY2" fmla="*/ 796331 h 2533780"/>
                <a:gd name="connsiteX3" fmla="*/ 3679767 w 4311535"/>
                <a:gd name="connsiteY3" fmla="*/ 254707 h 2533780"/>
                <a:gd name="connsiteX4" fmla="*/ 3721331 w 4311535"/>
                <a:gd name="connsiteY4" fmla="*/ 2324576 h 2533780"/>
                <a:gd name="connsiteX5" fmla="*/ 138546 w 4311535"/>
                <a:gd name="connsiteY5" fmla="*/ 1509929 h 2533780"/>
                <a:gd name="connsiteX6" fmla="*/ 22167 w 4311535"/>
                <a:gd name="connsiteY6" fmla="*/ 1351987 h 2533780"/>
                <a:gd name="connsiteX0" fmla="*/ 22167 w 4287523"/>
                <a:gd name="connsiteY0" fmla="*/ 1351987 h 2534860"/>
                <a:gd name="connsiteX1" fmla="*/ 174603 w 4287523"/>
                <a:gd name="connsiteY1" fmla="*/ 1120367 h 2534860"/>
                <a:gd name="connsiteX2" fmla="*/ 966691 w 4287523"/>
                <a:gd name="connsiteY2" fmla="*/ 796331 h 2534860"/>
                <a:gd name="connsiteX3" fmla="*/ 3679767 w 4287523"/>
                <a:gd name="connsiteY3" fmla="*/ 254707 h 2534860"/>
                <a:gd name="connsiteX4" fmla="*/ 3721331 w 4287523"/>
                <a:gd name="connsiteY4" fmla="*/ 2324576 h 2534860"/>
                <a:gd name="connsiteX5" fmla="*/ 282615 w 4287523"/>
                <a:gd name="connsiteY5" fmla="*/ 1516411 h 2534860"/>
                <a:gd name="connsiteX6" fmla="*/ 22167 w 4287523"/>
                <a:gd name="connsiteY6" fmla="*/ 1351987 h 2534860"/>
                <a:gd name="connsiteX0" fmla="*/ 22167 w 4287523"/>
                <a:gd name="connsiteY0" fmla="*/ 1351987 h 2534860"/>
                <a:gd name="connsiteX1" fmla="*/ 462635 w 4287523"/>
                <a:gd name="connsiteY1" fmla="*/ 1084363 h 2534860"/>
                <a:gd name="connsiteX2" fmla="*/ 966691 w 4287523"/>
                <a:gd name="connsiteY2" fmla="*/ 796331 h 2534860"/>
                <a:gd name="connsiteX3" fmla="*/ 3679767 w 4287523"/>
                <a:gd name="connsiteY3" fmla="*/ 254707 h 2534860"/>
                <a:gd name="connsiteX4" fmla="*/ 3721331 w 4287523"/>
                <a:gd name="connsiteY4" fmla="*/ 2324576 h 2534860"/>
                <a:gd name="connsiteX5" fmla="*/ 282615 w 4287523"/>
                <a:gd name="connsiteY5" fmla="*/ 1516411 h 2534860"/>
                <a:gd name="connsiteX6" fmla="*/ 22167 w 4287523"/>
                <a:gd name="connsiteY6" fmla="*/ 1351987 h 2534860"/>
                <a:gd name="connsiteX0" fmla="*/ 22167 w 4287523"/>
                <a:gd name="connsiteY0" fmla="*/ 1363989 h 2546862"/>
                <a:gd name="connsiteX1" fmla="*/ 462635 w 4287523"/>
                <a:gd name="connsiteY1" fmla="*/ 1096365 h 2546862"/>
                <a:gd name="connsiteX2" fmla="*/ 1362735 w 4287523"/>
                <a:gd name="connsiteY2" fmla="*/ 736325 h 2546862"/>
                <a:gd name="connsiteX3" fmla="*/ 3679767 w 4287523"/>
                <a:gd name="connsiteY3" fmla="*/ 266709 h 2546862"/>
                <a:gd name="connsiteX4" fmla="*/ 3721331 w 4287523"/>
                <a:gd name="connsiteY4" fmla="*/ 2336578 h 2546862"/>
                <a:gd name="connsiteX5" fmla="*/ 282615 w 4287523"/>
                <a:gd name="connsiteY5" fmla="*/ 1528413 h 2546862"/>
                <a:gd name="connsiteX6" fmla="*/ 22167 w 4287523"/>
                <a:gd name="connsiteY6" fmla="*/ 1363989 h 2546862"/>
                <a:gd name="connsiteX0" fmla="*/ 22167 w 4257519"/>
                <a:gd name="connsiteY0" fmla="*/ 1363989 h 2546862"/>
                <a:gd name="connsiteX1" fmla="*/ 462635 w 4257519"/>
                <a:gd name="connsiteY1" fmla="*/ 1096365 h 2546862"/>
                <a:gd name="connsiteX2" fmla="*/ 1362735 w 4257519"/>
                <a:gd name="connsiteY2" fmla="*/ 736325 h 2546862"/>
                <a:gd name="connsiteX3" fmla="*/ 3679767 w 4257519"/>
                <a:gd name="connsiteY3" fmla="*/ 266709 h 2546862"/>
                <a:gd name="connsiteX4" fmla="*/ 3721331 w 4257519"/>
                <a:gd name="connsiteY4" fmla="*/ 2336578 h 2546862"/>
                <a:gd name="connsiteX5" fmla="*/ 462635 w 4257519"/>
                <a:gd name="connsiteY5" fmla="*/ 1528413 h 2546862"/>
                <a:gd name="connsiteX6" fmla="*/ 22167 w 4257519"/>
                <a:gd name="connsiteY6" fmla="*/ 1363989 h 2546862"/>
                <a:gd name="connsiteX0" fmla="*/ 22167 w 4309396"/>
                <a:gd name="connsiteY0" fmla="*/ 1181289 h 2201883"/>
                <a:gd name="connsiteX1" fmla="*/ 462635 w 4309396"/>
                <a:gd name="connsiteY1" fmla="*/ 913665 h 2201883"/>
                <a:gd name="connsiteX2" fmla="*/ 1362735 w 4309396"/>
                <a:gd name="connsiteY2" fmla="*/ 553625 h 2201883"/>
                <a:gd name="connsiteX3" fmla="*/ 3679767 w 4309396"/>
                <a:gd name="connsiteY3" fmla="*/ 84009 h 2201883"/>
                <a:gd name="connsiteX4" fmla="*/ 3991027 w 4309396"/>
                <a:gd name="connsiteY4" fmla="*/ 1057681 h 2201883"/>
                <a:gd name="connsiteX5" fmla="*/ 3721331 w 4309396"/>
                <a:gd name="connsiteY5" fmla="*/ 2153878 h 2201883"/>
                <a:gd name="connsiteX6" fmla="*/ 462635 w 4309396"/>
                <a:gd name="connsiteY6" fmla="*/ 1345713 h 2201883"/>
                <a:gd name="connsiteX7" fmla="*/ 22167 w 4309396"/>
                <a:gd name="connsiteY7" fmla="*/ 1181289 h 2201883"/>
                <a:gd name="connsiteX0" fmla="*/ 22167 w 4309396"/>
                <a:gd name="connsiteY0" fmla="*/ 1121283 h 2141877"/>
                <a:gd name="connsiteX1" fmla="*/ 462635 w 4309396"/>
                <a:gd name="connsiteY1" fmla="*/ 853659 h 2141877"/>
                <a:gd name="connsiteX2" fmla="*/ 1362735 w 4309396"/>
                <a:gd name="connsiteY2" fmla="*/ 493619 h 2141877"/>
                <a:gd name="connsiteX3" fmla="*/ 3679767 w 4309396"/>
                <a:gd name="connsiteY3" fmla="*/ 24003 h 2141877"/>
                <a:gd name="connsiteX4" fmla="*/ 3955022 w 4309396"/>
                <a:gd name="connsiteY4" fmla="*/ 349604 h 2141877"/>
                <a:gd name="connsiteX5" fmla="*/ 3991027 w 4309396"/>
                <a:gd name="connsiteY5" fmla="*/ 997675 h 2141877"/>
                <a:gd name="connsiteX6" fmla="*/ 3721331 w 4309396"/>
                <a:gd name="connsiteY6" fmla="*/ 2093872 h 2141877"/>
                <a:gd name="connsiteX7" fmla="*/ 462635 w 4309396"/>
                <a:gd name="connsiteY7" fmla="*/ 1285707 h 2141877"/>
                <a:gd name="connsiteX8" fmla="*/ 22167 w 4309396"/>
                <a:gd name="connsiteY8" fmla="*/ 1121283 h 2141877"/>
                <a:gd name="connsiteX0" fmla="*/ 22167 w 4309396"/>
                <a:gd name="connsiteY0" fmla="*/ 1047710 h 2068304"/>
                <a:gd name="connsiteX1" fmla="*/ 462635 w 4309396"/>
                <a:gd name="connsiteY1" fmla="*/ 780086 h 2068304"/>
                <a:gd name="connsiteX2" fmla="*/ 1362735 w 4309396"/>
                <a:gd name="connsiteY2" fmla="*/ 420046 h 2068304"/>
                <a:gd name="connsiteX3" fmla="*/ 3594982 w 4309396"/>
                <a:gd name="connsiteY3" fmla="*/ 24003 h 2068304"/>
                <a:gd name="connsiteX4" fmla="*/ 3955022 w 4309396"/>
                <a:gd name="connsiteY4" fmla="*/ 276031 h 2068304"/>
                <a:gd name="connsiteX5" fmla="*/ 3991027 w 4309396"/>
                <a:gd name="connsiteY5" fmla="*/ 924102 h 2068304"/>
                <a:gd name="connsiteX6" fmla="*/ 3721331 w 4309396"/>
                <a:gd name="connsiteY6" fmla="*/ 2020299 h 2068304"/>
                <a:gd name="connsiteX7" fmla="*/ 462635 w 4309396"/>
                <a:gd name="connsiteY7" fmla="*/ 1212134 h 2068304"/>
                <a:gd name="connsiteX8" fmla="*/ 22167 w 4309396"/>
                <a:gd name="connsiteY8" fmla="*/ 1047710 h 2068304"/>
                <a:gd name="connsiteX0" fmla="*/ 22167 w 4309396"/>
                <a:gd name="connsiteY0" fmla="*/ 1047710 h 2104308"/>
                <a:gd name="connsiteX1" fmla="*/ 462635 w 4309396"/>
                <a:gd name="connsiteY1" fmla="*/ 780086 h 2104308"/>
                <a:gd name="connsiteX2" fmla="*/ 1362735 w 4309396"/>
                <a:gd name="connsiteY2" fmla="*/ 420046 h 2104308"/>
                <a:gd name="connsiteX3" fmla="*/ 3594982 w 4309396"/>
                <a:gd name="connsiteY3" fmla="*/ 24003 h 2104308"/>
                <a:gd name="connsiteX4" fmla="*/ 3955022 w 4309396"/>
                <a:gd name="connsiteY4" fmla="*/ 276031 h 2104308"/>
                <a:gd name="connsiteX5" fmla="*/ 3991027 w 4309396"/>
                <a:gd name="connsiteY5" fmla="*/ 924102 h 2104308"/>
                <a:gd name="connsiteX6" fmla="*/ 3991026 w 4309396"/>
                <a:gd name="connsiteY6" fmla="*/ 1716190 h 2104308"/>
                <a:gd name="connsiteX7" fmla="*/ 3721331 w 4309396"/>
                <a:gd name="connsiteY7" fmla="*/ 2020299 h 2104308"/>
                <a:gd name="connsiteX8" fmla="*/ 462635 w 4309396"/>
                <a:gd name="connsiteY8" fmla="*/ 1212134 h 2104308"/>
                <a:gd name="connsiteX9" fmla="*/ 22167 w 4309396"/>
                <a:gd name="connsiteY9" fmla="*/ 1047710 h 2104308"/>
                <a:gd name="connsiteX0" fmla="*/ 22167 w 4081036"/>
                <a:gd name="connsiteY0" fmla="*/ 1047710 h 2088231"/>
                <a:gd name="connsiteX1" fmla="*/ 462635 w 4081036"/>
                <a:gd name="connsiteY1" fmla="*/ 780086 h 2088231"/>
                <a:gd name="connsiteX2" fmla="*/ 1362735 w 4081036"/>
                <a:gd name="connsiteY2" fmla="*/ 420046 h 2088231"/>
                <a:gd name="connsiteX3" fmla="*/ 3594982 w 4081036"/>
                <a:gd name="connsiteY3" fmla="*/ 24003 h 2088231"/>
                <a:gd name="connsiteX4" fmla="*/ 3955022 w 4081036"/>
                <a:gd name="connsiteY4" fmla="*/ 276031 h 2088231"/>
                <a:gd name="connsiteX5" fmla="*/ 3991027 w 4081036"/>
                <a:gd name="connsiteY5" fmla="*/ 924102 h 2088231"/>
                <a:gd name="connsiteX6" fmla="*/ 3991026 w 4081036"/>
                <a:gd name="connsiteY6" fmla="*/ 1716190 h 2088231"/>
                <a:gd name="connsiteX7" fmla="*/ 3450966 w 4081036"/>
                <a:gd name="connsiteY7" fmla="*/ 2004222 h 2088231"/>
                <a:gd name="connsiteX8" fmla="*/ 462635 w 4081036"/>
                <a:gd name="connsiteY8" fmla="*/ 1212134 h 2088231"/>
                <a:gd name="connsiteX9" fmla="*/ 22167 w 4081036"/>
                <a:gd name="connsiteY9" fmla="*/ 1047710 h 2088231"/>
                <a:gd name="connsiteX0" fmla="*/ 22167 w 4105039"/>
                <a:gd name="connsiteY0" fmla="*/ 1047710 h 2088232"/>
                <a:gd name="connsiteX1" fmla="*/ 462635 w 4105039"/>
                <a:gd name="connsiteY1" fmla="*/ 780086 h 2088232"/>
                <a:gd name="connsiteX2" fmla="*/ 1362735 w 4105039"/>
                <a:gd name="connsiteY2" fmla="*/ 420046 h 2088232"/>
                <a:gd name="connsiteX3" fmla="*/ 3594982 w 4105039"/>
                <a:gd name="connsiteY3" fmla="*/ 24003 h 2088232"/>
                <a:gd name="connsiteX4" fmla="*/ 3955022 w 4105039"/>
                <a:gd name="connsiteY4" fmla="*/ 276031 h 2088232"/>
                <a:gd name="connsiteX5" fmla="*/ 3991027 w 4105039"/>
                <a:gd name="connsiteY5" fmla="*/ 924102 h 2088232"/>
                <a:gd name="connsiteX6" fmla="*/ 3991026 w 4105039"/>
                <a:gd name="connsiteY6" fmla="*/ 1716190 h 2088232"/>
                <a:gd name="connsiteX7" fmla="*/ 3306950 w 4105039"/>
                <a:gd name="connsiteY7" fmla="*/ 2004223 h 2088232"/>
                <a:gd name="connsiteX8" fmla="*/ 462635 w 4105039"/>
                <a:gd name="connsiteY8" fmla="*/ 1212134 h 2088232"/>
                <a:gd name="connsiteX9" fmla="*/ 22167 w 4105039"/>
                <a:gd name="connsiteY9" fmla="*/ 1047710 h 2088232"/>
                <a:gd name="connsiteX0" fmla="*/ 22167 w 4105039"/>
                <a:gd name="connsiteY0" fmla="*/ 1047710 h 2088232"/>
                <a:gd name="connsiteX1" fmla="*/ 462635 w 4105039"/>
                <a:gd name="connsiteY1" fmla="*/ 780086 h 2088232"/>
                <a:gd name="connsiteX2" fmla="*/ 1362735 w 4105039"/>
                <a:gd name="connsiteY2" fmla="*/ 420046 h 2088232"/>
                <a:gd name="connsiteX3" fmla="*/ 3594982 w 4105039"/>
                <a:gd name="connsiteY3" fmla="*/ 24003 h 2088232"/>
                <a:gd name="connsiteX4" fmla="*/ 3955022 w 4105039"/>
                <a:gd name="connsiteY4" fmla="*/ 276031 h 2088232"/>
                <a:gd name="connsiteX5" fmla="*/ 3991026 w 4105039"/>
                <a:gd name="connsiteY5" fmla="*/ 960106 h 2088232"/>
                <a:gd name="connsiteX6" fmla="*/ 3991026 w 4105039"/>
                <a:gd name="connsiteY6" fmla="*/ 1716190 h 2088232"/>
                <a:gd name="connsiteX7" fmla="*/ 3306950 w 4105039"/>
                <a:gd name="connsiteY7" fmla="*/ 2004223 h 2088232"/>
                <a:gd name="connsiteX8" fmla="*/ 462635 w 4105039"/>
                <a:gd name="connsiteY8" fmla="*/ 1212134 h 2088232"/>
                <a:gd name="connsiteX9" fmla="*/ 22167 w 4105039"/>
                <a:gd name="connsiteY9" fmla="*/ 1047710 h 2088232"/>
                <a:gd name="connsiteX0" fmla="*/ 22167 w 4069035"/>
                <a:gd name="connsiteY0" fmla="*/ 1047710 h 2082232"/>
                <a:gd name="connsiteX1" fmla="*/ 462635 w 4069035"/>
                <a:gd name="connsiteY1" fmla="*/ 780086 h 2082232"/>
                <a:gd name="connsiteX2" fmla="*/ 1362735 w 4069035"/>
                <a:gd name="connsiteY2" fmla="*/ 420046 h 2082232"/>
                <a:gd name="connsiteX3" fmla="*/ 3594982 w 4069035"/>
                <a:gd name="connsiteY3" fmla="*/ 24003 h 2082232"/>
                <a:gd name="connsiteX4" fmla="*/ 3955022 w 4069035"/>
                <a:gd name="connsiteY4" fmla="*/ 276031 h 2082232"/>
                <a:gd name="connsiteX5" fmla="*/ 3991026 w 4069035"/>
                <a:gd name="connsiteY5" fmla="*/ 960106 h 2082232"/>
                <a:gd name="connsiteX6" fmla="*/ 3955022 w 4069035"/>
                <a:gd name="connsiteY6" fmla="*/ 1680186 h 2082232"/>
                <a:gd name="connsiteX7" fmla="*/ 3306950 w 4069035"/>
                <a:gd name="connsiteY7" fmla="*/ 2004223 h 2082232"/>
                <a:gd name="connsiteX8" fmla="*/ 462635 w 4069035"/>
                <a:gd name="connsiteY8" fmla="*/ 1212134 h 2082232"/>
                <a:gd name="connsiteX9" fmla="*/ 22167 w 4069035"/>
                <a:gd name="connsiteY9" fmla="*/ 1047710 h 2082232"/>
                <a:gd name="connsiteX0" fmla="*/ 22167 w 4072576"/>
                <a:gd name="connsiteY0" fmla="*/ 1047710 h 2082232"/>
                <a:gd name="connsiteX1" fmla="*/ 462635 w 4072576"/>
                <a:gd name="connsiteY1" fmla="*/ 780086 h 2082232"/>
                <a:gd name="connsiteX2" fmla="*/ 1362735 w 4072576"/>
                <a:gd name="connsiteY2" fmla="*/ 420046 h 2082232"/>
                <a:gd name="connsiteX3" fmla="*/ 3594982 w 4072576"/>
                <a:gd name="connsiteY3" fmla="*/ 24003 h 2082232"/>
                <a:gd name="connsiteX4" fmla="*/ 3955022 w 4072576"/>
                <a:gd name="connsiteY4" fmla="*/ 276031 h 2082232"/>
                <a:gd name="connsiteX5" fmla="*/ 3991026 w 4072576"/>
                <a:gd name="connsiteY5" fmla="*/ 960106 h 2082232"/>
                <a:gd name="connsiteX6" fmla="*/ 4012275 w 4072576"/>
                <a:gd name="connsiteY6" fmla="*/ 1421783 h 2082232"/>
                <a:gd name="connsiteX7" fmla="*/ 3955022 w 4072576"/>
                <a:gd name="connsiteY7" fmla="*/ 1680186 h 2082232"/>
                <a:gd name="connsiteX8" fmla="*/ 3306950 w 4072576"/>
                <a:gd name="connsiteY8" fmla="*/ 2004223 h 2082232"/>
                <a:gd name="connsiteX9" fmla="*/ 462635 w 4072576"/>
                <a:gd name="connsiteY9" fmla="*/ 1212134 h 2082232"/>
                <a:gd name="connsiteX10" fmla="*/ 22167 w 4072576"/>
                <a:gd name="connsiteY10" fmla="*/ 1047710 h 2082232"/>
                <a:gd name="connsiteX0" fmla="*/ 22167 w 4030277"/>
                <a:gd name="connsiteY0" fmla="*/ 1047710 h 2106234"/>
                <a:gd name="connsiteX1" fmla="*/ 462635 w 4030277"/>
                <a:gd name="connsiteY1" fmla="*/ 780086 h 2106234"/>
                <a:gd name="connsiteX2" fmla="*/ 1362735 w 4030277"/>
                <a:gd name="connsiteY2" fmla="*/ 420046 h 2106234"/>
                <a:gd name="connsiteX3" fmla="*/ 3594982 w 4030277"/>
                <a:gd name="connsiteY3" fmla="*/ 24003 h 2106234"/>
                <a:gd name="connsiteX4" fmla="*/ 3955022 w 4030277"/>
                <a:gd name="connsiteY4" fmla="*/ 276031 h 2106234"/>
                <a:gd name="connsiteX5" fmla="*/ 3991026 w 4030277"/>
                <a:gd name="connsiteY5" fmla="*/ 960106 h 2106234"/>
                <a:gd name="connsiteX6" fmla="*/ 4012275 w 4030277"/>
                <a:gd name="connsiteY6" fmla="*/ 1421783 h 2106234"/>
                <a:gd name="connsiteX7" fmla="*/ 3883013 w 4030277"/>
                <a:gd name="connsiteY7" fmla="*/ 1824202 h 2106234"/>
                <a:gd name="connsiteX8" fmla="*/ 3306950 w 4030277"/>
                <a:gd name="connsiteY8" fmla="*/ 2004223 h 2106234"/>
                <a:gd name="connsiteX9" fmla="*/ 462635 w 4030277"/>
                <a:gd name="connsiteY9" fmla="*/ 1212134 h 2106234"/>
                <a:gd name="connsiteX10" fmla="*/ 22167 w 4030277"/>
                <a:gd name="connsiteY10" fmla="*/ 1047710 h 210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30277" h="2106234">
                  <a:moveTo>
                    <a:pt x="22167" y="1047710"/>
                  </a:moveTo>
                  <a:cubicBezTo>
                    <a:pt x="0" y="986750"/>
                    <a:pt x="239207" y="884697"/>
                    <a:pt x="462635" y="780086"/>
                  </a:cubicBezTo>
                  <a:cubicBezTo>
                    <a:pt x="686063" y="675475"/>
                    <a:pt x="840677" y="546060"/>
                    <a:pt x="1362735" y="420046"/>
                  </a:cubicBezTo>
                  <a:cubicBezTo>
                    <a:pt x="1884793" y="294032"/>
                    <a:pt x="3162934" y="48006"/>
                    <a:pt x="3594982" y="24003"/>
                  </a:cubicBezTo>
                  <a:cubicBezTo>
                    <a:pt x="4027030" y="0"/>
                    <a:pt x="3889015" y="120014"/>
                    <a:pt x="3955022" y="276031"/>
                  </a:cubicBezTo>
                  <a:cubicBezTo>
                    <a:pt x="4021029" y="432048"/>
                    <a:pt x="3981484" y="769147"/>
                    <a:pt x="3991026" y="960106"/>
                  </a:cubicBezTo>
                  <a:cubicBezTo>
                    <a:pt x="4000568" y="1151065"/>
                    <a:pt x="4030277" y="1277767"/>
                    <a:pt x="4012275" y="1421783"/>
                  </a:cubicBezTo>
                  <a:cubicBezTo>
                    <a:pt x="3994273" y="1565799"/>
                    <a:pt x="4000567" y="1727129"/>
                    <a:pt x="3883013" y="1824202"/>
                  </a:cubicBezTo>
                  <a:cubicBezTo>
                    <a:pt x="3765459" y="1921275"/>
                    <a:pt x="3877013" y="2106234"/>
                    <a:pt x="3306950" y="2004223"/>
                  </a:cubicBezTo>
                  <a:cubicBezTo>
                    <a:pt x="2736887" y="1902212"/>
                    <a:pt x="1958926" y="1724059"/>
                    <a:pt x="462635" y="1212134"/>
                  </a:cubicBezTo>
                  <a:lnTo>
                    <a:pt x="22167" y="1047710"/>
                  </a:lnTo>
                  <a:close/>
                </a:path>
              </a:pathLst>
            </a:custGeom>
            <a:solidFill>
              <a:srgbClr val="F1F8F9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51015" y="3717032"/>
              <a:ext cx="3208058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ru-RU" b="0" dirty="0" smtClean="0"/>
                <a:t>сбалансированное по высоте</a:t>
              </a:r>
            </a:p>
            <a:p>
              <a:pPr algn="r"/>
              <a:r>
                <a:rPr lang="ru-RU" b="0" dirty="0" smtClean="0"/>
                <a:t>дерево с ограниченной</a:t>
              </a:r>
            </a:p>
            <a:p>
              <a:pPr algn="r"/>
              <a:r>
                <a:rPr lang="ru-RU" b="0" dirty="0" err="1" smtClean="0"/>
                <a:t>полустепенью</a:t>
              </a:r>
              <a:r>
                <a:rPr lang="ru-RU" b="0" dirty="0" smtClean="0"/>
                <a:t> исхода</a:t>
              </a:r>
              <a:endParaRPr lang="ru-RU" b="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Прямоугольник 92"/>
          <p:cNvSpPr/>
          <p:nvPr/>
        </p:nvSpPr>
        <p:spPr bwMode="auto">
          <a:xfrm>
            <a:off x="3851920" y="1304764"/>
            <a:ext cx="4968552" cy="4212468"/>
          </a:xfrm>
          <a:prstGeom prst="rect">
            <a:avLst/>
          </a:prstGeom>
          <a:solidFill>
            <a:srgbClr val="E7D3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2" name="Прямая со стрелкой 172"/>
          <p:cNvCxnSpPr>
            <a:cxnSpLocks noChangeShapeType="1"/>
            <a:stCxn id="129" idx="4"/>
            <a:endCxn id="149" idx="7"/>
          </p:cNvCxnSpPr>
          <p:nvPr/>
        </p:nvCxnSpPr>
        <p:spPr bwMode="auto">
          <a:xfrm>
            <a:off x="6192342" y="2565227"/>
            <a:ext cx="343430" cy="2284699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lg"/>
          </a:ln>
        </p:spPr>
      </p:cxnSp>
      <p:cxnSp>
        <p:nvCxnSpPr>
          <p:cNvPr id="110" name="Прямая со стрелкой 175"/>
          <p:cNvCxnSpPr>
            <a:cxnSpLocks noChangeShapeType="1"/>
            <a:stCxn id="125" idx="4"/>
            <a:endCxn id="133" idx="0"/>
          </p:cNvCxnSpPr>
          <p:nvPr/>
        </p:nvCxnSpPr>
        <p:spPr bwMode="auto">
          <a:xfrm flipH="1">
            <a:off x="4896198" y="2565227"/>
            <a:ext cx="216023" cy="1871885"/>
          </a:xfrm>
          <a:prstGeom prst="straightConnector1">
            <a:avLst/>
          </a:prstGeom>
          <a:noFill/>
          <a:ln w="101600" algn="ctr">
            <a:solidFill>
              <a:srgbClr val="FF0000"/>
            </a:solidFill>
            <a:round/>
            <a:headEnd/>
            <a:tailEnd type="triangle" w="sm" len="med"/>
          </a:ln>
        </p:spPr>
      </p:cxnSp>
      <p:cxnSp>
        <p:nvCxnSpPr>
          <p:cNvPr id="113" name="Прямая со стрелкой 259"/>
          <p:cNvCxnSpPr>
            <a:cxnSpLocks noChangeShapeType="1"/>
            <a:stCxn id="132" idx="5"/>
            <a:endCxn id="149" idx="1"/>
          </p:cNvCxnSpPr>
          <p:nvPr/>
        </p:nvCxnSpPr>
        <p:spPr bwMode="auto">
          <a:xfrm>
            <a:off x="4339528" y="3484560"/>
            <a:ext cx="1941430" cy="1365366"/>
          </a:xfrm>
          <a:prstGeom prst="straightConnector1">
            <a:avLst/>
          </a:prstGeom>
          <a:noFill/>
          <a:ln w="101600" algn="ctr">
            <a:solidFill>
              <a:srgbClr val="FF0000"/>
            </a:solidFill>
            <a:round/>
            <a:headEnd/>
            <a:tailEnd type="triangle" w="sm" len="med"/>
          </a:ln>
        </p:spPr>
      </p:cxnSp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21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1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Неизвестный граф. DFS-автомат. </a:t>
            </a:r>
            <a:r>
              <a:rPr lang="ru-RU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Полуробот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cxnSp>
        <p:nvCxnSpPr>
          <p:cNvPr id="100" name="Прямая со стрелкой 17"/>
          <p:cNvCxnSpPr>
            <a:cxnSpLocks noChangeShapeType="1"/>
            <a:stCxn id="122" idx="3"/>
            <a:endCxn id="149" idx="6"/>
          </p:cNvCxnSpPr>
          <p:nvPr/>
        </p:nvCxnSpPr>
        <p:spPr bwMode="auto">
          <a:xfrm flipH="1">
            <a:off x="6588546" y="4492672"/>
            <a:ext cx="1348596" cy="484661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lg"/>
          </a:ln>
        </p:spPr>
      </p:cxnSp>
      <p:cxnSp>
        <p:nvCxnSpPr>
          <p:cNvPr id="104" name="Прямая со стрелкой 55"/>
          <p:cNvCxnSpPr>
            <a:cxnSpLocks noChangeShapeType="1"/>
            <a:stCxn id="132" idx="5"/>
            <a:endCxn id="149" idx="1"/>
          </p:cNvCxnSpPr>
          <p:nvPr/>
        </p:nvCxnSpPr>
        <p:spPr bwMode="auto">
          <a:xfrm>
            <a:off x="4339528" y="3484560"/>
            <a:ext cx="1941430" cy="1365366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prstDash val="sysDot"/>
            <a:round/>
            <a:headEnd type="none"/>
            <a:tailEnd type="triangle" w="med" len="lg"/>
          </a:ln>
        </p:spPr>
      </p:cxnSp>
      <p:cxnSp>
        <p:nvCxnSpPr>
          <p:cNvPr id="105" name="Прямая со стрелкой 60"/>
          <p:cNvCxnSpPr>
            <a:cxnSpLocks noChangeShapeType="1"/>
            <a:stCxn id="125" idx="4"/>
            <a:endCxn id="133" idx="0"/>
          </p:cNvCxnSpPr>
          <p:nvPr/>
        </p:nvCxnSpPr>
        <p:spPr bwMode="auto">
          <a:xfrm flipH="1">
            <a:off x="4896198" y="2565227"/>
            <a:ext cx="216023" cy="1871885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cxnSp>
        <p:nvCxnSpPr>
          <p:cNvPr id="106" name="Прямая со стрелкой 63"/>
          <p:cNvCxnSpPr>
            <a:cxnSpLocks noChangeShapeType="1"/>
            <a:stCxn id="126" idx="4"/>
            <a:endCxn id="127" idx="7"/>
          </p:cNvCxnSpPr>
          <p:nvPr/>
        </p:nvCxnSpPr>
        <p:spPr bwMode="auto">
          <a:xfrm flipH="1">
            <a:off x="7363864" y="1809142"/>
            <a:ext cx="124621" cy="736528"/>
          </a:xfrm>
          <a:prstGeom prst="straightConnector1">
            <a:avLst/>
          </a:prstGeom>
          <a:noFill/>
          <a:ln w="101600" algn="ctr">
            <a:solidFill>
              <a:srgbClr val="FF0000"/>
            </a:solidFill>
            <a:round/>
            <a:headEnd/>
            <a:tailEnd type="triangle" w="sm" len="med"/>
          </a:ln>
        </p:spPr>
      </p:cxnSp>
      <p:cxnSp>
        <p:nvCxnSpPr>
          <p:cNvPr id="107" name="Прямая со стрелкой 97"/>
          <p:cNvCxnSpPr>
            <a:cxnSpLocks noChangeShapeType="1"/>
            <a:stCxn id="133" idx="1"/>
            <a:endCxn id="132" idx="4"/>
          </p:cNvCxnSpPr>
          <p:nvPr/>
        </p:nvCxnSpPr>
        <p:spPr bwMode="auto">
          <a:xfrm flipH="1" flipV="1">
            <a:off x="4212121" y="3537334"/>
            <a:ext cx="556669" cy="952552"/>
          </a:xfrm>
          <a:prstGeom prst="straightConnector1">
            <a:avLst/>
          </a:prstGeom>
          <a:noFill/>
          <a:ln w="101600" algn="ctr">
            <a:solidFill>
              <a:srgbClr val="FF0000"/>
            </a:solidFill>
            <a:round/>
            <a:headEnd/>
            <a:tailEnd type="triangle" w="sm" len="med"/>
          </a:ln>
        </p:spPr>
      </p:cxnSp>
      <p:cxnSp>
        <p:nvCxnSpPr>
          <p:cNvPr id="108" name="Прямая со стрелкой 172"/>
          <p:cNvCxnSpPr>
            <a:cxnSpLocks noChangeShapeType="1"/>
            <a:stCxn id="124" idx="6"/>
            <a:endCxn id="128" idx="2"/>
          </p:cNvCxnSpPr>
          <p:nvPr/>
        </p:nvCxnSpPr>
        <p:spPr bwMode="auto">
          <a:xfrm flipV="1">
            <a:off x="5976478" y="3465165"/>
            <a:ext cx="1151806" cy="144017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lg"/>
          </a:ln>
        </p:spPr>
      </p:cxnSp>
      <p:cxnSp>
        <p:nvCxnSpPr>
          <p:cNvPr id="117" name="Прямая со стрелкой 55"/>
          <p:cNvCxnSpPr>
            <a:cxnSpLocks noChangeShapeType="1"/>
            <a:stCxn id="149" idx="2"/>
            <a:endCxn id="133" idx="6"/>
          </p:cNvCxnSpPr>
          <p:nvPr/>
        </p:nvCxnSpPr>
        <p:spPr bwMode="auto">
          <a:xfrm flipH="1" flipV="1">
            <a:off x="5076379" y="4617293"/>
            <a:ext cx="1151805" cy="36004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none"/>
            <a:tailEnd type="triangle" w="med" len="lg"/>
          </a:ln>
        </p:spPr>
      </p:cxnSp>
      <p:cxnSp>
        <p:nvCxnSpPr>
          <p:cNvPr id="118" name="Прямая со стрелкой 55"/>
          <p:cNvCxnSpPr>
            <a:cxnSpLocks noChangeShapeType="1"/>
            <a:stCxn id="132" idx="0"/>
            <a:endCxn id="125" idx="2"/>
          </p:cNvCxnSpPr>
          <p:nvPr/>
        </p:nvCxnSpPr>
        <p:spPr bwMode="auto">
          <a:xfrm flipV="1">
            <a:off x="4212121" y="2385046"/>
            <a:ext cx="719919" cy="791926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130" name="Прямая со стрелкой 60"/>
          <p:cNvCxnSpPr>
            <a:cxnSpLocks noChangeShapeType="1"/>
            <a:stCxn id="132" idx="7"/>
            <a:endCxn id="125" idx="3"/>
          </p:cNvCxnSpPr>
          <p:nvPr/>
        </p:nvCxnSpPr>
        <p:spPr bwMode="auto">
          <a:xfrm flipV="1">
            <a:off x="4339528" y="2512453"/>
            <a:ext cx="645286" cy="717293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cxnSp>
        <p:nvCxnSpPr>
          <p:cNvPr id="131" name="Прямая со стрелкой 55"/>
          <p:cNvCxnSpPr>
            <a:cxnSpLocks noChangeShapeType="1"/>
            <a:stCxn id="133" idx="1"/>
            <a:endCxn id="132" idx="4"/>
          </p:cNvCxnSpPr>
          <p:nvPr/>
        </p:nvCxnSpPr>
        <p:spPr bwMode="auto">
          <a:xfrm flipH="1" flipV="1">
            <a:off x="4212121" y="3537334"/>
            <a:ext cx="556669" cy="952552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none"/>
            <a:tailEnd type="triangle" w="med" len="lg"/>
          </a:ln>
        </p:spPr>
      </p:cxnSp>
      <p:sp>
        <p:nvSpPr>
          <p:cNvPr id="134" name="TextBox 133"/>
          <p:cNvSpPr txBox="1"/>
          <p:nvPr/>
        </p:nvSpPr>
        <p:spPr>
          <a:xfrm>
            <a:off x="7200292" y="5157192"/>
            <a:ext cx="68287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0" dirty="0" smtClean="0"/>
              <a:t>Корень</a:t>
            </a:r>
            <a:endParaRPr lang="ru-RU" sz="1600" b="0" dirty="0"/>
          </a:p>
        </p:txBody>
      </p:sp>
      <p:cxnSp>
        <p:nvCxnSpPr>
          <p:cNvPr id="137" name="Прямая со стрелкой 136"/>
          <p:cNvCxnSpPr>
            <a:stCxn id="134" idx="1"/>
          </p:cNvCxnSpPr>
          <p:nvPr/>
        </p:nvCxnSpPr>
        <p:spPr bwMode="auto">
          <a:xfrm flipH="1" flipV="1">
            <a:off x="6660232" y="5121188"/>
            <a:ext cx="540060" cy="159115"/>
          </a:xfrm>
          <a:prstGeom prst="straightConnector1">
            <a:avLst/>
          </a:prstGeom>
          <a:solidFill>
            <a:srgbClr val="F1F8F9"/>
          </a:solidFill>
          <a:ln w="5397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5" name="Прямая со стрелкой 6"/>
          <p:cNvCxnSpPr>
            <a:cxnSpLocks noChangeShapeType="1"/>
            <a:stCxn id="128" idx="0"/>
            <a:endCxn id="127" idx="4"/>
          </p:cNvCxnSpPr>
          <p:nvPr/>
        </p:nvCxnSpPr>
        <p:spPr bwMode="auto">
          <a:xfrm flipH="1" flipV="1">
            <a:off x="7236457" y="2853258"/>
            <a:ext cx="72008" cy="431726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lg"/>
          </a:ln>
        </p:spPr>
      </p:cxnSp>
      <p:sp>
        <p:nvSpPr>
          <p:cNvPr id="280" name="TextBox 279"/>
          <p:cNvSpPr txBox="1"/>
          <p:nvPr/>
        </p:nvSpPr>
        <p:spPr>
          <a:xfrm>
            <a:off x="371941" y="872716"/>
            <a:ext cx="844853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Длина обхода </a:t>
            </a:r>
            <a:r>
              <a:rPr lang="en-US" sz="2000" b="0" i="1" dirty="0" err="1" smtClean="0">
                <a:latin typeface="Times New Roman" pitchFamily="18" charset="0"/>
                <a:sym typeface="Symbol" pitchFamily="18" charset="2"/>
              </a:rPr>
              <a:t>L</a:t>
            </a:r>
            <a:r>
              <a:rPr lang="en-US" sz="2000" b="0" i="1" baseline="-25000" dirty="0" err="1" smtClean="0">
                <a:latin typeface="Times New Roman" pitchFamily="18" charset="0"/>
                <a:sym typeface="Symbol" pitchFamily="18" charset="2"/>
              </a:rPr>
              <a:t>dfs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 dirty="0" smtClean="0">
                <a:latin typeface="Times New Roman" pitchFamily="18" charset="0"/>
                <a:sym typeface="Symbol" pitchFamily="18" charset="2"/>
              </a:rPr>
              <a:t>O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0" i="1" dirty="0" err="1" smtClean="0">
                <a:latin typeface="Times New Roman" pitchFamily="18" charset="0"/>
                <a:sym typeface="Symbol" pitchFamily="18" charset="2"/>
              </a:rPr>
              <a:t>mn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.</a:t>
            </a:r>
            <a:r>
              <a:rPr lang="en-US" sz="2000" b="0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Эта оценка достижима.</a:t>
            </a:r>
            <a:r>
              <a:rPr lang="en-US" sz="2000" b="0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Память автомата </a:t>
            </a:r>
            <a:r>
              <a:rPr lang="en-US" sz="2000" i="1" dirty="0" smtClean="0">
                <a:latin typeface="Times New Roman" pitchFamily="18" charset="0"/>
                <a:sym typeface="Symbol" pitchFamily="18" charset="2"/>
              </a:rPr>
              <a:t>O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0" i="1" dirty="0" err="1" smtClean="0">
                <a:latin typeface="Times New Roman" pitchFamily="18" charset="0"/>
                <a:sym typeface="Symbol" pitchFamily="18" charset="2"/>
              </a:rPr>
              <a:t>logn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)</a:t>
            </a:r>
            <a:r>
              <a:rPr lang="en-US" sz="2000" b="0" dirty="0" smtClean="0">
                <a:latin typeface="Times New Roman" pitchFamily="18" charset="0"/>
                <a:sym typeface="Symbol" pitchFamily="18" charset="2"/>
              </a:rPr>
              <a:t>.</a:t>
            </a:r>
            <a:endParaRPr lang="ru-RU" sz="2000" b="0" dirty="0" smtClean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86" name="Text Box 18"/>
          <p:cNvSpPr txBox="1">
            <a:spLocks noChangeArrowheads="1"/>
          </p:cNvSpPr>
          <p:nvPr/>
        </p:nvSpPr>
        <p:spPr bwMode="auto">
          <a:xfrm>
            <a:off x="-508" y="6093296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cxnSp>
        <p:nvCxnSpPr>
          <p:cNvPr id="336" name="Прямая со стрелкой 6"/>
          <p:cNvCxnSpPr>
            <a:cxnSpLocks noChangeShapeType="1"/>
            <a:stCxn id="128" idx="5"/>
            <a:endCxn id="122" idx="1"/>
          </p:cNvCxnSpPr>
          <p:nvPr/>
        </p:nvCxnSpPr>
        <p:spPr bwMode="auto">
          <a:xfrm>
            <a:off x="7435872" y="3592572"/>
            <a:ext cx="501270" cy="645286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lg"/>
          </a:ln>
        </p:spPr>
      </p:cxnSp>
      <p:cxnSp>
        <p:nvCxnSpPr>
          <p:cNvPr id="345" name="Прямая со стрелкой 6"/>
          <p:cNvCxnSpPr>
            <a:cxnSpLocks noChangeShapeType="1"/>
            <a:endCxn id="123" idx="4"/>
          </p:cNvCxnSpPr>
          <p:nvPr/>
        </p:nvCxnSpPr>
        <p:spPr bwMode="auto">
          <a:xfrm flipV="1">
            <a:off x="8172400" y="3476439"/>
            <a:ext cx="179202" cy="70864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lg"/>
          </a:ln>
        </p:spPr>
      </p:cxnSp>
      <p:sp>
        <p:nvSpPr>
          <p:cNvPr id="354" name="Text Box 18"/>
          <p:cNvSpPr txBox="1">
            <a:spLocks noChangeArrowheads="1"/>
          </p:cNvSpPr>
          <p:nvPr/>
        </p:nvSpPr>
        <p:spPr bwMode="auto">
          <a:xfrm>
            <a:off x="-508" y="6280109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cxnSp>
        <p:nvCxnSpPr>
          <p:cNvPr id="114" name="Прямая со стрелкой 55"/>
          <p:cNvCxnSpPr>
            <a:cxnSpLocks noChangeShapeType="1"/>
            <a:stCxn id="149" idx="0"/>
            <a:endCxn id="124" idx="5"/>
          </p:cNvCxnSpPr>
          <p:nvPr/>
        </p:nvCxnSpPr>
        <p:spPr bwMode="auto">
          <a:xfrm flipH="1" flipV="1">
            <a:off x="5923704" y="3736589"/>
            <a:ext cx="484661" cy="1060563"/>
          </a:xfrm>
          <a:prstGeom prst="straightConnector1">
            <a:avLst/>
          </a:prstGeom>
          <a:noFill/>
          <a:ln w="50800" cap="rnd" cmpd="sng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sp>
        <p:nvSpPr>
          <p:cNvPr id="122" name="Овал 121"/>
          <p:cNvSpPr>
            <a:spLocks noChangeAspect="1"/>
          </p:cNvSpPr>
          <p:nvPr/>
        </p:nvSpPr>
        <p:spPr bwMode="auto">
          <a:xfrm>
            <a:off x="7884368" y="4185084"/>
            <a:ext cx="360363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5" name="Овал 124"/>
          <p:cNvSpPr>
            <a:spLocks noChangeAspect="1"/>
          </p:cNvSpPr>
          <p:nvPr/>
        </p:nvSpPr>
        <p:spPr bwMode="auto">
          <a:xfrm>
            <a:off x="4932040" y="2204864"/>
            <a:ext cx="360362" cy="360363"/>
          </a:xfrm>
          <a:prstGeom prst="ellipse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32" name="Овал 131"/>
          <p:cNvSpPr>
            <a:spLocks noChangeAspect="1"/>
          </p:cNvSpPr>
          <p:nvPr/>
        </p:nvSpPr>
        <p:spPr bwMode="auto">
          <a:xfrm>
            <a:off x="4031940" y="3176972"/>
            <a:ext cx="360362" cy="360362"/>
          </a:xfrm>
          <a:prstGeom prst="ellipse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33" name="Овал 132"/>
          <p:cNvSpPr>
            <a:spLocks noChangeAspect="1"/>
          </p:cNvSpPr>
          <p:nvPr/>
        </p:nvSpPr>
        <p:spPr bwMode="auto">
          <a:xfrm>
            <a:off x="4716016" y="4437112"/>
            <a:ext cx="360363" cy="360362"/>
          </a:xfrm>
          <a:prstGeom prst="ellipse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9" name="Овал 148"/>
          <p:cNvSpPr>
            <a:spLocks noChangeAspect="1"/>
          </p:cNvSpPr>
          <p:nvPr/>
        </p:nvSpPr>
        <p:spPr bwMode="auto">
          <a:xfrm>
            <a:off x="6228184" y="4797152"/>
            <a:ext cx="360362" cy="360362"/>
          </a:xfrm>
          <a:prstGeom prst="ellipse">
            <a:avLst/>
          </a:prstGeom>
          <a:solidFill>
            <a:schemeClr val="tx2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8" name="Овал 127"/>
          <p:cNvSpPr>
            <a:spLocks noChangeAspect="1"/>
          </p:cNvSpPr>
          <p:nvPr/>
        </p:nvSpPr>
        <p:spPr bwMode="auto">
          <a:xfrm>
            <a:off x="7128284" y="3284984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cxnSp>
        <p:nvCxnSpPr>
          <p:cNvPr id="86" name="Прямая со стрелкой 36"/>
          <p:cNvCxnSpPr>
            <a:cxnSpLocks noChangeShapeType="1"/>
            <a:stCxn id="126" idx="4"/>
            <a:endCxn id="127" idx="7"/>
          </p:cNvCxnSpPr>
          <p:nvPr/>
        </p:nvCxnSpPr>
        <p:spPr bwMode="auto">
          <a:xfrm flipH="1">
            <a:off x="7363864" y="1809142"/>
            <a:ext cx="124621" cy="736528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prstDash val="solid"/>
            <a:round/>
            <a:headEnd/>
            <a:tailEnd type="triangle" w="med" len="lg"/>
          </a:ln>
        </p:spPr>
      </p:cxnSp>
      <p:cxnSp>
        <p:nvCxnSpPr>
          <p:cNvPr id="266" name="Прямая со стрелкой 259"/>
          <p:cNvCxnSpPr>
            <a:cxnSpLocks noChangeShapeType="1"/>
            <a:stCxn id="129" idx="7"/>
            <a:endCxn id="126" idx="2"/>
          </p:cNvCxnSpPr>
          <p:nvPr/>
        </p:nvCxnSpPr>
        <p:spPr bwMode="auto">
          <a:xfrm flipV="1">
            <a:off x="6319749" y="1628961"/>
            <a:ext cx="988555" cy="628677"/>
          </a:xfrm>
          <a:prstGeom prst="straightConnector1">
            <a:avLst/>
          </a:prstGeom>
          <a:noFill/>
          <a:ln w="101600" algn="ctr">
            <a:solidFill>
              <a:srgbClr val="FF0000"/>
            </a:solidFill>
            <a:round/>
            <a:headEnd/>
            <a:tailEnd type="triangle" w="sm" len="med"/>
          </a:ln>
        </p:spPr>
      </p:cxnSp>
      <p:sp>
        <p:nvSpPr>
          <p:cNvPr id="58" name="Прямоугольник 57"/>
          <p:cNvSpPr/>
          <p:nvPr/>
        </p:nvSpPr>
        <p:spPr bwMode="auto">
          <a:xfrm>
            <a:off x="3852000" y="1303200"/>
            <a:ext cx="5184576" cy="4212468"/>
          </a:xfrm>
          <a:prstGeom prst="rect">
            <a:avLst/>
          </a:prstGeom>
          <a:solidFill>
            <a:srgbClr val="E7D37D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6" name="Прямая со стрелкой 135"/>
          <p:cNvCxnSpPr>
            <a:stCxn id="135" idx="2"/>
          </p:cNvCxnSpPr>
          <p:nvPr/>
        </p:nvCxnSpPr>
        <p:spPr bwMode="auto">
          <a:xfrm flipH="1">
            <a:off x="8496436" y="2337267"/>
            <a:ext cx="133206" cy="767697"/>
          </a:xfrm>
          <a:prstGeom prst="straightConnector1">
            <a:avLst/>
          </a:prstGeom>
          <a:solidFill>
            <a:srgbClr val="F1F8F9"/>
          </a:solidFill>
          <a:ln w="5397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9" name="Прямая со стрелкой 55"/>
          <p:cNvCxnSpPr>
            <a:cxnSpLocks noChangeShapeType="1"/>
            <a:stCxn id="124" idx="0"/>
            <a:endCxn id="129" idx="3"/>
          </p:cNvCxnSpPr>
          <p:nvPr/>
        </p:nvCxnSpPr>
        <p:spPr bwMode="auto">
          <a:xfrm flipV="1">
            <a:off x="5796297" y="2512453"/>
            <a:ext cx="268637" cy="916547"/>
          </a:xfrm>
          <a:prstGeom prst="straightConnector1">
            <a:avLst/>
          </a:prstGeom>
          <a:noFill/>
          <a:ln w="50800" cap="rnd" cmpd="sng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sp>
        <p:nvSpPr>
          <p:cNvPr id="135" name="TextBox 134"/>
          <p:cNvSpPr txBox="1"/>
          <p:nvPr/>
        </p:nvSpPr>
        <p:spPr>
          <a:xfrm>
            <a:off x="8208404" y="1844824"/>
            <a:ext cx="84247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0" dirty="0" smtClean="0"/>
              <a:t>Текущая</a:t>
            </a:r>
          </a:p>
          <a:p>
            <a:r>
              <a:rPr lang="ru-RU" sz="1600" b="0" dirty="0" smtClean="0"/>
              <a:t>вершина</a:t>
            </a:r>
            <a:endParaRPr lang="ru-RU" sz="1600" b="0" dirty="0"/>
          </a:p>
        </p:txBody>
      </p:sp>
      <p:sp>
        <p:nvSpPr>
          <p:cNvPr id="350" name="Выноска 2 349"/>
          <p:cNvSpPr/>
          <p:nvPr/>
        </p:nvSpPr>
        <p:spPr bwMode="auto">
          <a:xfrm>
            <a:off x="7812360" y="3753036"/>
            <a:ext cx="856892" cy="565146"/>
          </a:xfrm>
          <a:prstGeom prst="borderCallout2">
            <a:avLst>
              <a:gd name="adj1" fmla="val -4362"/>
              <a:gd name="adj2" fmla="val 14173"/>
              <a:gd name="adj3" fmla="val -45970"/>
              <a:gd name="adj4" fmla="val -5026"/>
              <a:gd name="adj5" fmla="val -125786"/>
              <a:gd name="adj6" fmla="val 5617"/>
            </a:avLst>
          </a:prstGeom>
          <a:solidFill>
            <a:srgbClr val="F1F8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откат по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dirty="0" smtClean="0"/>
              <a:t>хорде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07" name="Прямая со стрелкой 97"/>
          <p:cNvCxnSpPr>
            <a:cxnSpLocks noChangeShapeType="1"/>
            <a:stCxn id="123" idx="1"/>
            <a:endCxn id="127" idx="5"/>
          </p:cNvCxnSpPr>
          <p:nvPr/>
        </p:nvCxnSpPr>
        <p:spPr bwMode="auto">
          <a:xfrm flipH="1" flipV="1">
            <a:off x="7363864" y="2800484"/>
            <a:ext cx="860330" cy="368366"/>
          </a:xfrm>
          <a:prstGeom prst="straightConnector1">
            <a:avLst/>
          </a:prstGeom>
          <a:noFill/>
          <a:ln w="101600" algn="ctr">
            <a:solidFill>
              <a:srgbClr val="FF0000"/>
            </a:solidFill>
            <a:round/>
            <a:headEnd/>
            <a:tailEnd type="triangle" w="sm" len="med"/>
          </a:ln>
        </p:spPr>
      </p:cxnSp>
      <p:cxnSp>
        <p:nvCxnSpPr>
          <p:cNvPr id="119" name="Прямая со стрелкой 55"/>
          <p:cNvCxnSpPr>
            <a:cxnSpLocks noChangeShapeType="1"/>
            <a:stCxn id="123" idx="1"/>
            <a:endCxn id="127" idx="5"/>
          </p:cNvCxnSpPr>
          <p:nvPr/>
        </p:nvCxnSpPr>
        <p:spPr bwMode="auto">
          <a:xfrm flipH="1" flipV="1">
            <a:off x="7363864" y="2800484"/>
            <a:ext cx="860330" cy="368366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lg"/>
          </a:ln>
        </p:spPr>
      </p:cxnSp>
      <p:cxnSp>
        <p:nvCxnSpPr>
          <p:cNvPr id="91" name="Прямая со стрелкой 36"/>
          <p:cNvCxnSpPr>
            <a:cxnSpLocks noChangeShapeType="1"/>
            <a:stCxn id="123" idx="1"/>
            <a:endCxn id="127" idx="5"/>
          </p:cNvCxnSpPr>
          <p:nvPr/>
        </p:nvCxnSpPr>
        <p:spPr bwMode="auto">
          <a:xfrm flipH="1" flipV="1">
            <a:off x="7363864" y="2800484"/>
            <a:ext cx="860330" cy="368366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cxnSp>
        <p:nvCxnSpPr>
          <p:cNvPr id="96" name="Прямая со стрелкой 55"/>
          <p:cNvCxnSpPr>
            <a:cxnSpLocks noChangeShapeType="1"/>
            <a:stCxn id="129" idx="7"/>
            <a:endCxn id="126" idx="2"/>
          </p:cNvCxnSpPr>
          <p:nvPr/>
        </p:nvCxnSpPr>
        <p:spPr bwMode="auto">
          <a:xfrm flipV="1">
            <a:off x="6319749" y="1628961"/>
            <a:ext cx="988555" cy="628677"/>
          </a:xfrm>
          <a:prstGeom prst="straightConnector1">
            <a:avLst/>
          </a:prstGeom>
          <a:noFill/>
          <a:ln w="50800" cap="rnd" cmpd="sng" algn="ctr">
            <a:solidFill>
              <a:schemeClr val="tx1"/>
            </a:solidFill>
            <a:round/>
            <a:headEnd/>
            <a:tailEnd type="triangle" w="sm" len="med"/>
          </a:ln>
        </p:spPr>
      </p:cxnSp>
      <p:cxnSp>
        <p:nvCxnSpPr>
          <p:cNvPr id="97" name="Прямая со стрелкой 55"/>
          <p:cNvCxnSpPr>
            <a:cxnSpLocks noChangeShapeType="1"/>
            <a:stCxn id="129" idx="7"/>
            <a:endCxn id="126" idx="2"/>
          </p:cNvCxnSpPr>
          <p:nvPr/>
        </p:nvCxnSpPr>
        <p:spPr bwMode="auto">
          <a:xfrm flipV="1">
            <a:off x="6319749" y="1628961"/>
            <a:ext cx="988555" cy="628677"/>
          </a:xfrm>
          <a:prstGeom prst="straightConnector1">
            <a:avLst/>
          </a:prstGeom>
          <a:noFill/>
          <a:ln w="50800" cap="rnd" cmpd="sng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cxnSp>
        <p:nvCxnSpPr>
          <p:cNvPr id="115" name="Прямая со стрелкой 259"/>
          <p:cNvCxnSpPr>
            <a:cxnSpLocks noChangeShapeType="1"/>
            <a:stCxn id="127" idx="3"/>
            <a:endCxn id="124" idx="7"/>
          </p:cNvCxnSpPr>
          <p:nvPr/>
        </p:nvCxnSpPr>
        <p:spPr bwMode="auto">
          <a:xfrm flipH="1">
            <a:off x="5923704" y="2800484"/>
            <a:ext cx="1185346" cy="681290"/>
          </a:xfrm>
          <a:prstGeom prst="straightConnector1">
            <a:avLst/>
          </a:prstGeom>
          <a:noFill/>
          <a:ln w="101600" algn="ctr">
            <a:solidFill>
              <a:srgbClr val="FF0000"/>
            </a:solidFill>
            <a:round/>
            <a:headEnd/>
            <a:tailEnd type="triangle" w="sm" len="med"/>
          </a:ln>
        </p:spPr>
      </p:cxnSp>
      <p:cxnSp>
        <p:nvCxnSpPr>
          <p:cNvPr id="103" name="Прямая со стрелкой 36"/>
          <p:cNvCxnSpPr>
            <a:cxnSpLocks noChangeShapeType="1"/>
            <a:stCxn id="127" idx="3"/>
            <a:endCxn id="124" idx="7"/>
          </p:cNvCxnSpPr>
          <p:nvPr/>
        </p:nvCxnSpPr>
        <p:spPr bwMode="auto">
          <a:xfrm flipH="1">
            <a:off x="5923704" y="2800484"/>
            <a:ext cx="1185346" cy="68129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sp>
        <p:nvSpPr>
          <p:cNvPr id="351" name="Выноска 2 350"/>
          <p:cNvSpPr/>
          <p:nvPr/>
        </p:nvSpPr>
        <p:spPr bwMode="auto">
          <a:xfrm>
            <a:off x="4139952" y="1448780"/>
            <a:ext cx="856892" cy="565146"/>
          </a:xfrm>
          <a:prstGeom prst="borderCallout2">
            <a:avLst>
              <a:gd name="adj1" fmla="val 50061"/>
              <a:gd name="adj2" fmla="val 100512"/>
              <a:gd name="adj3" fmla="val 64347"/>
              <a:gd name="adj4" fmla="val 151161"/>
              <a:gd name="adj5" fmla="val 136034"/>
              <a:gd name="adj6" fmla="val 212249"/>
            </a:avLst>
          </a:prstGeom>
          <a:solidFill>
            <a:srgbClr val="F1F8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откат по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dirty="0" smtClean="0"/>
              <a:t>дереву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8" name="Прямая со стрелкой 55"/>
          <p:cNvCxnSpPr>
            <a:cxnSpLocks noChangeShapeType="1"/>
            <a:stCxn id="126" idx="6"/>
            <a:endCxn id="123" idx="0"/>
          </p:cNvCxnSpPr>
          <p:nvPr/>
        </p:nvCxnSpPr>
        <p:spPr bwMode="auto">
          <a:xfrm>
            <a:off x="7668666" y="1628961"/>
            <a:ext cx="682936" cy="1487115"/>
          </a:xfrm>
          <a:prstGeom prst="straightConnector1">
            <a:avLst/>
          </a:prstGeom>
          <a:noFill/>
          <a:ln w="50800" cap="rnd" cmpd="sng" algn="ctr">
            <a:solidFill>
              <a:schemeClr val="tx1"/>
            </a:solidFill>
            <a:round/>
            <a:headEnd/>
            <a:tailEnd type="triangle" w="sm" len="med"/>
          </a:ln>
        </p:spPr>
      </p:cxnSp>
      <p:cxnSp>
        <p:nvCxnSpPr>
          <p:cNvPr id="275" name="Прямая со стрелкой 55"/>
          <p:cNvCxnSpPr>
            <a:cxnSpLocks noChangeShapeType="1"/>
            <a:stCxn id="126" idx="6"/>
            <a:endCxn id="123" idx="0"/>
          </p:cNvCxnSpPr>
          <p:nvPr/>
        </p:nvCxnSpPr>
        <p:spPr bwMode="auto">
          <a:xfrm>
            <a:off x="7668666" y="1628961"/>
            <a:ext cx="682936" cy="1487115"/>
          </a:xfrm>
          <a:prstGeom prst="straightConnector1">
            <a:avLst/>
          </a:prstGeom>
          <a:noFill/>
          <a:ln w="50800" cap="rnd" cmpd="sng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sp>
        <p:nvSpPr>
          <p:cNvPr id="123" name="Овал 122"/>
          <p:cNvSpPr>
            <a:spLocks noChangeAspect="1"/>
          </p:cNvSpPr>
          <p:nvPr/>
        </p:nvSpPr>
        <p:spPr bwMode="auto">
          <a:xfrm>
            <a:off x="8171420" y="3116076"/>
            <a:ext cx="360363" cy="360363"/>
          </a:xfrm>
          <a:prstGeom prst="ellipse">
            <a:avLst/>
          </a:prstGeom>
          <a:solidFill>
            <a:schemeClr val="bg2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6" name="Овал 125"/>
          <p:cNvSpPr>
            <a:spLocks noChangeAspect="1"/>
          </p:cNvSpPr>
          <p:nvPr/>
        </p:nvSpPr>
        <p:spPr bwMode="auto">
          <a:xfrm>
            <a:off x="7308304" y="1448780"/>
            <a:ext cx="360362" cy="360362"/>
          </a:xfrm>
          <a:prstGeom prst="ellipse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9" name="Овал 128"/>
          <p:cNvSpPr>
            <a:spLocks noChangeAspect="1"/>
          </p:cNvSpPr>
          <p:nvPr/>
        </p:nvSpPr>
        <p:spPr bwMode="auto">
          <a:xfrm>
            <a:off x="6012160" y="2204864"/>
            <a:ext cx="360363" cy="360363"/>
          </a:xfrm>
          <a:prstGeom prst="ellipse">
            <a:avLst/>
          </a:prstGeom>
          <a:solidFill>
            <a:schemeClr val="bg2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4" name="Овал 123"/>
          <p:cNvSpPr>
            <a:spLocks noChangeAspect="1"/>
          </p:cNvSpPr>
          <p:nvPr/>
        </p:nvSpPr>
        <p:spPr bwMode="auto">
          <a:xfrm>
            <a:off x="5616116" y="3429000"/>
            <a:ext cx="360362" cy="360363"/>
          </a:xfrm>
          <a:prstGeom prst="ellipse">
            <a:avLst/>
          </a:prstGeom>
          <a:solidFill>
            <a:schemeClr val="bg2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7" name="Овал 126"/>
          <p:cNvSpPr>
            <a:spLocks noChangeAspect="1"/>
          </p:cNvSpPr>
          <p:nvPr/>
        </p:nvSpPr>
        <p:spPr bwMode="auto">
          <a:xfrm>
            <a:off x="7056276" y="2492896"/>
            <a:ext cx="360362" cy="360362"/>
          </a:xfrm>
          <a:prstGeom prst="ellipse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78" name="TextBox 277"/>
          <p:cNvSpPr txBox="1"/>
          <p:nvPr/>
        </p:nvSpPr>
        <p:spPr>
          <a:xfrm>
            <a:off x="143508" y="1581177"/>
            <a:ext cx="3708411" cy="4062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b="0" i="1" u="heavy" dirty="0" smtClean="0">
                <a:uFill>
                  <a:solidFill>
                    <a:srgbClr val="3399FF"/>
                  </a:solidFill>
                </a:uFill>
                <a:latin typeface="Times New Roman" pitchFamily="18" charset="0"/>
                <a:sym typeface="Symbol" pitchFamily="18" charset="2"/>
              </a:rPr>
              <a:t>Лес обратных деревьев</a:t>
            </a: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Компонент сильной связности пройденного графа.</a:t>
            </a:r>
          </a:p>
          <a:p>
            <a:pPr>
              <a:spcAft>
                <a:spcPts val="60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Его корень = конец разделяющей дуги или корень графа.</a:t>
            </a:r>
          </a:p>
          <a:p>
            <a:pPr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Обратное дерево – остов компонента,</a:t>
            </a:r>
          </a:p>
          <a:p>
            <a:pPr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ориентировано к корню компонента.</a:t>
            </a:r>
          </a:p>
          <a:p>
            <a:pPr>
              <a:spcAft>
                <a:spcPts val="0"/>
              </a:spcAft>
            </a:pPr>
            <a:endParaRPr lang="ru-RU" b="0" dirty="0" smtClean="0">
              <a:latin typeface="Times New Roman" pitchFamily="18" charset="0"/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ru-RU" b="0" u="sng" dirty="0" smtClean="0">
                <a:latin typeface="Times New Roman" pitchFamily="18" charset="0"/>
                <a:sym typeface="Symbol" pitchFamily="18" charset="2"/>
              </a:rPr>
              <a:t>Для отката есть цикл</a:t>
            </a: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:</a:t>
            </a:r>
          </a:p>
          <a:p>
            <a:pPr marL="216000" indent="-288000"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1) путь обратных дуг </a:t>
            </a:r>
          </a:p>
          <a:p>
            <a:pPr marL="216000" indent="-288000">
              <a:spcAft>
                <a:spcPts val="60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    до корня компонента.</a:t>
            </a:r>
          </a:p>
          <a:p>
            <a:pPr marL="216000" indent="-288000"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2) серый путь от корня</a:t>
            </a:r>
          </a:p>
          <a:p>
            <a:pPr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    до </a:t>
            </a: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текущей </a:t>
            </a: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вершины.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2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00"/>
                            </p:stCondLst>
                            <p:childTnLst>
                              <p:par>
                                <p:cTn id="47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2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00"/>
                            </p:stCondLst>
                            <p:childTnLst>
                              <p:par>
                                <p:cTn id="51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6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8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8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3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300"/>
                            </p:stCondLst>
                            <p:childTnLst>
                              <p:par>
                                <p:cTn id="78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300"/>
                            </p:stCondLst>
                            <p:childTnLst>
                              <p:par>
                                <p:cTn id="82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300"/>
                            </p:stCondLst>
                            <p:childTnLst>
                              <p:par>
                                <p:cTn id="86" presetID="35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1.11111E-6 L -0.2901 -0.06736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" y="-34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700000">
                                      <p:cBhvr>
                                        <p:cTn id="8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7.40741E-7 L -0.28281 -0.10671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" y="-5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1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800"/>
                            </p:stCondLst>
                            <p:childTnLst>
                              <p:par>
                                <p:cTn id="98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58" grpId="2" animBg="1"/>
      <p:bldP spid="58" grpId="3" animBg="1"/>
      <p:bldP spid="135" grpId="0"/>
      <p:bldP spid="135" grpId="1"/>
      <p:bldP spid="135" grpId="2"/>
      <p:bldP spid="350" grpId="0" animBg="1"/>
      <p:bldP spid="350" grpId="1" animBg="1"/>
      <p:bldP spid="351" grpId="0" animBg="1"/>
      <p:bldP spid="35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22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1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  <a:r>
              <a:rPr lang="ru-RU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FS-полуробот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Жадный неограниченный.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39552" y="1016732"/>
            <a:ext cx="8100900" cy="2064769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0" dirty="0" smtClean="0">
                <a:latin typeface="Times New Roman" pitchFamily="18" charset="0"/>
                <a:sym typeface="Symbol" pitchFamily="18" charset="2"/>
              </a:rPr>
              <a:t>BFS-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алгоритм: 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серое дерево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 может ветвиться.</a:t>
            </a:r>
          </a:p>
          <a:p>
            <a:pPr>
              <a:spcAft>
                <a:spcPts val="0"/>
              </a:spcAft>
            </a:pPr>
            <a:endParaRPr lang="ru-RU" sz="2000" b="0" dirty="0" smtClean="0">
              <a:latin typeface="Times New Roman" pitchFamily="18" charset="0"/>
              <a:sym typeface="Symbol" pitchFamily="18" charset="2"/>
            </a:endParaRPr>
          </a:p>
          <a:p>
            <a:pPr algn="just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После прохода по хорде ищем не начало хорды, а последнюю серую вершину на сером пути от корня компонента до начала хорды.</a:t>
            </a:r>
          </a:p>
          <a:p>
            <a:pPr algn="just">
              <a:spcAft>
                <a:spcPts val="0"/>
              </a:spcAft>
            </a:pPr>
            <a:endParaRPr lang="ru-RU" sz="2000" b="0" dirty="0" smtClean="0">
              <a:latin typeface="Times New Roman" pitchFamily="18" charset="0"/>
              <a:sym typeface="Symbol" pitchFamily="18" charset="2"/>
            </a:endParaRPr>
          </a:p>
          <a:p>
            <a:pPr algn="just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Длина обхода </a:t>
            </a:r>
            <a:r>
              <a:rPr lang="en-US" sz="2000" i="1" dirty="0" smtClean="0">
                <a:latin typeface="Times New Roman" pitchFamily="18" charset="0"/>
                <a:sym typeface="Symbol" pitchFamily="18" charset="2"/>
              </a:rPr>
              <a:t>O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0" i="1" dirty="0" err="1" smtClean="0">
                <a:latin typeface="Times New Roman" pitchFamily="18" charset="0"/>
                <a:sym typeface="Symbol" pitchFamily="18" charset="2"/>
              </a:rPr>
              <a:t>mn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.</a:t>
            </a:r>
            <a:r>
              <a:rPr lang="en-US" sz="2000" b="0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Эта оценка достижима.</a:t>
            </a:r>
            <a:r>
              <a:rPr lang="en-US" sz="2000" b="0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Память автомата </a:t>
            </a:r>
            <a:r>
              <a:rPr lang="en-US" sz="2000" i="1" dirty="0" smtClean="0">
                <a:latin typeface="Times New Roman" pitchFamily="18" charset="0"/>
                <a:sym typeface="Symbol" pitchFamily="18" charset="2"/>
              </a:rPr>
              <a:t>O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0" i="1" dirty="0" err="1" smtClean="0">
                <a:latin typeface="Times New Roman" pitchFamily="18" charset="0"/>
                <a:sym typeface="Symbol" pitchFamily="18" charset="2"/>
              </a:rPr>
              <a:t>logn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3284984"/>
            <a:ext cx="8100900" cy="1141439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Жадный алгоритм не использует прямое и обратные деревья.</a:t>
            </a:r>
          </a:p>
          <a:p>
            <a:pPr>
              <a:spcAft>
                <a:spcPts val="0"/>
              </a:spcAft>
            </a:pPr>
            <a:endParaRPr lang="ru-RU" sz="2000" b="0" dirty="0" smtClean="0">
              <a:latin typeface="Times New Roman" pitchFamily="18" charset="0"/>
              <a:sym typeface="Symbol" pitchFamily="18" charset="2"/>
            </a:endParaRPr>
          </a:p>
          <a:p>
            <a:pPr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Длина обхода </a:t>
            </a:r>
            <a:r>
              <a:rPr lang="en-US" sz="2000" i="1" dirty="0" smtClean="0">
                <a:latin typeface="Times New Roman" pitchFamily="18" charset="0"/>
                <a:sym typeface="Symbol" pitchFamily="18" charset="2"/>
              </a:rPr>
              <a:t>O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0" i="1" dirty="0" err="1" smtClean="0">
                <a:latin typeface="Times New Roman" pitchFamily="18" charset="0"/>
                <a:sym typeface="Symbol" pitchFamily="18" charset="2"/>
              </a:rPr>
              <a:t>mn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.</a:t>
            </a:r>
            <a:r>
              <a:rPr lang="en-US" sz="2000" b="0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Эта оценка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достижима.</a:t>
            </a:r>
            <a:endParaRPr lang="ru-RU" sz="2000" b="0" dirty="0" smtClean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4572072"/>
            <a:ext cx="8100900" cy="1449216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Есть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пример, где </a:t>
            </a:r>
            <a:r>
              <a:rPr lang="en-US" sz="2000" b="0" i="1" dirty="0" err="1" smtClean="0">
                <a:latin typeface="Times New Roman" pitchFamily="18" charset="0"/>
                <a:sym typeface="Symbol" pitchFamily="18" charset="2"/>
              </a:rPr>
              <a:t>L</a:t>
            </a:r>
            <a:r>
              <a:rPr lang="en-US" sz="2000" b="0" i="1" baseline="-25000" dirty="0" err="1" smtClean="0">
                <a:latin typeface="Times New Roman" pitchFamily="18" charset="0"/>
                <a:sym typeface="Symbol" pitchFamily="18" charset="2"/>
              </a:rPr>
              <a:t>dfs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 dirty="0" smtClean="0">
                <a:latin typeface="Times New Roman" pitchFamily="18" charset="0"/>
                <a:sym typeface="Symbol"/>
              </a:rPr>
              <a:t>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0" i="1" dirty="0" err="1" smtClean="0">
                <a:latin typeface="Times New Roman" pitchFamily="18" charset="0"/>
                <a:sym typeface="Symbol" pitchFamily="18" charset="2"/>
              </a:rPr>
              <a:t>mn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)</a:t>
            </a:r>
            <a:r>
              <a:rPr lang="en-US" sz="2000" b="0" dirty="0" smtClean="0">
                <a:latin typeface="Times New Roman" pitchFamily="18" charset="0"/>
                <a:sym typeface="Symbol" pitchFamily="18" charset="2"/>
              </a:rPr>
              <a:t>, 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0" i="1" dirty="0" err="1" smtClean="0">
                <a:latin typeface="Times New Roman" pitchFamily="18" charset="0"/>
                <a:sym typeface="Symbol" pitchFamily="18" charset="2"/>
              </a:rPr>
              <a:t>L</a:t>
            </a:r>
            <a:r>
              <a:rPr lang="en-US" sz="2000" b="0" i="1" baseline="-25000" dirty="0" err="1" smtClean="0">
                <a:latin typeface="Times New Roman" pitchFamily="18" charset="0"/>
                <a:sym typeface="Symbol" pitchFamily="18" charset="2"/>
              </a:rPr>
              <a:t>bfs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 dirty="0" smtClean="0">
                <a:latin typeface="Times New Roman" pitchFamily="18" charset="0"/>
                <a:sym typeface="Symbol"/>
              </a:rPr>
              <a:t>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0" i="1" dirty="0" err="1" smtClean="0">
                <a:latin typeface="Times New Roman" pitchFamily="18" charset="0"/>
                <a:sym typeface="Symbol" pitchFamily="18" charset="2"/>
              </a:rPr>
              <a:t>mn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)</a:t>
            </a:r>
            <a:r>
              <a:rPr lang="en-US" sz="2000" b="0" dirty="0" smtClean="0">
                <a:latin typeface="Times New Roman" pitchFamily="18" charset="0"/>
                <a:sym typeface="Symbol" pitchFamily="18" charset="2"/>
              </a:rPr>
              <a:t>,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но </a:t>
            </a:r>
            <a:r>
              <a:rPr lang="en-US" sz="2000" b="0" dirty="0" smtClean="0"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000" b="0" i="1" dirty="0" err="1" smtClean="0">
                <a:latin typeface="Times New Roman" pitchFamily="18" charset="0"/>
                <a:sym typeface="Symbol" pitchFamily="18" charset="2"/>
              </a:rPr>
              <a:t>L</a:t>
            </a:r>
            <a:r>
              <a:rPr lang="en-US" sz="2000" b="0" i="1" baseline="-25000" dirty="0" err="1" smtClean="0">
                <a:latin typeface="Times New Roman" pitchFamily="18" charset="0"/>
                <a:sym typeface="Symbol" pitchFamily="18" charset="2"/>
              </a:rPr>
              <a:t>min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 dirty="0" smtClean="0">
                <a:latin typeface="Times New Roman" pitchFamily="18" charset="0"/>
                <a:sym typeface="Symbol" pitchFamily="18" charset="2"/>
              </a:rPr>
              <a:t>O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(m)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Для жадного алгоритма неизвестно.</a:t>
            </a:r>
          </a:p>
          <a:p>
            <a:pPr algn="just">
              <a:spcAft>
                <a:spcPts val="0"/>
              </a:spcAft>
            </a:pPr>
            <a:endParaRPr lang="ru-RU" sz="2000" b="0" dirty="0" smtClean="0">
              <a:latin typeface="Times New Roman" pitchFamily="18" charset="0"/>
              <a:sym typeface="Symbol" pitchFamily="18" charset="2"/>
            </a:endParaRPr>
          </a:p>
          <a:p>
            <a:pPr algn="just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Повторный обход неограниченным = минимальный обход.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23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1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Робот. Проблема отката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34" name="Oval 4"/>
          <p:cNvSpPr>
            <a:spLocks noChangeArrowheads="1"/>
          </p:cNvSpPr>
          <p:nvPr/>
        </p:nvSpPr>
        <p:spPr bwMode="auto">
          <a:xfrm>
            <a:off x="1295400" y="5125554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 smtClean="0"/>
              <a:t>1</a:t>
            </a:r>
            <a:endParaRPr lang="ru-RU" b="0" dirty="0"/>
          </a:p>
        </p:txBody>
      </p:sp>
      <p:sp>
        <p:nvSpPr>
          <p:cNvPr id="35" name="Oval 5"/>
          <p:cNvSpPr>
            <a:spLocks noChangeArrowheads="1"/>
          </p:cNvSpPr>
          <p:nvPr/>
        </p:nvSpPr>
        <p:spPr bwMode="auto">
          <a:xfrm>
            <a:off x="2374900" y="5125554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 smtClean="0"/>
              <a:t>2</a:t>
            </a:r>
            <a:endParaRPr lang="ru-RU" b="0" dirty="0"/>
          </a:p>
        </p:txBody>
      </p:sp>
      <p:sp>
        <p:nvSpPr>
          <p:cNvPr id="36" name="Oval 6"/>
          <p:cNvSpPr>
            <a:spLocks noChangeArrowheads="1"/>
          </p:cNvSpPr>
          <p:nvPr/>
        </p:nvSpPr>
        <p:spPr bwMode="auto">
          <a:xfrm>
            <a:off x="3457575" y="5125554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 smtClean="0"/>
              <a:t>3</a:t>
            </a:r>
            <a:endParaRPr lang="ru-RU" b="0" dirty="0"/>
          </a:p>
        </p:txBody>
      </p:sp>
      <p:sp>
        <p:nvSpPr>
          <p:cNvPr id="37" name="Oval 7"/>
          <p:cNvSpPr>
            <a:spLocks noChangeArrowheads="1"/>
          </p:cNvSpPr>
          <p:nvPr/>
        </p:nvSpPr>
        <p:spPr bwMode="auto">
          <a:xfrm>
            <a:off x="4537075" y="5125554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 smtClean="0"/>
              <a:t>4</a:t>
            </a:r>
            <a:endParaRPr lang="ru-RU" b="0" dirty="0"/>
          </a:p>
        </p:txBody>
      </p:sp>
      <p:sp>
        <p:nvSpPr>
          <p:cNvPr id="38" name="Oval 8"/>
          <p:cNvSpPr>
            <a:spLocks noChangeArrowheads="1"/>
          </p:cNvSpPr>
          <p:nvPr/>
        </p:nvSpPr>
        <p:spPr bwMode="auto">
          <a:xfrm>
            <a:off x="5619750" y="5125554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ts val="1000"/>
              </a:lnSpc>
            </a:pPr>
            <a:r>
              <a:rPr lang="en-US" dirty="0" smtClean="0"/>
              <a:t>…</a:t>
            </a:r>
            <a:endParaRPr lang="ru-RU" dirty="0"/>
          </a:p>
        </p:txBody>
      </p:sp>
      <p:sp>
        <p:nvSpPr>
          <p:cNvPr id="39" name="Oval 9"/>
          <p:cNvSpPr>
            <a:spLocks noChangeArrowheads="1"/>
          </p:cNvSpPr>
          <p:nvPr/>
        </p:nvSpPr>
        <p:spPr bwMode="auto">
          <a:xfrm>
            <a:off x="6699250" y="5125554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 smtClean="0"/>
              <a:t>k-1</a:t>
            </a:r>
            <a:endParaRPr lang="ru-RU" b="0" dirty="0"/>
          </a:p>
        </p:txBody>
      </p:sp>
      <p:sp>
        <p:nvSpPr>
          <p:cNvPr id="40" name="Oval 10"/>
          <p:cNvSpPr>
            <a:spLocks noChangeArrowheads="1"/>
          </p:cNvSpPr>
          <p:nvPr/>
        </p:nvSpPr>
        <p:spPr bwMode="auto">
          <a:xfrm>
            <a:off x="7780338" y="5125554"/>
            <a:ext cx="360362" cy="360362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 smtClean="0"/>
              <a:t>k</a:t>
            </a:r>
            <a:endParaRPr lang="ru-RU" b="0" dirty="0"/>
          </a:p>
        </p:txBody>
      </p:sp>
      <p:cxnSp>
        <p:nvCxnSpPr>
          <p:cNvPr id="41" name="AutoShape 11"/>
          <p:cNvCxnSpPr>
            <a:cxnSpLocks noChangeAspect="1" noChangeShapeType="1"/>
            <a:stCxn id="34" idx="6"/>
            <a:endCxn id="35" idx="2"/>
          </p:cNvCxnSpPr>
          <p:nvPr/>
        </p:nvCxnSpPr>
        <p:spPr bwMode="auto">
          <a:xfrm>
            <a:off x="1655763" y="5306529"/>
            <a:ext cx="71913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42" name="AutoShape 12"/>
          <p:cNvCxnSpPr>
            <a:cxnSpLocks noChangeAspect="1" noChangeShapeType="1"/>
            <a:stCxn id="35" idx="6"/>
            <a:endCxn id="36" idx="2"/>
          </p:cNvCxnSpPr>
          <p:nvPr/>
        </p:nvCxnSpPr>
        <p:spPr bwMode="auto">
          <a:xfrm>
            <a:off x="2735263" y="5306529"/>
            <a:ext cx="7223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43" name="AutoShape 13"/>
          <p:cNvCxnSpPr>
            <a:cxnSpLocks noChangeAspect="1" noChangeShapeType="1"/>
            <a:stCxn id="36" idx="6"/>
            <a:endCxn id="37" idx="2"/>
          </p:cNvCxnSpPr>
          <p:nvPr/>
        </p:nvCxnSpPr>
        <p:spPr bwMode="auto">
          <a:xfrm>
            <a:off x="3817938" y="5306529"/>
            <a:ext cx="71913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44" name="AutoShape 14"/>
          <p:cNvCxnSpPr>
            <a:cxnSpLocks noChangeAspect="1" noChangeShapeType="1"/>
            <a:stCxn id="37" idx="6"/>
            <a:endCxn id="38" idx="2"/>
          </p:cNvCxnSpPr>
          <p:nvPr/>
        </p:nvCxnSpPr>
        <p:spPr bwMode="auto">
          <a:xfrm>
            <a:off x="4897438" y="5306529"/>
            <a:ext cx="7223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45" name="AutoShape 15"/>
          <p:cNvCxnSpPr>
            <a:cxnSpLocks noChangeAspect="1" noChangeShapeType="1"/>
            <a:stCxn id="38" idx="6"/>
            <a:endCxn id="39" idx="2"/>
          </p:cNvCxnSpPr>
          <p:nvPr/>
        </p:nvCxnSpPr>
        <p:spPr bwMode="auto">
          <a:xfrm>
            <a:off x="5980113" y="5306529"/>
            <a:ext cx="71913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46" name="AutoShape 16"/>
          <p:cNvCxnSpPr>
            <a:cxnSpLocks noChangeAspect="1" noChangeShapeType="1"/>
            <a:stCxn id="39" idx="6"/>
            <a:endCxn id="40" idx="2"/>
          </p:cNvCxnSpPr>
          <p:nvPr/>
        </p:nvCxnSpPr>
        <p:spPr bwMode="auto">
          <a:xfrm>
            <a:off x="7059613" y="5306529"/>
            <a:ext cx="720725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</p:spPr>
      </p:cxnSp>
      <p:cxnSp>
        <p:nvCxnSpPr>
          <p:cNvPr id="47" name="AutoShape 17"/>
          <p:cNvCxnSpPr>
            <a:cxnSpLocks noChangeAspect="1" noChangeShapeType="1"/>
            <a:stCxn id="40" idx="0"/>
            <a:endCxn id="34" idx="0"/>
          </p:cNvCxnSpPr>
          <p:nvPr/>
        </p:nvCxnSpPr>
        <p:spPr bwMode="auto">
          <a:xfrm rot="-5400000" flipH="1" flipV="1">
            <a:off x="4718050" y="1883879"/>
            <a:ext cx="1587" cy="6484938"/>
          </a:xfrm>
          <a:prstGeom prst="curvedConnector3">
            <a:avLst>
              <a:gd name="adj1" fmla="val -14400005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48" name="AutoShape 18"/>
          <p:cNvCxnSpPr>
            <a:cxnSpLocks noChangeAspect="1" noChangeShapeType="1"/>
            <a:stCxn id="40" idx="4"/>
            <a:endCxn id="39" idx="4"/>
          </p:cNvCxnSpPr>
          <p:nvPr/>
        </p:nvCxnSpPr>
        <p:spPr bwMode="auto">
          <a:xfrm rot="5400000">
            <a:off x="7419975" y="4946166"/>
            <a:ext cx="1588" cy="1081088"/>
          </a:xfrm>
          <a:prstGeom prst="curvedConnector3">
            <a:avLst>
              <a:gd name="adj1" fmla="val 14400005"/>
            </a:avLst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sp>
        <p:nvSpPr>
          <p:cNvPr id="49" name="Text Box 19"/>
          <p:cNvSpPr txBox="1">
            <a:spLocks noChangeAspect="1" noChangeArrowheads="1"/>
          </p:cNvSpPr>
          <p:nvPr/>
        </p:nvSpPr>
        <p:spPr bwMode="auto">
          <a:xfrm>
            <a:off x="7272338" y="5846279"/>
            <a:ext cx="431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/>
              <a:t>?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59532" y="1016732"/>
            <a:ext cx="8388932" cy="380480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lIns="108000" tIns="36000" rIns="108000" bIns="36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0" u="sng" dirty="0" smtClean="0">
                <a:latin typeface="Times New Roman" pitchFamily="18" charset="0"/>
                <a:sym typeface="Symbol" pitchFamily="18" charset="2"/>
              </a:rPr>
              <a:t>Проблема отката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: в ориентированном цикле найти предыдущую вершину?</a:t>
            </a:r>
          </a:p>
        </p:txBody>
      </p:sp>
      <p:sp>
        <p:nvSpPr>
          <p:cNvPr id="77" name="Text Box 18"/>
          <p:cNvSpPr txBox="1">
            <a:spLocks noChangeArrowheads="1"/>
          </p:cNvSpPr>
          <p:nvPr/>
        </p:nvSpPr>
        <p:spPr bwMode="auto">
          <a:xfrm>
            <a:off x="-508" y="6280109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graphicFrame>
        <p:nvGraphicFramePr>
          <p:cNvPr id="26" name="Group 234"/>
          <p:cNvGraphicFramePr>
            <a:graphicFrameLocks/>
          </p:cNvGraphicFramePr>
          <p:nvPr/>
        </p:nvGraphicFramePr>
        <p:xfrm>
          <a:off x="251521" y="1484784"/>
          <a:ext cx="8676962" cy="1425328"/>
        </p:xfrm>
        <a:graphic>
          <a:graphicData uri="http://schemas.openxmlformats.org/drawingml/2006/table">
            <a:tbl>
              <a:tblPr/>
              <a:tblGrid>
                <a:gridCol w="646962"/>
                <a:gridCol w="1621289"/>
                <a:gridCol w="2196244"/>
                <a:gridCol w="1188132"/>
                <a:gridCol w="3024335"/>
              </a:tblGrid>
              <a:tr h="356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когда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кто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 обхода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обход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Откат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циклу длины 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kumimoji="0" 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6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1967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M.O. Rabin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постановка задачи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63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И.Б. Бурдонов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O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zh-TW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nm+n</a:t>
                      </a:r>
                      <a:r>
                        <a:rPr kumimoji="0" lang="ru-RU" altLang="zh-TW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DFS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Простой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(k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63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1971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И.Б.Бурдонов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O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(nm+n</a:t>
                      </a:r>
                      <a:r>
                        <a:rPr kumimoji="0" lang="en-US" altLang="zh-TW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zh-TW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log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BFS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Простой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(k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35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00"/>
                            </p:stCondLst>
                            <p:childTnLst>
                              <p:par>
                                <p:cTn id="2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00"/>
                            </p:stCondLst>
                            <p:childTnLst>
                              <p:par>
                                <p:cTn id="3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100"/>
                            </p:stCondLst>
                            <p:childTnLst>
                              <p:par>
                                <p:cTn id="3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00"/>
                            </p:stCondLst>
                            <p:childTnLst>
                              <p:par>
                                <p:cTn id="4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00"/>
                            </p:stCondLst>
                            <p:childTnLst>
                              <p:par>
                                <p:cTn id="4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900"/>
                            </p:stCondLst>
                            <p:childTnLst>
                              <p:par>
                                <p:cTn id="50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900"/>
                            </p:stCondLst>
                            <p:childTnLst>
                              <p:par>
                                <p:cTn id="5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100"/>
                            </p:stCondLst>
                            <p:childTnLst>
                              <p:par>
                                <p:cTn id="6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3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  <p:set>
                                      <p:cBhvr>
                                        <p:cTn id="65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00"/>
                            </p:stCondLst>
                            <p:childTnLst>
                              <p:par>
                                <p:cTn id="7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900"/>
                            </p:stCondLst>
                            <p:childTnLst>
                              <p:par>
                                <p:cTn id="7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100"/>
                            </p:stCondLst>
                            <p:childTnLst>
                              <p:par>
                                <p:cTn id="77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300"/>
                            </p:stCondLst>
                            <p:childTnLst>
                              <p:par>
                                <p:cTn id="80" presetID="35" presetClass="emph" presetSubtype="0" repeatCount="5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300"/>
                            </p:stCondLst>
                            <p:childTnLst>
                              <p:par>
                                <p:cTn id="8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00"/>
                            </p:stCondLst>
                            <p:childTnLst>
                              <p:par>
                                <p:cTn id="9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  <p:set>
                                      <p:cBhvr>
                                        <p:cTn id="9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900"/>
                            </p:stCondLst>
                            <p:childTnLst>
                              <p:par>
                                <p:cTn id="10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100"/>
                            </p:stCondLst>
                            <p:childTnLst>
                              <p:par>
                                <p:cTn id="10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300"/>
                            </p:stCondLst>
                            <p:childTnLst>
                              <p:par>
                                <p:cTn id="10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500"/>
                            </p:stCondLst>
                            <p:childTnLst>
                              <p:par>
                                <p:cTn id="109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2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3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700"/>
                            </p:stCondLst>
                            <p:childTnLst>
                              <p:par>
                                <p:cTn id="115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900"/>
                            </p:stCondLst>
                            <p:childTnLst>
                              <p:par>
                                <p:cTn id="118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2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100"/>
                            </p:stCondLst>
                            <p:childTnLst>
                              <p:par>
                                <p:cTn id="125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300"/>
                            </p:stCondLst>
                            <p:childTnLst>
                              <p:par>
                                <p:cTn id="132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3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5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1700"/>
                            </p:stCondLst>
                            <p:childTnLst>
                              <p:par>
                                <p:cTn id="138" presetID="35" presetClass="emph" presetSubtype="0" repeatCount="5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700"/>
                            </p:stCondLst>
                            <p:childTnLst>
                              <p:par>
                                <p:cTn id="141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2900"/>
                            </p:stCondLst>
                            <p:childTnLst>
                              <p:par>
                                <p:cTn id="144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100"/>
                            </p:stCondLst>
                            <p:childTnLst>
                              <p:par>
                                <p:cTn id="147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3300"/>
                            </p:stCondLst>
                            <p:childTnLst>
                              <p:par>
                                <p:cTn id="150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  <p:set>
                                      <p:cBhvr>
                                        <p:cTn id="16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3700"/>
                            </p:stCondLst>
                            <p:childTnLst>
                              <p:par>
                                <p:cTn id="164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3900"/>
                            </p:stCondLst>
                            <p:childTnLst>
                              <p:par>
                                <p:cTn id="167" presetID="35" presetClass="emph" presetSubtype="0" repeatCount="5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4900"/>
                            </p:stCondLst>
                            <p:childTnLst>
                              <p:par>
                                <p:cTn id="170" presetID="35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100"/>
                            </p:stCondLst>
                            <p:childTnLst>
                              <p:par>
                                <p:cTn id="173" presetID="35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4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300"/>
                            </p:stCondLst>
                            <p:childTnLst>
                              <p:par>
                                <p:cTn id="176" presetID="35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9" presetID="35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700"/>
                            </p:stCondLst>
                            <p:childTnLst>
                              <p:par>
                                <p:cTn id="182" presetID="35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3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5900"/>
                            </p:stCondLst>
                            <p:childTnLst>
                              <p:par>
                                <p:cTn id="189" presetID="35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0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  <p:set>
                                      <p:cBhvr>
                                        <p:cTn id="19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6100"/>
                            </p:stCondLst>
                            <p:childTnLst>
                              <p:par>
                                <p:cTn id="196" presetID="35" presetClass="emph" presetSubtype="0" repeatCount="5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7100"/>
                            </p:stCondLst>
                            <p:childTnLst>
                              <p:par>
                                <p:cTn id="1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7300"/>
                            </p:stCondLst>
                            <p:childTnLst>
                              <p:par>
                                <p:cTn id="204" presetID="35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5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7" presetID="35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7700"/>
                            </p:stCondLst>
                            <p:childTnLst>
                              <p:par>
                                <p:cTn id="210" presetID="35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1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7900"/>
                            </p:stCondLst>
                            <p:childTnLst>
                              <p:par>
                                <p:cTn id="213" presetID="35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8100"/>
                            </p:stCondLst>
                            <p:childTnLst>
                              <p:par>
                                <p:cTn id="216" presetID="35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8300"/>
                            </p:stCondLst>
                            <p:childTnLst>
                              <p:par>
                                <p:cTn id="219" presetID="35" presetClass="emph" presetSubtype="0" repeatCount="5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0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9300"/>
                            </p:stCondLst>
                            <p:childTnLst>
                              <p:par>
                                <p:cTn id="22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  <p:set>
                                      <p:cBhvr>
                                        <p:cTn id="22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4" grpId="3" animBg="1"/>
      <p:bldP spid="34" grpId="4" animBg="1"/>
      <p:bldP spid="34" grpId="5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6" grpId="0" animBg="1"/>
      <p:bldP spid="36" grpId="1" animBg="1"/>
      <p:bldP spid="36" grpId="2" animBg="1"/>
      <p:bldP spid="36" grpId="3" animBg="1"/>
      <p:bldP spid="36" grpId="4" animBg="1"/>
      <p:bldP spid="36" grpId="5" animBg="1"/>
      <p:bldP spid="37" grpId="0" animBg="1"/>
      <p:bldP spid="37" grpId="1" animBg="1"/>
      <p:bldP spid="37" grpId="2" animBg="1"/>
      <p:bldP spid="37" grpId="3" animBg="1"/>
      <p:bldP spid="37" grpId="4" animBg="1"/>
      <p:bldP spid="37" grpId="5" animBg="1"/>
      <p:bldP spid="38" grpId="0" animBg="1"/>
      <p:bldP spid="38" grpId="1" animBg="1"/>
      <p:bldP spid="38" grpId="2" animBg="1"/>
      <p:bldP spid="38" grpId="3" animBg="1"/>
      <p:bldP spid="38" grpId="4" animBg="1"/>
      <p:bldP spid="38" grpId="5" animBg="1"/>
      <p:bldP spid="39" grpId="0" animBg="1"/>
      <p:bldP spid="39" grpId="1" animBg="1"/>
      <p:bldP spid="39" grpId="2" animBg="1"/>
      <p:bldP spid="39" grpId="3" animBg="1"/>
      <p:bldP spid="39" grpId="4" animBg="1"/>
      <p:bldP spid="39" grpId="5" animBg="1"/>
      <p:bldP spid="40" grpId="0" animBg="1"/>
      <p:bldP spid="40" grpId="1" animBg="1"/>
      <p:bldP spid="40" grpId="2" animBg="1"/>
      <p:bldP spid="40" grpId="3" animBg="1"/>
      <p:bldP spid="40" grpId="4" animBg="1"/>
      <p:bldP spid="40" grpId="5" animBg="1"/>
      <p:bldP spid="49" grpId="0"/>
      <p:bldP spid="49" grpId="1"/>
      <p:bldP spid="49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24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34" name="Oval 4"/>
          <p:cNvSpPr>
            <a:spLocks noChangeArrowheads="1"/>
          </p:cNvSpPr>
          <p:nvPr/>
        </p:nvSpPr>
        <p:spPr bwMode="auto">
          <a:xfrm>
            <a:off x="1295636" y="5125554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 smtClean="0"/>
              <a:t>1</a:t>
            </a:r>
            <a:endParaRPr lang="ru-RU" b="0" dirty="0"/>
          </a:p>
        </p:txBody>
      </p:sp>
      <p:sp>
        <p:nvSpPr>
          <p:cNvPr id="35" name="Oval 5"/>
          <p:cNvSpPr>
            <a:spLocks noChangeArrowheads="1"/>
          </p:cNvSpPr>
          <p:nvPr/>
        </p:nvSpPr>
        <p:spPr bwMode="auto">
          <a:xfrm>
            <a:off x="2375136" y="5125554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 smtClean="0"/>
              <a:t>2</a:t>
            </a:r>
            <a:endParaRPr lang="ru-RU" b="0" dirty="0"/>
          </a:p>
        </p:txBody>
      </p:sp>
      <p:sp>
        <p:nvSpPr>
          <p:cNvPr id="36" name="Oval 6"/>
          <p:cNvSpPr>
            <a:spLocks noChangeArrowheads="1"/>
          </p:cNvSpPr>
          <p:nvPr/>
        </p:nvSpPr>
        <p:spPr bwMode="auto">
          <a:xfrm>
            <a:off x="3457811" y="5125554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 smtClean="0"/>
              <a:t>3</a:t>
            </a:r>
            <a:endParaRPr lang="ru-RU" b="0" dirty="0"/>
          </a:p>
        </p:txBody>
      </p:sp>
      <p:sp>
        <p:nvSpPr>
          <p:cNvPr id="37" name="Oval 7"/>
          <p:cNvSpPr>
            <a:spLocks noChangeArrowheads="1"/>
          </p:cNvSpPr>
          <p:nvPr/>
        </p:nvSpPr>
        <p:spPr bwMode="auto">
          <a:xfrm>
            <a:off x="4537311" y="5125554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 smtClean="0"/>
              <a:t>4</a:t>
            </a:r>
            <a:endParaRPr lang="ru-RU" b="0" dirty="0"/>
          </a:p>
        </p:txBody>
      </p:sp>
      <p:sp>
        <p:nvSpPr>
          <p:cNvPr id="38" name="Oval 8"/>
          <p:cNvSpPr>
            <a:spLocks noChangeArrowheads="1"/>
          </p:cNvSpPr>
          <p:nvPr/>
        </p:nvSpPr>
        <p:spPr bwMode="auto">
          <a:xfrm>
            <a:off x="5619986" y="5125554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ts val="1000"/>
              </a:lnSpc>
            </a:pPr>
            <a:r>
              <a:rPr lang="en-US" dirty="0" smtClean="0"/>
              <a:t>…</a:t>
            </a:r>
            <a:endParaRPr lang="ru-RU" dirty="0"/>
          </a:p>
        </p:txBody>
      </p:sp>
      <p:sp>
        <p:nvSpPr>
          <p:cNvPr id="39" name="Oval 9"/>
          <p:cNvSpPr>
            <a:spLocks noChangeArrowheads="1"/>
          </p:cNvSpPr>
          <p:nvPr/>
        </p:nvSpPr>
        <p:spPr bwMode="auto">
          <a:xfrm>
            <a:off x="6699486" y="5125554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 smtClean="0"/>
              <a:t>k-1</a:t>
            </a:r>
            <a:endParaRPr lang="ru-RU" b="0" dirty="0"/>
          </a:p>
        </p:txBody>
      </p:sp>
      <p:sp>
        <p:nvSpPr>
          <p:cNvPr id="40" name="Oval 10"/>
          <p:cNvSpPr>
            <a:spLocks noChangeArrowheads="1"/>
          </p:cNvSpPr>
          <p:nvPr/>
        </p:nvSpPr>
        <p:spPr bwMode="auto">
          <a:xfrm>
            <a:off x="7780574" y="5125554"/>
            <a:ext cx="360362" cy="360362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 smtClean="0"/>
              <a:t>k</a:t>
            </a:r>
            <a:endParaRPr lang="ru-RU" b="0" dirty="0"/>
          </a:p>
        </p:txBody>
      </p:sp>
      <p:cxnSp>
        <p:nvCxnSpPr>
          <p:cNvPr id="41" name="AutoShape 11"/>
          <p:cNvCxnSpPr>
            <a:cxnSpLocks noChangeAspect="1" noChangeShapeType="1"/>
            <a:stCxn id="34" idx="6"/>
            <a:endCxn id="35" idx="2"/>
          </p:cNvCxnSpPr>
          <p:nvPr/>
        </p:nvCxnSpPr>
        <p:spPr bwMode="auto">
          <a:xfrm>
            <a:off x="1655999" y="5306529"/>
            <a:ext cx="71913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42" name="AutoShape 12"/>
          <p:cNvCxnSpPr>
            <a:cxnSpLocks noChangeAspect="1" noChangeShapeType="1"/>
            <a:stCxn id="35" idx="6"/>
            <a:endCxn id="36" idx="2"/>
          </p:cNvCxnSpPr>
          <p:nvPr/>
        </p:nvCxnSpPr>
        <p:spPr bwMode="auto">
          <a:xfrm>
            <a:off x="2735499" y="5306529"/>
            <a:ext cx="7223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43" name="AutoShape 13"/>
          <p:cNvCxnSpPr>
            <a:cxnSpLocks noChangeAspect="1" noChangeShapeType="1"/>
            <a:stCxn id="36" idx="6"/>
            <a:endCxn id="37" idx="2"/>
          </p:cNvCxnSpPr>
          <p:nvPr/>
        </p:nvCxnSpPr>
        <p:spPr bwMode="auto">
          <a:xfrm>
            <a:off x="3818174" y="5306529"/>
            <a:ext cx="71913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44" name="AutoShape 14"/>
          <p:cNvCxnSpPr>
            <a:cxnSpLocks noChangeAspect="1" noChangeShapeType="1"/>
            <a:stCxn id="37" idx="6"/>
            <a:endCxn id="38" idx="2"/>
          </p:cNvCxnSpPr>
          <p:nvPr/>
        </p:nvCxnSpPr>
        <p:spPr bwMode="auto">
          <a:xfrm>
            <a:off x="4897674" y="5306529"/>
            <a:ext cx="7223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45" name="AutoShape 15"/>
          <p:cNvCxnSpPr>
            <a:cxnSpLocks noChangeAspect="1" noChangeShapeType="1"/>
            <a:stCxn id="38" idx="6"/>
            <a:endCxn id="39" idx="2"/>
          </p:cNvCxnSpPr>
          <p:nvPr/>
        </p:nvCxnSpPr>
        <p:spPr bwMode="auto">
          <a:xfrm>
            <a:off x="5980349" y="5306529"/>
            <a:ext cx="71913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46" name="AutoShape 16"/>
          <p:cNvCxnSpPr>
            <a:cxnSpLocks noChangeAspect="1" noChangeShapeType="1"/>
            <a:stCxn id="39" idx="6"/>
            <a:endCxn id="40" idx="2"/>
          </p:cNvCxnSpPr>
          <p:nvPr/>
        </p:nvCxnSpPr>
        <p:spPr bwMode="auto">
          <a:xfrm>
            <a:off x="7059849" y="5306529"/>
            <a:ext cx="720725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</p:spPr>
      </p:cxnSp>
      <p:cxnSp>
        <p:nvCxnSpPr>
          <p:cNvPr id="47" name="AutoShape 17"/>
          <p:cNvCxnSpPr>
            <a:cxnSpLocks noChangeAspect="1" noChangeShapeType="1"/>
            <a:stCxn id="40" idx="0"/>
            <a:endCxn id="34" idx="0"/>
          </p:cNvCxnSpPr>
          <p:nvPr/>
        </p:nvCxnSpPr>
        <p:spPr bwMode="auto">
          <a:xfrm rot="-5400000" flipH="1" flipV="1">
            <a:off x="4718286" y="1883879"/>
            <a:ext cx="1587" cy="6484938"/>
          </a:xfrm>
          <a:prstGeom prst="curvedConnector3">
            <a:avLst>
              <a:gd name="adj1" fmla="val -14400005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48" name="AutoShape 18"/>
          <p:cNvCxnSpPr>
            <a:cxnSpLocks noChangeAspect="1" noChangeShapeType="1"/>
            <a:stCxn id="40" idx="4"/>
            <a:endCxn id="39" idx="4"/>
          </p:cNvCxnSpPr>
          <p:nvPr/>
        </p:nvCxnSpPr>
        <p:spPr bwMode="auto">
          <a:xfrm rot="5400000">
            <a:off x="7420211" y="4946166"/>
            <a:ext cx="1588" cy="1081088"/>
          </a:xfrm>
          <a:prstGeom prst="curvedConnector3">
            <a:avLst>
              <a:gd name="adj1" fmla="val 14400005"/>
            </a:avLst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sp>
        <p:nvSpPr>
          <p:cNvPr id="49" name="Text Box 19"/>
          <p:cNvSpPr txBox="1">
            <a:spLocks noChangeAspect="1" noChangeArrowheads="1"/>
          </p:cNvSpPr>
          <p:nvPr/>
        </p:nvSpPr>
        <p:spPr bwMode="auto">
          <a:xfrm>
            <a:off x="7272574" y="5846279"/>
            <a:ext cx="431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/>
              <a:t>?</a:t>
            </a:r>
          </a:p>
        </p:txBody>
      </p:sp>
      <p:sp>
        <p:nvSpPr>
          <p:cNvPr id="24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1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Робот. Логарифмический откат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9532" y="1016732"/>
            <a:ext cx="8388932" cy="380480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lIns="108000" tIns="36000" rIns="108000" bIns="36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0" u="sng" dirty="0" smtClean="0">
                <a:latin typeface="Times New Roman" pitchFamily="18" charset="0"/>
                <a:sym typeface="Symbol" pitchFamily="18" charset="2"/>
              </a:rPr>
              <a:t>Проблема отката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: в ориентированном цикле найти предыдущую вершину?</a:t>
            </a:r>
          </a:p>
        </p:txBody>
      </p:sp>
      <p:graphicFrame>
        <p:nvGraphicFramePr>
          <p:cNvPr id="28" name="Group 234"/>
          <p:cNvGraphicFramePr>
            <a:graphicFrameLocks/>
          </p:cNvGraphicFramePr>
          <p:nvPr/>
        </p:nvGraphicFramePr>
        <p:xfrm>
          <a:off x="251521" y="1484784"/>
          <a:ext cx="8676962" cy="1792663"/>
        </p:xfrm>
        <a:graphic>
          <a:graphicData uri="http://schemas.openxmlformats.org/drawingml/2006/table">
            <a:tbl>
              <a:tblPr/>
              <a:tblGrid>
                <a:gridCol w="646962"/>
                <a:gridCol w="1621289"/>
                <a:gridCol w="2196244"/>
                <a:gridCol w="1188132"/>
                <a:gridCol w="3024335"/>
              </a:tblGrid>
              <a:tr h="356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когда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кто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 обхода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обход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Откат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циклу длины 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kumimoji="0" 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6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1967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M.O. Rabin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постановка задачи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63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И.Б. Бурдонов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O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zh-TW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nm+n</a:t>
                      </a:r>
                      <a:r>
                        <a:rPr kumimoji="0" lang="ru-RU" altLang="zh-TW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DFS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Простой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(k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63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1971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И.Б.Бурдонов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O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(nm+n</a:t>
                      </a:r>
                      <a:r>
                        <a:rPr kumimoji="0" lang="en-US" altLang="zh-TW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zh-TW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log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BFS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Простой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(k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1993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Y.Afek</a:t>
                      </a:r>
                      <a:r>
                        <a:rPr kumimoji="0" lang="ru-RU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,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zh-TW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E.Gafni</a:t>
                      </a:r>
                      <a:r>
                        <a:rPr kumimoji="0" lang="ru-RU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O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(nm+n</a:t>
                      </a:r>
                      <a:r>
                        <a:rPr kumimoji="0" lang="en-US" altLang="zh-TW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zh-TW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log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DFS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Логарифмический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log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00"/>
                            </p:stCondLst>
                            <p:childTnLst>
                              <p:par>
                                <p:cTn id="22" presetID="35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"/>
                            </p:stCondLst>
                            <p:childTnLst>
                              <p:par>
                                <p:cTn id="32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300"/>
                            </p:stCondLst>
                            <p:childTnLst>
                              <p:par>
                                <p:cTn id="3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00"/>
                            </p:stCondLst>
                            <p:childTnLst>
                              <p:par>
                                <p:cTn id="4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  <p:set>
                                      <p:cBhvr>
                                        <p:cTn id="50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  <p:set>
                                      <p:cBhvr>
                                        <p:cTn id="57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600"/>
                            </p:stCondLst>
                            <p:childTnLst>
                              <p:par>
                                <p:cTn id="6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  <p:set>
                                      <p:cBhvr>
                                        <p:cTn id="64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700"/>
                            </p:stCondLst>
                            <p:childTnLst>
                              <p:par>
                                <p:cTn id="67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00"/>
                            </p:stCondLst>
                            <p:childTnLst>
                              <p:par>
                                <p:cTn id="7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300"/>
                            </p:stCondLst>
                            <p:childTnLst>
                              <p:par>
                                <p:cTn id="77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400"/>
                            </p:stCondLst>
                            <p:childTnLst>
                              <p:par>
                                <p:cTn id="8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4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600"/>
                            </p:stCondLst>
                            <p:childTnLst>
                              <p:par>
                                <p:cTn id="9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4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700"/>
                            </p:stCondLst>
                            <p:childTnLst>
                              <p:par>
                                <p:cTn id="97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800"/>
                            </p:stCondLst>
                            <p:childTnLst>
                              <p:par>
                                <p:cTn id="100" presetID="35" presetClass="emph" presetSubtype="0" repeatCount="5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300"/>
                            </p:stCondLst>
                            <p:childTnLst>
                              <p:par>
                                <p:cTn id="103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400"/>
                            </p:stCondLst>
                            <p:childTnLst>
                              <p:par>
                                <p:cTn id="106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7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600"/>
                            </p:stCondLst>
                            <p:childTnLst>
                              <p:par>
                                <p:cTn id="112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3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700"/>
                            </p:stCondLst>
                            <p:childTnLst>
                              <p:par>
                                <p:cTn id="119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800"/>
                            </p:stCondLst>
                            <p:childTnLst>
                              <p:par>
                                <p:cTn id="122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900"/>
                            </p:stCondLst>
                            <p:childTnLst>
                              <p:par>
                                <p:cTn id="125" presetID="35" presetClass="emph" presetSubtype="0" repeatCount="5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400"/>
                            </p:stCondLst>
                            <p:childTnLst>
                              <p:par>
                                <p:cTn id="128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9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2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5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600"/>
                            </p:stCondLst>
                            <p:childTnLst>
                              <p:par>
                                <p:cTn id="138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9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700"/>
                            </p:stCondLst>
                            <p:childTnLst>
                              <p:par>
                                <p:cTn id="141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800"/>
                            </p:stCondLst>
                            <p:childTnLst>
                              <p:par>
                                <p:cTn id="144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900"/>
                            </p:stCondLst>
                            <p:childTnLst>
                              <p:par>
                                <p:cTn id="147" presetID="35" presetClass="emph" presetSubtype="0" repeatCount="1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900"/>
                            </p:stCondLst>
                            <p:childTnLst>
                              <p:par>
                                <p:cTn id="150" presetID="35" presetClass="emph" presetSubtype="0" repeatCount="5000" fill="hold" grpId="4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900"/>
                            </p:stCondLst>
                            <p:childTnLst>
                              <p:par>
                                <p:cTn id="1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5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35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9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100"/>
                            </p:stCondLst>
                            <p:childTnLst>
                              <p:par>
                                <p:cTn id="161" presetID="35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2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200"/>
                            </p:stCondLst>
                            <p:childTnLst>
                              <p:par>
                                <p:cTn id="164" presetID="35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5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9300"/>
                            </p:stCondLst>
                            <p:childTnLst>
                              <p:par>
                                <p:cTn id="167" presetID="35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9400"/>
                            </p:stCondLst>
                            <p:childTnLst>
                              <p:par>
                                <p:cTn id="170" presetID="35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500"/>
                            </p:stCondLst>
                            <p:childTnLst>
                              <p:par>
                                <p:cTn id="173" presetID="35" presetClass="emph" presetSubtype="0" repeatCount="5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4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  <p:set>
                                      <p:cBhvr>
                                        <p:cTn id="178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4" grpId="3" animBg="1"/>
      <p:bldP spid="34" grpId="4" animBg="1"/>
      <p:bldP spid="35" grpId="0" animBg="1"/>
      <p:bldP spid="35" grpId="1" animBg="1"/>
      <p:bldP spid="35" grpId="2" animBg="1"/>
      <p:bldP spid="35" grpId="3" animBg="1"/>
      <p:bldP spid="35" grpId="4" animBg="1"/>
      <p:bldP spid="36" grpId="0" animBg="1"/>
      <p:bldP spid="36" grpId="1" animBg="1"/>
      <p:bldP spid="36" grpId="2" animBg="1"/>
      <p:bldP spid="36" grpId="3" animBg="1"/>
      <p:bldP spid="36" grpId="4" animBg="1"/>
      <p:bldP spid="37" grpId="0" animBg="1"/>
      <p:bldP spid="37" grpId="1" animBg="1"/>
      <p:bldP spid="37" grpId="2" animBg="1"/>
      <p:bldP spid="37" grpId="3" animBg="1"/>
      <p:bldP spid="37" grpId="4" animBg="1"/>
      <p:bldP spid="38" grpId="0" animBg="1"/>
      <p:bldP spid="38" grpId="1" animBg="1"/>
      <p:bldP spid="38" grpId="2" animBg="1"/>
      <p:bldP spid="38" grpId="3" animBg="1"/>
      <p:bldP spid="38" grpId="4" animBg="1"/>
      <p:bldP spid="39" grpId="0" animBg="1"/>
      <p:bldP spid="39" grpId="1" animBg="1"/>
      <p:bldP spid="39" grpId="2" animBg="1"/>
      <p:bldP spid="39" grpId="3" animBg="1"/>
      <p:bldP spid="39" grpId="4" animBg="1"/>
      <p:bldP spid="40" grpId="0" animBg="1"/>
      <p:bldP spid="40" grpId="1" animBg="1"/>
      <p:bldP spid="40" grpId="2" animBg="1"/>
      <p:bldP spid="40" grpId="3" animBg="1"/>
      <p:bldP spid="40" grpId="4" animBg="1"/>
      <p:bldP spid="49" grpId="0"/>
      <p:bldP spid="49" grpId="1"/>
      <p:bldP spid="49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25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4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1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Робот. Откат по дереву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9532" y="1016732"/>
            <a:ext cx="8388932" cy="380480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lIns="108000" tIns="36000" rIns="108000" bIns="36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0" u="sng" dirty="0" smtClean="0">
                <a:latin typeface="Times New Roman" pitchFamily="18" charset="0"/>
                <a:sym typeface="Symbol" pitchFamily="18" charset="2"/>
              </a:rPr>
              <a:t>Проблема отката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: в ориентированном цикле найти предыдущую вершину?</a:t>
            </a:r>
          </a:p>
        </p:txBody>
      </p:sp>
      <p:sp>
        <p:nvSpPr>
          <p:cNvPr id="34" name="Oval 4"/>
          <p:cNvSpPr>
            <a:spLocks noChangeArrowheads="1"/>
          </p:cNvSpPr>
          <p:nvPr/>
        </p:nvSpPr>
        <p:spPr bwMode="auto">
          <a:xfrm>
            <a:off x="1295636" y="4472794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b="0" dirty="0"/>
          </a:p>
        </p:txBody>
      </p:sp>
      <p:sp>
        <p:nvSpPr>
          <p:cNvPr id="35" name="Oval 5"/>
          <p:cNvSpPr>
            <a:spLocks noChangeArrowheads="1"/>
          </p:cNvSpPr>
          <p:nvPr/>
        </p:nvSpPr>
        <p:spPr bwMode="auto">
          <a:xfrm>
            <a:off x="2375136" y="4472794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b="0" dirty="0"/>
          </a:p>
        </p:txBody>
      </p:sp>
      <p:sp>
        <p:nvSpPr>
          <p:cNvPr id="36" name="Oval 6"/>
          <p:cNvSpPr>
            <a:spLocks noChangeArrowheads="1"/>
          </p:cNvSpPr>
          <p:nvPr/>
        </p:nvSpPr>
        <p:spPr bwMode="auto">
          <a:xfrm>
            <a:off x="3457811" y="4472794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b="0" dirty="0"/>
          </a:p>
        </p:txBody>
      </p:sp>
      <p:sp>
        <p:nvSpPr>
          <p:cNvPr id="37" name="Oval 7"/>
          <p:cNvSpPr>
            <a:spLocks noChangeArrowheads="1"/>
          </p:cNvSpPr>
          <p:nvPr/>
        </p:nvSpPr>
        <p:spPr bwMode="auto">
          <a:xfrm>
            <a:off x="4537311" y="4472794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b="0" dirty="0"/>
          </a:p>
        </p:txBody>
      </p:sp>
      <p:sp>
        <p:nvSpPr>
          <p:cNvPr id="38" name="Oval 8"/>
          <p:cNvSpPr>
            <a:spLocks noChangeArrowheads="1"/>
          </p:cNvSpPr>
          <p:nvPr/>
        </p:nvSpPr>
        <p:spPr bwMode="auto">
          <a:xfrm>
            <a:off x="5619986" y="4474486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600" b="0" dirty="0">
              <a:latin typeface="+mn-lt"/>
              <a:cs typeface="Times New Roman" pitchFamily="18" charset="0"/>
            </a:endParaRPr>
          </a:p>
        </p:txBody>
      </p:sp>
      <p:sp>
        <p:nvSpPr>
          <p:cNvPr id="39" name="Oval 9"/>
          <p:cNvSpPr>
            <a:spLocks noChangeArrowheads="1"/>
          </p:cNvSpPr>
          <p:nvPr/>
        </p:nvSpPr>
        <p:spPr bwMode="auto">
          <a:xfrm>
            <a:off x="6699486" y="4474486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b="0" dirty="0"/>
          </a:p>
        </p:txBody>
      </p:sp>
      <p:cxnSp>
        <p:nvCxnSpPr>
          <p:cNvPr id="41" name="AutoShape 11"/>
          <p:cNvCxnSpPr>
            <a:cxnSpLocks noChangeAspect="1" noChangeShapeType="1"/>
            <a:stCxn id="27" idx="1"/>
            <a:endCxn id="34" idx="5"/>
          </p:cNvCxnSpPr>
          <p:nvPr/>
        </p:nvCxnSpPr>
        <p:spPr bwMode="auto">
          <a:xfrm flipH="1" flipV="1">
            <a:off x="1603225" y="4780382"/>
            <a:ext cx="209044" cy="35524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42" name="AutoShape 12"/>
          <p:cNvCxnSpPr>
            <a:cxnSpLocks noChangeAspect="1" noChangeShapeType="1"/>
            <a:stCxn id="29" idx="1"/>
            <a:endCxn id="36" idx="5"/>
          </p:cNvCxnSpPr>
          <p:nvPr/>
        </p:nvCxnSpPr>
        <p:spPr bwMode="auto">
          <a:xfrm flipH="1" flipV="1">
            <a:off x="3765400" y="4780382"/>
            <a:ext cx="209044" cy="35524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43" name="AutoShape 13"/>
          <p:cNvCxnSpPr>
            <a:cxnSpLocks noChangeAspect="1" noChangeShapeType="1"/>
            <a:stCxn id="29" idx="7"/>
            <a:endCxn id="37" idx="3"/>
          </p:cNvCxnSpPr>
          <p:nvPr/>
        </p:nvCxnSpPr>
        <p:spPr bwMode="auto">
          <a:xfrm flipV="1">
            <a:off x="4229259" y="4780382"/>
            <a:ext cx="360826" cy="35524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44" name="AutoShape 14"/>
          <p:cNvCxnSpPr>
            <a:cxnSpLocks noChangeAspect="1" noChangeShapeType="1"/>
            <a:stCxn id="31" idx="1"/>
            <a:endCxn id="38" idx="5"/>
          </p:cNvCxnSpPr>
          <p:nvPr/>
        </p:nvCxnSpPr>
        <p:spPr bwMode="auto">
          <a:xfrm flipH="1" flipV="1">
            <a:off x="5927575" y="4782074"/>
            <a:ext cx="245048" cy="35524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45" name="AutoShape 15"/>
          <p:cNvCxnSpPr>
            <a:cxnSpLocks noChangeAspect="1" noChangeShapeType="1"/>
            <a:stCxn id="31" idx="7"/>
            <a:endCxn id="39" idx="3"/>
          </p:cNvCxnSpPr>
          <p:nvPr/>
        </p:nvCxnSpPr>
        <p:spPr bwMode="auto">
          <a:xfrm flipV="1">
            <a:off x="6427438" y="4782074"/>
            <a:ext cx="324822" cy="35524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48" name="AutoShape 18"/>
          <p:cNvCxnSpPr>
            <a:cxnSpLocks noChangeAspect="1" noChangeShapeType="1"/>
            <a:stCxn id="39" idx="0"/>
            <a:endCxn id="70" idx="6"/>
          </p:cNvCxnSpPr>
          <p:nvPr/>
        </p:nvCxnSpPr>
        <p:spPr bwMode="auto">
          <a:xfrm rot="16200000" flipH="1" flipV="1">
            <a:off x="4718649" y="4040127"/>
            <a:ext cx="1726661" cy="2595377"/>
          </a:xfrm>
          <a:prstGeom prst="bentConnector4">
            <a:avLst>
              <a:gd name="adj1" fmla="val -4573"/>
              <a:gd name="adj2" fmla="val -28843"/>
            </a:avLst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1759495" y="5082848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b="0" dirty="0"/>
          </a:p>
        </p:txBody>
      </p:sp>
      <p:sp>
        <p:nvSpPr>
          <p:cNvPr id="29" name="Oval 6"/>
          <p:cNvSpPr>
            <a:spLocks noChangeArrowheads="1"/>
          </p:cNvSpPr>
          <p:nvPr/>
        </p:nvSpPr>
        <p:spPr bwMode="auto">
          <a:xfrm>
            <a:off x="3921670" y="5082848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b="0" dirty="0"/>
          </a:p>
        </p:txBody>
      </p:sp>
      <p:sp>
        <p:nvSpPr>
          <p:cNvPr id="31" name="Oval 8"/>
          <p:cNvSpPr>
            <a:spLocks noChangeArrowheads="1"/>
          </p:cNvSpPr>
          <p:nvPr/>
        </p:nvSpPr>
        <p:spPr bwMode="auto">
          <a:xfrm>
            <a:off x="6119849" y="5084540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600" b="0" dirty="0">
              <a:latin typeface="+mn-lt"/>
              <a:cs typeface="Times New Roman" pitchFamily="18" charset="0"/>
            </a:endParaRPr>
          </a:p>
        </p:txBody>
      </p:sp>
      <p:cxnSp>
        <p:nvCxnSpPr>
          <p:cNvPr id="32" name="AutoShape 11"/>
          <p:cNvCxnSpPr>
            <a:cxnSpLocks noChangeAspect="1" noChangeShapeType="1"/>
            <a:stCxn id="27" idx="7"/>
            <a:endCxn id="35" idx="3"/>
          </p:cNvCxnSpPr>
          <p:nvPr/>
        </p:nvCxnSpPr>
        <p:spPr bwMode="auto">
          <a:xfrm flipV="1">
            <a:off x="2067084" y="4780382"/>
            <a:ext cx="360826" cy="35524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33" name="AutoShape 12"/>
          <p:cNvCxnSpPr>
            <a:cxnSpLocks noChangeAspect="1" noChangeShapeType="1"/>
            <a:stCxn id="68" idx="1"/>
            <a:endCxn id="27" idx="5"/>
          </p:cNvCxnSpPr>
          <p:nvPr/>
        </p:nvCxnSpPr>
        <p:spPr bwMode="auto">
          <a:xfrm flipH="1" flipV="1">
            <a:off x="2067084" y="5390436"/>
            <a:ext cx="685482" cy="2132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sp>
        <p:nvSpPr>
          <p:cNvPr id="68" name="Oval 4"/>
          <p:cNvSpPr>
            <a:spLocks noChangeArrowheads="1"/>
          </p:cNvSpPr>
          <p:nvPr/>
        </p:nvSpPr>
        <p:spPr bwMode="auto">
          <a:xfrm>
            <a:off x="2699792" y="5550900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b="0" dirty="0"/>
          </a:p>
        </p:txBody>
      </p:sp>
      <p:sp>
        <p:nvSpPr>
          <p:cNvPr id="69" name="Oval 6"/>
          <p:cNvSpPr>
            <a:spLocks noChangeArrowheads="1"/>
          </p:cNvSpPr>
          <p:nvPr/>
        </p:nvSpPr>
        <p:spPr bwMode="auto">
          <a:xfrm>
            <a:off x="4861967" y="5550900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b="0" dirty="0"/>
          </a:p>
        </p:txBody>
      </p:sp>
      <p:sp>
        <p:nvSpPr>
          <p:cNvPr id="70" name="Oval 8"/>
          <p:cNvSpPr>
            <a:spLocks noChangeArrowheads="1"/>
          </p:cNvSpPr>
          <p:nvPr/>
        </p:nvSpPr>
        <p:spPr bwMode="auto">
          <a:xfrm>
            <a:off x="3923928" y="6020966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600" b="0" dirty="0">
              <a:latin typeface="+mn-lt"/>
              <a:cs typeface="Times New Roman" pitchFamily="18" charset="0"/>
            </a:endParaRPr>
          </a:p>
        </p:txBody>
      </p:sp>
      <p:cxnSp>
        <p:nvCxnSpPr>
          <p:cNvPr id="71" name="AutoShape 12"/>
          <p:cNvCxnSpPr>
            <a:cxnSpLocks noChangeAspect="1" noChangeShapeType="1"/>
            <a:stCxn id="69" idx="1"/>
          </p:cNvCxnSpPr>
          <p:nvPr/>
        </p:nvCxnSpPr>
        <p:spPr bwMode="auto">
          <a:xfrm flipH="1" flipV="1">
            <a:off x="4247964" y="5372895"/>
            <a:ext cx="666777" cy="230779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72" name="AutoShape 13"/>
          <p:cNvCxnSpPr>
            <a:cxnSpLocks noChangeAspect="1" noChangeShapeType="1"/>
            <a:stCxn id="69" idx="7"/>
            <a:endCxn id="31" idx="3"/>
          </p:cNvCxnSpPr>
          <p:nvPr/>
        </p:nvCxnSpPr>
        <p:spPr bwMode="auto">
          <a:xfrm flipV="1">
            <a:off x="5169556" y="5392128"/>
            <a:ext cx="1003067" cy="211546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80" name="AutoShape 13"/>
          <p:cNvCxnSpPr>
            <a:cxnSpLocks noChangeAspect="1" noChangeShapeType="1"/>
            <a:stCxn id="70" idx="1"/>
            <a:endCxn id="68" idx="5"/>
          </p:cNvCxnSpPr>
          <p:nvPr/>
        </p:nvCxnSpPr>
        <p:spPr bwMode="auto">
          <a:xfrm flipH="1" flipV="1">
            <a:off x="3007381" y="5858488"/>
            <a:ext cx="969321" cy="21525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84" name="AutoShape 12"/>
          <p:cNvCxnSpPr>
            <a:cxnSpLocks noChangeAspect="1" noChangeShapeType="1"/>
            <a:stCxn id="70" idx="7"/>
            <a:endCxn id="69" idx="3"/>
          </p:cNvCxnSpPr>
          <p:nvPr/>
        </p:nvCxnSpPr>
        <p:spPr bwMode="auto">
          <a:xfrm flipV="1">
            <a:off x="4231517" y="5858488"/>
            <a:ext cx="683224" cy="21525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92" name="AutoShape 18"/>
          <p:cNvCxnSpPr>
            <a:cxnSpLocks noChangeAspect="1" noChangeShapeType="1"/>
            <a:stCxn id="38" idx="0"/>
            <a:endCxn id="70" idx="6"/>
          </p:cNvCxnSpPr>
          <p:nvPr/>
        </p:nvCxnSpPr>
        <p:spPr bwMode="auto">
          <a:xfrm rot="16200000" flipH="1" flipV="1">
            <a:off x="4178899" y="4579877"/>
            <a:ext cx="1726661" cy="1515877"/>
          </a:xfrm>
          <a:prstGeom prst="bentConnector4">
            <a:avLst>
              <a:gd name="adj1" fmla="val -7944"/>
              <a:gd name="adj2" fmla="val -119538"/>
            </a:avLst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cxnSp>
        <p:nvCxnSpPr>
          <p:cNvPr id="97" name="AutoShape 18"/>
          <p:cNvCxnSpPr>
            <a:cxnSpLocks noChangeAspect="1" noChangeShapeType="1"/>
            <a:stCxn id="37" idx="0"/>
            <a:endCxn id="70" idx="6"/>
          </p:cNvCxnSpPr>
          <p:nvPr/>
        </p:nvCxnSpPr>
        <p:spPr bwMode="auto">
          <a:xfrm rot="16200000" flipH="1" flipV="1">
            <a:off x="3636715" y="5120369"/>
            <a:ext cx="1728353" cy="433202"/>
          </a:xfrm>
          <a:prstGeom prst="bentConnector4">
            <a:avLst>
              <a:gd name="adj1" fmla="val -10340"/>
              <a:gd name="adj2" fmla="val -669900"/>
            </a:avLst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cxnSp>
        <p:nvCxnSpPr>
          <p:cNvPr id="100" name="AutoShape 18"/>
          <p:cNvCxnSpPr>
            <a:cxnSpLocks noChangeAspect="1" noChangeShapeType="1"/>
            <a:stCxn id="36" idx="0"/>
            <a:endCxn id="70" idx="6"/>
          </p:cNvCxnSpPr>
          <p:nvPr/>
        </p:nvCxnSpPr>
        <p:spPr bwMode="auto">
          <a:xfrm rot="16200000" flipH="1">
            <a:off x="3096965" y="5013821"/>
            <a:ext cx="1728353" cy="646298"/>
          </a:xfrm>
          <a:prstGeom prst="bentConnector4">
            <a:avLst>
              <a:gd name="adj1" fmla="val -16112"/>
              <a:gd name="adj2" fmla="val 613840"/>
            </a:avLst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cxnSp>
        <p:nvCxnSpPr>
          <p:cNvPr id="103" name="AutoShape 18"/>
          <p:cNvCxnSpPr>
            <a:cxnSpLocks noChangeAspect="1" noChangeShapeType="1"/>
            <a:stCxn id="35" idx="0"/>
            <a:endCxn id="70" idx="6"/>
          </p:cNvCxnSpPr>
          <p:nvPr/>
        </p:nvCxnSpPr>
        <p:spPr bwMode="auto">
          <a:xfrm rot="16200000" flipH="1">
            <a:off x="2555627" y="4472484"/>
            <a:ext cx="1728353" cy="1728973"/>
          </a:xfrm>
          <a:prstGeom prst="bentConnector4">
            <a:avLst>
              <a:gd name="adj1" fmla="val -18998"/>
              <a:gd name="adj2" fmla="val 292557"/>
            </a:avLst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cxnSp>
        <p:nvCxnSpPr>
          <p:cNvPr id="106" name="AutoShape 18"/>
          <p:cNvCxnSpPr>
            <a:cxnSpLocks noChangeAspect="1" noChangeShapeType="1"/>
            <a:stCxn id="34" idx="0"/>
            <a:endCxn id="70" idx="6"/>
          </p:cNvCxnSpPr>
          <p:nvPr/>
        </p:nvCxnSpPr>
        <p:spPr bwMode="auto">
          <a:xfrm rot="16200000" flipH="1">
            <a:off x="2015877" y="3932734"/>
            <a:ext cx="1728353" cy="2808473"/>
          </a:xfrm>
          <a:prstGeom prst="bentConnector4">
            <a:avLst>
              <a:gd name="adj1" fmla="val -13226"/>
              <a:gd name="adj2" fmla="val 218543"/>
            </a:avLst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graphicFrame>
        <p:nvGraphicFramePr>
          <p:cNvPr id="46" name="Group 234"/>
          <p:cNvGraphicFramePr>
            <a:graphicFrameLocks/>
          </p:cNvGraphicFramePr>
          <p:nvPr/>
        </p:nvGraphicFramePr>
        <p:xfrm>
          <a:off x="251521" y="1484784"/>
          <a:ext cx="8676962" cy="2468167"/>
        </p:xfrm>
        <a:graphic>
          <a:graphicData uri="http://schemas.openxmlformats.org/drawingml/2006/table">
            <a:tbl>
              <a:tblPr/>
              <a:tblGrid>
                <a:gridCol w="646962"/>
                <a:gridCol w="1621289"/>
                <a:gridCol w="2196244"/>
                <a:gridCol w="1188132"/>
                <a:gridCol w="3024335"/>
              </a:tblGrid>
              <a:tr h="356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когда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кто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 обхода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обход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Откат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циклу длины 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kumimoji="0" 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6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1967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M.O. Rabin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постановка задачи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63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И.Б. Бурдонов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O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zh-TW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nm+n</a:t>
                      </a:r>
                      <a:r>
                        <a:rPr kumimoji="0" lang="ru-RU" altLang="zh-TW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DFS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Простой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(k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63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1971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И.Б.Бурдонов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O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(nm+n</a:t>
                      </a:r>
                      <a:r>
                        <a:rPr kumimoji="0" lang="en-US" altLang="zh-TW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zh-TW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log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BFS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Простой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(k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1993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Y.Afek</a:t>
                      </a:r>
                      <a:r>
                        <a:rPr kumimoji="0" lang="ru-RU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,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zh-TW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E.Gafni</a:t>
                      </a:r>
                      <a:r>
                        <a:rPr kumimoji="0" lang="ru-RU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O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(nm+n</a:t>
                      </a:r>
                      <a:r>
                        <a:rPr kumimoji="0" lang="en-US" altLang="zh-TW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zh-TW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log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DFS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Логарифмический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log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И.Б. Бурдонов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O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(nm+n</a:t>
                      </a:r>
                      <a:r>
                        <a:rPr kumimoji="0" lang="en-US" altLang="zh-TW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zh-TW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loglog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BFS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Суммарно: по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хордам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(nm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дереву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</a:t>
                      </a:r>
                      <a:r>
                        <a:rPr kumimoji="0" 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+n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loglog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n)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7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8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26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4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1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Робот. Цифровой откат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9532" y="1016732"/>
            <a:ext cx="8388932" cy="380480"/>
          </a:xfrm>
          <a:prstGeom prst="rect">
            <a:avLst/>
          </a:prstGeom>
          <a:solidFill>
            <a:srgbClr val="F7F1D9"/>
          </a:solidFill>
          <a:ln>
            <a:solidFill>
              <a:srgbClr val="DAC052"/>
            </a:solidFill>
          </a:ln>
        </p:spPr>
        <p:txBody>
          <a:bodyPr wrap="square" lIns="108000" tIns="36000" rIns="108000" bIns="36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0" u="sng" dirty="0" smtClean="0">
                <a:latin typeface="Times New Roman" pitchFamily="18" charset="0"/>
                <a:sym typeface="Symbol" pitchFamily="18" charset="2"/>
              </a:rPr>
              <a:t>Проблема отката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: в ориентированном цикле найти предыдущую вершину?</a:t>
            </a:r>
          </a:p>
        </p:txBody>
      </p:sp>
      <p:graphicFrame>
        <p:nvGraphicFramePr>
          <p:cNvPr id="26" name="Group 234"/>
          <p:cNvGraphicFramePr>
            <a:graphicFrameLocks noGrp="1"/>
          </p:cNvGraphicFramePr>
          <p:nvPr>
            <p:ph idx="1"/>
          </p:nvPr>
        </p:nvGraphicFramePr>
        <p:xfrm>
          <a:off x="251521" y="1484784"/>
          <a:ext cx="8676962" cy="3143671"/>
        </p:xfrm>
        <a:graphic>
          <a:graphicData uri="http://schemas.openxmlformats.org/drawingml/2006/table">
            <a:tbl>
              <a:tblPr/>
              <a:tblGrid>
                <a:gridCol w="646962"/>
                <a:gridCol w="1621289"/>
                <a:gridCol w="2196244"/>
                <a:gridCol w="1188132"/>
                <a:gridCol w="3024335"/>
              </a:tblGrid>
              <a:tr h="356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когда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кто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 обхода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обход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Откат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циклу длины 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kumimoji="0" 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6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1967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M.O. Rabin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постановка задачи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63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1970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И.Б. Бурдонов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O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zh-TW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nm+n</a:t>
                      </a:r>
                      <a:r>
                        <a:rPr kumimoji="0" lang="ru-RU" altLang="zh-TW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DFS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Простой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(k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63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1971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И.Б.Бурдонов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O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(nm+n</a:t>
                      </a:r>
                      <a:r>
                        <a:rPr kumimoji="0" lang="en-US" altLang="zh-TW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zh-TW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log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BFS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Простой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(k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1993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Y.Afek</a:t>
                      </a:r>
                      <a:r>
                        <a:rPr kumimoji="0" lang="ru-RU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,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zh-TW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E.Gafni</a:t>
                      </a:r>
                      <a:r>
                        <a:rPr kumimoji="0" lang="ru-RU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O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(nm+n</a:t>
                      </a:r>
                      <a:r>
                        <a:rPr kumimoji="0" lang="en-US" altLang="zh-TW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zh-TW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log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DFS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Логарифмический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log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И.Б. Бурдонов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O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(nm+n</a:t>
                      </a:r>
                      <a:r>
                        <a:rPr kumimoji="0" lang="en-US" altLang="zh-TW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zh-TW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loglog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BFS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Суммарно: по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хордам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(nm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дереву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</a:t>
                      </a:r>
                      <a:r>
                        <a:rPr kumimoji="0" 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+n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loglog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n)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И.Б. Бурдонов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O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(nm+n</a:t>
                      </a:r>
                      <a:r>
                        <a:rPr kumimoji="0" lang="en-US" altLang="zh-TW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zh-TW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log*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ru-RU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BFS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повторный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Суммарно: по хордам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(nm)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дереву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</a:t>
                      </a:r>
                      <a:r>
                        <a:rPr kumimoji="0" 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+n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log</a:t>
                      </a: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043608" y="4941168"/>
            <a:ext cx="6355815" cy="923330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none" lIns="108000" rIns="108000" rtlCol="0">
            <a:spAutoFit/>
          </a:bodyPr>
          <a:lstStyle/>
          <a:p>
            <a:pPr lvl="0"/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log*n – 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решение неравенства 1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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log</a:t>
            </a:r>
            <a:r>
              <a:rPr lang="en-US" b="0" baseline="30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(n)&lt;2, 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где</a:t>
            </a:r>
            <a:endParaRPr lang="en-US" b="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log</a:t>
            </a:r>
            <a:r>
              <a:rPr lang="en-US" b="0" baseline="30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log◦log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◦…◦log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знак суперпозиции ◦ применяется 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t–1 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раз)</a:t>
            </a:r>
          </a:p>
          <a:p>
            <a:pPr lvl="0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t-</a:t>
            </a:r>
            <a:r>
              <a:rPr lang="ru-RU" b="0" dirty="0" err="1" smtClean="0"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 композиционная степень логарифма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27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4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1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Два робота.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9532" y="1016732"/>
            <a:ext cx="8388932" cy="4535463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lIns="108000" tIns="36000" rIns="108000" bIns="36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Переходим к коллективу автоматов. Для начала - два робота.</a:t>
            </a:r>
          </a:p>
          <a:p>
            <a:pPr>
              <a:spcAft>
                <a:spcPts val="600"/>
              </a:spcAft>
            </a:pPr>
            <a:endParaRPr lang="ru-RU" sz="2000" b="0" dirty="0" smtClean="0">
              <a:latin typeface="Times New Roman" pitchFamily="18" charset="0"/>
              <a:sym typeface="Symbol" pitchFamily="18" charset="2"/>
            </a:endParaRPr>
          </a:p>
          <a:p>
            <a:pPr algn="just"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Каждый автомат может читать и писать в вершины графа, а, кроме того, автоматы могут «переговариваться» друг с другом, то есть обмениваться сообщениями по </a:t>
            </a:r>
            <a:r>
              <a:rPr lang="ru-RU" sz="2000" b="0" i="1" u="sng" dirty="0" smtClean="0">
                <a:latin typeface="Times New Roman" pitchFamily="18" charset="0"/>
                <a:sym typeface="Symbol" pitchFamily="18" charset="2"/>
              </a:rPr>
              <a:t>независимой от графа сети связи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 </a:t>
            </a:r>
          </a:p>
          <a:p>
            <a:pPr algn="just">
              <a:spcAft>
                <a:spcPts val="600"/>
              </a:spcAft>
            </a:pPr>
            <a:r>
              <a:rPr lang="ru-RU" sz="2000" b="0" u="sng" dirty="0" smtClean="0">
                <a:latin typeface="Times New Roman" pitchFamily="18" charset="0"/>
                <a:sym typeface="Symbol" pitchFamily="18" charset="2"/>
              </a:rPr>
              <a:t>Идея алгоритма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: роботы идут по графу синхронно на расстоянии в одну дугу друг от друга. Поэтому, когда первый робот узнаёт, что нужно делать откат на одну дугу назад, в предыдущую вершину, в этой вершине стоит второй робот. Первый сообщает второму, чтобы тот пометил вершину, в которой находится, и первый идёт до помеченной вершины. </a:t>
            </a:r>
          </a:p>
          <a:p>
            <a:pPr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 </a:t>
            </a:r>
          </a:p>
          <a:p>
            <a:pPr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Длина обхода </a:t>
            </a:r>
            <a:r>
              <a:rPr lang="ru-RU" sz="2000" i="1" dirty="0" smtClean="0">
                <a:latin typeface="Times New Roman" pitchFamily="18" charset="0"/>
                <a:sym typeface="Symbol" pitchFamily="18" charset="2"/>
              </a:rPr>
              <a:t>O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(</a:t>
            </a:r>
            <a:r>
              <a:rPr lang="ru-RU" sz="2000" b="0" i="1" dirty="0" err="1" smtClean="0">
                <a:latin typeface="Times New Roman" pitchFamily="18" charset="0"/>
                <a:sym typeface="Symbol" pitchFamily="18" charset="2"/>
              </a:rPr>
              <a:t>nm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F6E8FC4B-D3E2-4554-BB27-71FD3943E907}" type="slidenum">
              <a:rPr lang="ru-RU" smtClean="0">
                <a:solidFill>
                  <a:schemeClr val="bg2"/>
                </a:solidFill>
              </a:rPr>
              <a:pPr/>
              <a:t>28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79388" y="179453"/>
            <a:ext cx="8928100" cy="61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0000" bIns="90000" anchor="ctr">
            <a:spAutoFit/>
          </a:bodyPr>
          <a:lstStyle/>
          <a:p>
            <a:pPr algn="ctr">
              <a:defRPr/>
            </a:pPr>
            <a:r>
              <a:rPr lang="ru-RU" sz="2800" b="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Коллектив </a:t>
            </a:r>
            <a:r>
              <a:rPr lang="ru-RU" sz="2800" b="0" kern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свободных </a:t>
            </a:r>
            <a:r>
              <a:rPr lang="ru-RU" sz="2800" b="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неограниченных автоматов</a:t>
            </a:r>
            <a:endParaRPr lang="ru-RU" sz="2400" b="0" kern="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722563" y="609600"/>
            <a:ext cx="110490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0000" bIns="90000" anchor="ctr">
            <a:spAutoFit/>
          </a:bodyPr>
          <a:lstStyle/>
          <a:p>
            <a:pPr algn="ctr">
              <a:defRPr/>
            </a:pPr>
            <a:r>
              <a:rPr lang="ru-RU" sz="2400" b="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Обход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767138" y="612775"/>
            <a:ext cx="271780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0000" bIns="90000" anchor="ctr">
            <a:spAutoFit/>
          </a:bodyPr>
          <a:lstStyle/>
          <a:p>
            <a:pPr algn="ctr">
              <a:defRPr/>
            </a:pPr>
            <a:r>
              <a:rPr lang="ru-RU" sz="2400" b="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известного графа</a:t>
            </a:r>
          </a:p>
        </p:txBody>
      </p:sp>
      <p:sp>
        <p:nvSpPr>
          <p:cNvPr id="11273" name="Text Box 85"/>
          <p:cNvSpPr txBox="1">
            <a:spLocks noChangeArrowheads="1"/>
          </p:cNvSpPr>
          <p:nvPr/>
        </p:nvSpPr>
        <p:spPr bwMode="auto">
          <a:xfrm>
            <a:off x="179388" y="3465004"/>
            <a:ext cx="8748712" cy="1404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lIns="72000" tIns="36000" rIns="72000" bIns="36000"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1.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За 1 такт генерируется 1 </a:t>
            </a:r>
            <a:r>
              <a:rPr lang="ru-RU" sz="2000" b="0" dirty="0">
                <a:latin typeface="Times New Roman" pitchFamily="18" charset="0"/>
                <a:sym typeface="Symbol" pitchFamily="18" charset="2"/>
              </a:rPr>
              <a:t>автомат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. </a:t>
            </a:r>
          </a:p>
          <a:p>
            <a:pPr>
              <a:spcBef>
                <a:spcPts val="0"/>
              </a:spcBef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Время обхода на самом плохом графе = 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m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, на самом хорошем графе =  </a:t>
            </a:r>
            <a:r>
              <a:rPr lang="en-US" sz="2000" i="1" dirty="0" smtClean="0">
                <a:latin typeface="Times New Roman" pitchFamily="18" charset="0"/>
                <a:sym typeface="Symbol" pitchFamily="18" charset="2"/>
              </a:rPr>
              <a:t>O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0" i="1" dirty="0" smtClean="0">
                <a:latin typeface="Times New Roman" pitchFamily="18" charset="0"/>
                <a:sym typeface="Symbol"/>
              </a:rPr>
              <a:t> 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m)</a:t>
            </a:r>
            <a:r>
              <a:rPr lang="en-US" sz="2000" b="0" dirty="0" smtClean="0">
                <a:latin typeface="Times New Roman" pitchFamily="18" charset="0"/>
                <a:sym typeface="Symbol" pitchFamily="18" charset="2"/>
              </a:rPr>
              <a:t>. </a:t>
            </a:r>
          </a:p>
        </p:txBody>
      </p:sp>
      <p:sp>
        <p:nvSpPr>
          <p:cNvPr id="11274" name="Text Box 85"/>
          <p:cNvSpPr txBox="1">
            <a:spLocks noChangeArrowheads="1"/>
          </p:cNvSpPr>
          <p:nvPr/>
        </p:nvSpPr>
        <p:spPr bwMode="auto">
          <a:xfrm>
            <a:off x="179388" y="2940508"/>
            <a:ext cx="8748712" cy="38048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lIns="0" tIns="36000" rIns="0" bIns="3600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n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 dirty="0">
                <a:latin typeface="Times New Roman" pitchFamily="18" charset="0"/>
                <a:sym typeface="Symbol" pitchFamily="18" charset="2"/>
              </a:rPr>
              <a:t>– число вершин, </a:t>
            </a:r>
            <a:r>
              <a:rPr lang="en-US" sz="2000" b="0" i="1" dirty="0">
                <a:latin typeface="Times New Roman" pitchFamily="18" charset="0"/>
                <a:sym typeface="Symbol" pitchFamily="18" charset="2"/>
              </a:rPr>
              <a:t>m</a:t>
            </a:r>
            <a:r>
              <a:rPr lang="ru-RU" sz="2000" b="0" dirty="0">
                <a:latin typeface="Times New Roman" pitchFamily="18" charset="0"/>
                <a:sym typeface="Symbol" pitchFamily="18" charset="2"/>
              </a:rPr>
              <a:t> – число дуг, </a:t>
            </a:r>
            <a:r>
              <a:rPr lang="en-US" sz="2000" b="0" i="1" dirty="0">
                <a:latin typeface="Times New Roman" pitchFamily="18" charset="0"/>
                <a:sym typeface="Symbol" pitchFamily="18" charset="2"/>
              </a:rPr>
              <a:t>D</a:t>
            </a:r>
            <a:r>
              <a:rPr lang="ru-RU" sz="2000" b="0" dirty="0">
                <a:latin typeface="Times New Roman" pitchFamily="18" charset="0"/>
                <a:sym typeface="Symbol" pitchFamily="18" charset="2"/>
              </a:rPr>
              <a:t> – максимальная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длина пути</a:t>
            </a:r>
            <a:r>
              <a:rPr lang="en-US" sz="2000" b="0" dirty="0" smtClean="0">
                <a:latin typeface="Times New Roman" pitchFamily="18" charset="0"/>
                <a:sym typeface="Symbol" pitchFamily="18" charset="2"/>
              </a:rPr>
              <a:t> (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диаметр графа</a:t>
            </a:r>
            <a:r>
              <a:rPr lang="en-US" sz="2000" b="0" dirty="0" smtClean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.</a:t>
            </a:r>
            <a:endParaRPr lang="ru-RU" sz="2000" b="0" dirty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1275" name="Text Box 85"/>
          <p:cNvSpPr txBox="1">
            <a:spLocks noChangeArrowheads="1"/>
          </p:cNvSpPr>
          <p:nvPr/>
        </p:nvSpPr>
        <p:spPr bwMode="auto">
          <a:xfrm>
            <a:off x="179388" y="1192213"/>
            <a:ext cx="8748712" cy="161158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lIns="72000" tIns="36000" rIns="72000" bIns="36000">
            <a:spAutoFit/>
          </a:bodyPr>
          <a:lstStyle/>
          <a:p>
            <a:pPr>
              <a:spcBef>
                <a:spcPts val="0"/>
              </a:spcBef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Автоматы генерируются в корне. Автомат-генератор и автоматы-движки.</a:t>
            </a:r>
          </a:p>
          <a:p>
            <a:pPr>
              <a:spcBef>
                <a:spcPts val="0"/>
              </a:spcBef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Число генерируемых автоматов не ограничено.</a:t>
            </a:r>
          </a:p>
          <a:p>
            <a:pPr>
              <a:spcBef>
                <a:spcPts val="0"/>
              </a:spcBef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По каждой дуге должен пройти хотя бы один автомат.</a:t>
            </a:r>
          </a:p>
          <a:p>
            <a:pPr>
              <a:spcBef>
                <a:spcPts val="0"/>
              </a:spcBef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Покрытие дуг графа достижимости.</a:t>
            </a:r>
          </a:p>
          <a:p>
            <a:pPr>
              <a:spcBef>
                <a:spcPts val="0"/>
              </a:spcBef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Оцениваем время. Проход по дуге и пересылка сообщения за 1 такт.</a:t>
            </a:r>
          </a:p>
        </p:txBody>
      </p:sp>
      <p:sp>
        <p:nvSpPr>
          <p:cNvPr id="11276" name="Text Box 85"/>
          <p:cNvSpPr txBox="1">
            <a:spLocks noChangeArrowheads="1"/>
          </p:cNvSpPr>
          <p:nvPr/>
        </p:nvSpPr>
        <p:spPr bwMode="auto">
          <a:xfrm>
            <a:off x="180000" y="4905164"/>
            <a:ext cx="8748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lIns="72000" tIns="36000" rIns="72000" bIns="36000"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2.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За 1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такт </a:t>
            </a:r>
            <a:r>
              <a:rPr lang="ru-RU" sz="2000" b="0" dirty="0">
                <a:latin typeface="Times New Roman" pitchFamily="18" charset="0"/>
                <a:sym typeface="Symbol" pitchFamily="18" charset="2"/>
              </a:rPr>
              <a:t>генерируется неограниченное (но конечное) число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автоматов. </a:t>
            </a:r>
            <a:endParaRPr lang="en-US" sz="2000" b="0" dirty="0" smtClean="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ts val="0"/>
              </a:spcBef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Время обхода на самом плохом графе = 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D+1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, на самом хорошем графе =  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D</a:t>
            </a:r>
            <a:r>
              <a:rPr lang="en-US" sz="2000" b="0" dirty="0" smtClean="0">
                <a:latin typeface="Times New Roman" pitchFamily="18" charset="0"/>
                <a:sym typeface="Symbol" pitchFamily="18" charset="2"/>
              </a:rPr>
              <a:t>.</a:t>
            </a:r>
            <a:endParaRPr lang="ru-RU" sz="2000" b="0" dirty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3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14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8401943" y="3897052"/>
            <a:ext cx="180020" cy="0"/>
          </a:xfrm>
          <a:prstGeom prst="line">
            <a:avLst/>
          </a:prstGeom>
          <a:solidFill>
            <a:srgbClr val="F1F8F9"/>
          </a:solidFill>
          <a:ln w="31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6" name="Группа 35"/>
          <p:cNvGrpSpPr/>
          <p:nvPr/>
        </p:nvGrpSpPr>
        <p:grpSpPr>
          <a:xfrm>
            <a:off x="1799692" y="4329096"/>
            <a:ext cx="2222087" cy="252032"/>
            <a:chOff x="513681" y="4221088"/>
            <a:chExt cx="2222087" cy="252032"/>
          </a:xfrm>
        </p:grpSpPr>
        <p:cxnSp>
          <p:nvCxnSpPr>
            <p:cNvPr id="23" name="Прямая со стрелкой 22"/>
            <p:cNvCxnSpPr>
              <a:stCxn id="28" idx="6"/>
              <a:endCxn id="27" idx="2"/>
            </p:cNvCxnSpPr>
            <p:nvPr/>
          </p:nvCxnSpPr>
          <p:spPr bwMode="auto">
            <a:xfrm>
              <a:off x="1331612" y="4347088"/>
              <a:ext cx="324064" cy="0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triangle" w="med" len="lg"/>
            </a:ln>
            <a:effectLst/>
          </p:spPr>
        </p:cxnSp>
        <p:cxnSp>
          <p:nvCxnSpPr>
            <p:cNvPr id="26" name="Прямая со стрелкой 25"/>
            <p:cNvCxnSpPr>
              <a:stCxn id="27" idx="6"/>
              <a:endCxn id="31" idx="2"/>
            </p:cNvCxnSpPr>
            <p:nvPr/>
          </p:nvCxnSpPr>
          <p:spPr bwMode="auto">
            <a:xfrm>
              <a:off x="2222739" y="4347088"/>
              <a:ext cx="261029" cy="0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triangle" w="med" len="lg"/>
            </a:ln>
            <a:effectLst/>
          </p:spPr>
        </p:cxnSp>
        <p:sp>
          <p:nvSpPr>
            <p:cNvPr id="27" name="Овал 11"/>
            <p:cNvSpPr>
              <a:spLocks noChangeAspect="1"/>
            </p:cNvSpPr>
            <p:nvPr/>
          </p:nvSpPr>
          <p:spPr bwMode="auto">
            <a:xfrm>
              <a:off x="1655676" y="4221088"/>
              <a:ext cx="567063" cy="252000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i="0" u="none" strike="noStrike" cap="none" normalizeH="0" baseline="2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…</a:t>
              </a:r>
              <a:endParaRPr kumimoji="0" lang="ru-RU" sz="2400" i="0" u="none" strike="noStrike" cap="none" normalizeH="0" baseline="2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Овал 27"/>
            <p:cNvSpPr>
              <a:spLocks noChangeAspect="1"/>
            </p:cNvSpPr>
            <p:nvPr/>
          </p:nvSpPr>
          <p:spPr bwMode="auto">
            <a:xfrm>
              <a:off x="1079612" y="4221088"/>
              <a:ext cx="252000" cy="25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2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Овал 30"/>
            <p:cNvSpPr>
              <a:spLocks noChangeAspect="1"/>
            </p:cNvSpPr>
            <p:nvPr/>
          </p:nvSpPr>
          <p:spPr bwMode="auto">
            <a:xfrm>
              <a:off x="2483768" y="4221088"/>
              <a:ext cx="252000" cy="25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Овал 31"/>
            <p:cNvSpPr>
              <a:spLocks noChangeAspect="1"/>
            </p:cNvSpPr>
            <p:nvPr/>
          </p:nvSpPr>
          <p:spPr bwMode="auto">
            <a:xfrm>
              <a:off x="513681" y="4221120"/>
              <a:ext cx="252000" cy="25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1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3" name="Прямая со стрелкой 32"/>
            <p:cNvCxnSpPr>
              <a:stCxn id="32" idx="6"/>
              <a:endCxn id="28" idx="2"/>
            </p:cNvCxnSpPr>
            <p:nvPr/>
          </p:nvCxnSpPr>
          <p:spPr bwMode="auto">
            <a:xfrm flipV="1">
              <a:off x="765681" y="4347088"/>
              <a:ext cx="313931" cy="32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triangle" w="med" len="lg"/>
            </a:ln>
            <a:effectLst/>
          </p:spPr>
        </p:cxnSp>
      </p:grpSp>
      <p:grpSp>
        <p:nvGrpSpPr>
          <p:cNvPr id="58" name="Группа 57"/>
          <p:cNvGrpSpPr/>
          <p:nvPr/>
        </p:nvGrpSpPr>
        <p:grpSpPr>
          <a:xfrm>
            <a:off x="6012160" y="4329100"/>
            <a:ext cx="1812039" cy="396016"/>
            <a:chOff x="6012160" y="4329100"/>
            <a:chExt cx="1812039" cy="396016"/>
          </a:xfrm>
        </p:grpSpPr>
        <p:sp>
          <p:nvSpPr>
            <p:cNvPr id="43" name="Овал 42"/>
            <p:cNvSpPr>
              <a:spLocks noChangeAspect="1"/>
            </p:cNvSpPr>
            <p:nvPr/>
          </p:nvSpPr>
          <p:spPr bwMode="auto">
            <a:xfrm>
              <a:off x="6012160" y="4473116"/>
              <a:ext cx="252000" cy="25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4" name="Прямая со стрелкой 43"/>
            <p:cNvCxnSpPr>
              <a:stCxn id="43" idx="2"/>
              <a:endCxn id="43" idx="6"/>
            </p:cNvCxnSpPr>
            <p:nvPr/>
          </p:nvCxnSpPr>
          <p:spPr bwMode="auto">
            <a:xfrm rot="10800000" flipH="1">
              <a:off x="6012160" y="4599116"/>
              <a:ext cx="252000" cy="12700"/>
            </a:xfrm>
            <a:prstGeom prst="curvedConnector5">
              <a:avLst>
                <a:gd name="adj1" fmla="val -90714"/>
                <a:gd name="adj2" fmla="val 2792126"/>
                <a:gd name="adj3" fmla="val 190714"/>
              </a:avLst>
            </a:prstGeom>
            <a:solidFill>
              <a:srgbClr val="F1F8F9"/>
            </a:solidFill>
            <a:ln w="50800" cap="flat" cmpd="dbl" algn="ctr">
              <a:solidFill>
                <a:schemeClr val="tx1"/>
              </a:solidFill>
              <a:prstDash val="solid"/>
              <a:round/>
              <a:headEnd type="none" w="lg" len="lg"/>
              <a:tailEnd type="triangle" w="sm" len="med"/>
            </a:ln>
            <a:effectLst/>
          </p:spPr>
        </p:cxnSp>
        <p:sp>
          <p:nvSpPr>
            <p:cNvPr id="57" name="Выноска 2 56"/>
            <p:cNvSpPr/>
            <p:nvPr/>
          </p:nvSpPr>
          <p:spPr bwMode="auto">
            <a:xfrm>
              <a:off x="6876256" y="4329100"/>
              <a:ext cx="947943" cy="349702"/>
            </a:xfrm>
            <a:prstGeom prst="borderCallout2">
              <a:avLst>
                <a:gd name="adj1" fmla="val 47894"/>
                <a:gd name="adj2" fmla="val 589"/>
                <a:gd name="adj3" fmla="val 18750"/>
                <a:gd name="adj4" fmla="val -16667"/>
                <a:gd name="adj5" fmla="val 14658"/>
                <a:gd name="adj6" fmla="val -39728"/>
              </a:avLst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0" i="1" dirty="0" smtClean="0"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b="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b="0" dirty="0" smtClean="0">
                  <a:latin typeface="Times New Roman" pitchFamily="18" charset="0"/>
                  <a:cs typeface="Times New Roman" pitchFamily="18" charset="0"/>
                </a:rPr>
                <a:t>петель</a:t>
              </a:r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251520" y="5769260"/>
            <a:ext cx="3996444" cy="349702"/>
            <a:chOff x="251520" y="5769260"/>
            <a:chExt cx="3996444" cy="349702"/>
          </a:xfrm>
        </p:grpSpPr>
        <p:grpSp>
          <p:nvGrpSpPr>
            <p:cNvPr id="71" name="Группа 70"/>
            <p:cNvGrpSpPr/>
            <p:nvPr/>
          </p:nvGrpSpPr>
          <p:grpSpPr>
            <a:xfrm>
              <a:off x="2025877" y="5805264"/>
              <a:ext cx="2222087" cy="252033"/>
              <a:chOff x="1799692" y="5805264"/>
              <a:chExt cx="2222087" cy="252033"/>
            </a:xfrm>
          </p:grpSpPr>
          <p:cxnSp>
            <p:nvCxnSpPr>
              <p:cNvPr id="60" name="Прямая со стрелкой 59"/>
              <p:cNvCxnSpPr>
                <a:stCxn id="63" idx="6"/>
                <a:endCxn id="62" idx="2"/>
              </p:cNvCxnSpPr>
              <p:nvPr/>
            </p:nvCxnSpPr>
            <p:spPr bwMode="auto">
              <a:xfrm>
                <a:off x="2617623" y="5931264"/>
                <a:ext cx="324064" cy="0"/>
              </a:xfrm>
              <a:prstGeom prst="straightConnector1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triangle" w="med" len="lg"/>
              </a:ln>
              <a:effectLst/>
            </p:spPr>
          </p:cxnSp>
          <p:cxnSp>
            <p:nvCxnSpPr>
              <p:cNvPr id="61" name="Прямая со стрелкой 60"/>
              <p:cNvCxnSpPr>
                <a:stCxn id="62" idx="6"/>
                <a:endCxn id="64" idx="2"/>
              </p:cNvCxnSpPr>
              <p:nvPr/>
            </p:nvCxnSpPr>
            <p:spPr bwMode="auto">
              <a:xfrm>
                <a:off x="3508750" y="5931264"/>
                <a:ext cx="261029" cy="0"/>
              </a:xfrm>
              <a:prstGeom prst="straightConnector1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triangle" w="med" len="lg"/>
              </a:ln>
              <a:effectLst/>
            </p:spPr>
          </p:cxnSp>
          <p:sp>
            <p:nvSpPr>
              <p:cNvPr id="62" name="Овал 11"/>
              <p:cNvSpPr>
                <a:spLocks noChangeAspect="1"/>
              </p:cNvSpPr>
              <p:nvPr/>
            </p:nvSpPr>
            <p:spPr bwMode="auto">
              <a:xfrm>
                <a:off x="2941687" y="5805264"/>
                <a:ext cx="567063" cy="252000"/>
              </a:xfrm>
              <a:prstGeom prst="ellipse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i="0" u="none" strike="noStrike" cap="none" normalizeH="0" baseline="2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…</a:t>
                </a:r>
                <a:endParaRPr kumimoji="0" lang="ru-RU" sz="2400" i="0" u="none" strike="noStrike" cap="none" normalizeH="0" baseline="2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3" name="Овал 62"/>
              <p:cNvSpPr>
                <a:spLocks noChangeAspect="1"/>
              </p:cNvSpPr>
              <p:nvPr/>
            </p:nvSpPr>
            <p:spPr bwMode="auto">
              <a:xfrm>
                <a:off x="2365623" y="5805264"/>
                <a:ext cx="252000" cy="252000"/>
              </a:xfrm>
              <a:prstGeom prst="ellips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1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4" name="Овал 63"/>
              <p:cNvSpPr>
                <a:spLocks noChangeAspect="1"/>
              </p:cNvSpPr>
              <p:nvPr/>
            </p:nvSpPr>
            <p:spPr bwMode="auto">
              <a:xfrm>
                <a:off x="3769779" y="5805264"/>
                <a:ext cx="252000" cy="252000"/>
              </a:xfrm>
              <a:prstGeom prst="ellips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D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5" name="Овал 64"/>
              <p:cNvSpPr>
                <a:spLocks noChangeAspect="1"/>
              </p:cNvSpPr>
              <p:nvPr/>
            </p:nvSpPr>
            <p:spPr bwMode="auto">
              <a:xfrm>
                <a:off x="1799692" y="5805296"/>
                <a:ext cx="252000" cy="252000"/>
              </a:xfrm>
              <a:prstGeom prst="ellips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0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66" name="Прямая со стрелкой 65"/>
              <p:cNvCxnSpPr>
                <a:stCxn id="65" idx="6"/>
                <a:endCxn id="63" idx="2"/>
              </p:cNvCxnSpPr>
              <p:nvPr/>
            </p:nvCxnSpPr>
            <p:spPr bwMode="auto">
              <a:xfrm flipV="1">
                <a:off x="2051692" y="5931264"/>
                <a:ext cx="313931" cy="32"/>
              </a:xfrm>
              <a:prstGeom prst="straightConnector1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triangle" w="med" len="lg"/>
              </a:ln>
              <a:effectLst/>
            </p:spPr>
          </p:cxnSp>
          <p:cxnSp>
            <p:nvCxnSpPr>
              <p:cNvPr id="67" name="Прямая со стрелкой 66"/>
              <p:cNvCxnSpPr>
                <a:stCxn id="64" idx="4"/>
                <a:endCxn id="65" idx="4"/>
              </p:cNvCxnSpPr>
              <p:nvPr/>
            </p:nvCxnSpPr>
            <p:spPr bwMode="auto">
              <a:xfrm rot="5400000">
                <a:off x="2910720" y="5072237"/>
                <a:ext cx="32" cy="1970087"/>
              </a:xfrm>
              <a:prstGeom prst="curvedConnector3">
                <a:avLst>
                  <a:gd name="adj1" fmla="val 363143863"/>
                </a:avLst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triangle" w="med" len="lg"/>
              </a:ln>
              <a:effectLst/>
            </p:spPr>
          </p:cxnSp>
        </p:grpSp>
        <p:cxnSp>
          <p:nvCxnSpPr>
            <p:cNvPr id="81" name="Прямая со стрелкой 43"/>
            <p:cNvCxnSpPr>
              <a:stCxn id="65" idx="1"/>
              <a:endCxn id="65" idx="3"/>
            </p:cNvCxnSpPr>
            <p:nvPr/>
          </p:nvCxnSpPr>
          <p:spPr bwMode="auto">
            <a:xfrm rot="16200000" flipH="1">
              <a:off x="1973687" y="5931296"/>
              <a:ext cx="178190" cy="12700"/>
            </a:xfrm>
            <a:prstGeom prst="curvedConnector5">
              <a:avLst>
                <a:gd name="adj1" fmla="val -35753"/>
                <a:gd name="adj2" fmla="val -2807773"/>
                <a:gd name="adj3" fmla="val 144166"/>
              </a:avLst>
            </a:prstGeom>
            <a:solidFill>
              <a:srgbClr val="F1F8F9"/>
            </a:solidFill>
            <a:ln w="50800" cap="flat" cmpd="dbl" algn="ctr">
              <a:solidFill>
                <a:schemeClr val="tx1"/>
              </a:solidFill>
              <a:prstDash val="solid"/>
              <a:round/>
              <a:headEnd type="none" w="lg" len="lg"/>
              <a:tailEnd type="triangle" w="sm" len="med"/>
            </a:ln>
            <a:effectLst/>
          </p:spPr>
        </p:cxnSp>
        <p:sp>
          <p:nvSpPr>
            <p:cNvPr id="90" name="Выноска 2 89"/>
            <p:cNvSpPr/>
            <p:nvPr/>
          </p:nvSpPr>
          <p:spPr bwMode="auto">
            <a:xfrm>
              <a:off x="251520" y="5769260"/>
              <a:ext cx="1191599" cy="349702"/>
            </a:xfrm>
            <a:prstGeom prst="borderCallout2">
              <a:avLst>
                <a:gd name="adj1" fmla="val 50073"/>
                <a:gd name="adj2" fmla="val 100347"/>
                <a:gd name="adj3" fmla="val 20929"/>
                <a:gd name="adj4" fmla="val 107392"/>
                <a:gd name="adj5" fmla="val 19016"/>
                <a:gd name="adj6" fmla="val 123339"/>
              </a:avLst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0" i="1" dirty="0" smtClean="0">
                  <a:latin typeface="Times New Roman" pitchFamily="18" charset="0"/>
                  <a:cs typeface="Times New Roman" pitchFamily="18" charset="0"/>
                </a:rPr>
                <a:t>m-D</a:t>
              </a:r>
              <a:r>
                <a:rPr lang="en-US" b="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b="0" dirty="0" smtClean="0">
                  <a:latin typeface="Times New Roman" pitchFamily="18" charset="0"/>
                  <a:cs typeface="Times New Roman" pitchFamily="18" charset="0"/>
                </a:rPr>
                <a:t>петель</a:t>
              </a:r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4644008" y="5769260"/>
            <a:ext cx="4140460" cy="349702"/>
            <a:chOff x="107504" y="5769260"/>
            <a:chExt cx="4140460" cy="349702"/>
          </a:xfrm>
        </p:grpSpPr>
        <p:grpSp>
          <p:nvGrpSpPr>
            <p:cNvPr id="93" name="Группа 70"/>
            <p:cNvGrpSpPr/>
            <p:nvPr/>
          </p:nvGrpSpPr>
          <p:grpSpPr>
            <a:xfrm>
              <a:off x="2025877" y="5805264"/>
              <a:ext cx="2222087" cy="252032"/>
              <a:chOff x="1799692" y="5805264"/>
              <a:chExt cx="2222087" cy="252032"/>
            </a:xfrm>
          </p:grpSpPr>
          <p:cxnSp>
            <p:nvCxnSpPr>
              <p:cNvPr id="96" name="Прямая со стрелкой 95"/>
              <p:cNvCxnSpPr>
                <a:stCxn id="99" idx="6"/>
                <a:endCxn id="98" idx="2"/>
              </p:cNvCxnSpPr>
              <p:nvPr/>
            </p:nvCxnSpPr>
            <p:spPr bwMode="auto">
              <a:xfrm>
                <a:off x="2617623" y="5931264"/>
                <a:ext cx="324064" cy="0"/>
              </a:xfrm>
              <a:prstGeom prst="straightConnector1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triangle" w="med" len="lg"/>
              </a:ln>
              <a:effectLst/>
            </p:spPr>
          </p:cxnSp>
          <p:cxnSp>
            <p:nvCxnSpPr>
              <p:cNvPr id="97" name="Прямая со стрелкой 96"/>
              <p:cNvCxnSpPr>
                <a:stCxn id="98" idx="6"/>
                <a:endCxn id="100" idx="2"/>
              </p:cNvCxnSpPr>
              <p:nvPr/>
            </p:nvCxnSpPr>
            <p:spPr bwMode="auto">
              <a:xfrm>
                <a:off x="3508750" y="5931264"/>
                <a:ext cx="261029" cy="0"/>
              </a:xfrm>
              <a:prstGeom prst="straightConnector1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triangle" w="med" len="lg"/>
              </a:ln>
              <a:effectLst/>
            </p:spPr>
          </p:cxnSp>
          <p:sp>
            <p:nvSpPr>
              <p:cNvPr id="98" name="Овал 11"/>
              <p:cNvSpPr>
                <a:spLocks noChangeAspect="1"/>
              </p:cNvSpPr>
              <p:nvPr/>
            </p:nvSpPr>
            <p:spPr bwMode="auto">
              <a:xfrm>
                <a:off x="2941687" y="5805264"/>
                <a:ext cx="567063" cy="252000"/>
              </a:xfrm>
              <a:prstGeom prst="ellipse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i="0" u="none" strike="noStrike" cap="none" normalizeH="0" baseline="2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…</a:t>
                </a:r>
                <a:endParaRPr kumimoji="0" lang="ru-RU" sz="2400" i="0" u="none" strike="noStrike" cap="none" normalizeH="0" baseline="2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Овал 98"/>
              <p:cNvSpPr>
                <a:spLocks noChangeAspect="1"/>
              </p:cNvSpPr>
              <p:nvPr/>
            </p:nvSpPr>
            <p:spPr bwMode="auto">
              <a:xfrm>
                <a:off x="2365623" y="5805264"/>
                <a:ext cx="252000" cy="252000"/>
              </a:xfrm>
              <a:prstGeom prst="ellips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1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0" name="Овал 99"/>
              <p:cNvSpPr>
                <a:spLocks noChangeAspect="1"/>
              </p:cNvSpPr>
              <p:nvPr/>
            </p:nvSpPr>
            <p:spPr bwMode="auto">
              <a:xfrm>
                <a:off x="3769779" y="5805264"/>
                <a:ext cx="252000" cy="252000"/>
              </a:xfrm>
              <a:prstGeom prst="ellips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D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" name="Овал 100"/>
              <p:cNvSpPr>
                <a:spLocks noChangeAspect="1"/>
              </p:cNvSpPr>
              <p:nvPr/>
            </p:nvSpPr>
            <p:spPr bwMode="auto">
              <a:xfrm>
                <a:off x="1799692" y="5805296"/>
                <a:ext cx="252000" cy="252000"/>
              </a:xfrm>
              <a:prstGeom prst="ellips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0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02" name="Прямая со стрелкой 101"/>
              <p:cNvCxnSpPr>
                <a:stCxn id="101" idx="6"/>
                <a:endCxn id="99" idx="2"/>
              </p:cNvCxnSpPr>
              <p:nvPr/>
            </p:nvCxnSpPr>
            <p:spPr bwMode="auto">
              <a:xfrm flipV="1">
                <a:off x="2051692" y="5931264"/>
                <a:ext cx="313931" cy="32"/>
              </a:xfrm>
              <a:prstGeom prst="straightConnector1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triangle" w="med" len="lg"/>
              </a:ln>
              <a:effectLst/>
            </p:spPr>
          </p:cxnSp>
        </p:grpSp>
        <p:cxnSp>
          <p:nvCxnSpPr>
            <p:cNvPr id="94" name="Прямая со стрелкой 43"/>
            <p:cNvCxnSpPr>
              <a:stCxn id="101" idx="1"/>
              <a:endCxn id="101" idx="3"/>
            </p:cNvCxnSpPr>
            <p:nvPr/>
          </p:nvCxnSpPr>
          <p:spPr bwMode="auto">
            <a:xfrm rot="16200000" flipH="1">
              <a:off x="1973687" y="5931296"/>
              <a:ext cx="178190" cy="12700"/>
            </a:xfrm>
            <a:prstGeom prst="curvedConnector5">
              <a:avLst>
                <a:gd name="adj1" fmla="val -35753"/>
                <a:gd name="adj2" fmla="val -2807773"/>
                <a:gd name="adj3" fmla="val 144166"/>
              </a:avLst>
            </a:prstGeom>
            <a:solidFill>
              <a:srgbClr val="F1F8F9"/>
            </a:solidFill>
            <a:ln w="50800" cap="flat" cmpd="dbl" algn="ctr">
              <a:solidFill>
                <a:schemeClr val="tx1"/>
              </a:solidFill>
              <a:prstDash val="solid"/>
              <a:round/>
              <a:headEnd type="none" w="lg" len="lg"/>
              <a:tailEnd type="triangle" w="sm" len="med"/>
            </a:ln>
            <a:effectLst/>
          </p:spPr>
        </p:cxnSp>
        <p:sp>
          <p:nvSpPr>
            <p:cNvPr id="95" name="Выноска 2 94"/>
            <p:cNvSpPr/>
            <p:nvPr/>
          </p:nvSpPr>
          <p:spPr bwMode="auto">
            <a:xfrm>
              <a:off x="107504" y="5769260"/>
              <a:ext cx="1350938" cy="349702"/>
            </a:xfrm>
            <a:prstGeom prst="borderCallout2">
              <a:avLst>
                <a:gd name="adj1" fmla="val 50073"/>
                <a:gd name="adj2" fmla="val 100347"/>
                <a:gd name="adj3" fmla="val 31824"/>
                <a:gd name="adj4" fmla="val 105700"/>
                <a:gd name="adj5" fmla="val 27732"/>
                <a:gd name="adj6" fmla="val 117134"/>
              </a:avLst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0" i="1" dirty="0" smtClean="0">
                  <a:latin typeface="Times New Roman" pitchFamily="18" charset="0"/>
                  <a:cs typeface="Times New Roman" pitchFamily="18" charset="0"/>
                </a:rPr>
                <a:t>m-D+1</a:t>
              </a:r>
              <a:r>
                <a:rPr lang="en-US" b="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b="0" dirty="0" smtClean="0">
                  <a:latin typeface="Times New Roman" pitchFamily="18" charset="0"/>
                  <a:cs typeface="Times New Roman" pitchFamily="18" charset="0"/>
                </a:rPr>
                <a:t>петля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F6E8FC4B-D3E2-4554-BB27-71FD3943E907}" type="slidenum">
              <a:rPr lang="ru-RU" smtClean="0">
                <a:solidFill>
                  <a:schemeClr val="bg2"/>
                </a:solidFill>
              </a:rPr>
              <a:pPr/>
              <a:t>29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11273" name="Text Box 85"/>
          <p:cNvSpPr txBox="1">
            <a:spLocks noChangeArrowheads="1"/>
          </p:cNvSpPr>
          <p:nvPr/>
        </p:nvSpPr>
        <p:spPr bwMode="auto">
          <a:xfrm>
            <a:off x="179388" y="3465004"/>
            <a:ext cx="8748712" cy="1404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lIns="72000" tIns="36000" rIns="72000" bIns="36000"/>
          <a:lstStyle/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1.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За 1 такт генерируется 1 </a:t>
            </a:r>
            <a:r>
              <a:rPr lang="ru-RU" sz="2000" b="0" dirty="0">
                <a:latin typeface="Times New Roman" pitchFamily="18" charset="0"/>
                <a:sym typeface="Symbol" pitchFamily="18" charset="2"/>
              </a:rPr>
              <a:t>автомат. </a:t>
            </a:r>
            <a:endParaRPr lang="ru-RU" sz="2000" b="0" dirty="0" smtClean="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ts val="600"/>
              </a:spcBef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Оценка </a:t>
            </a:r>
            <a:r>
              <a:rPr lang="en-US" sz="2000" i="1" dirty="0" smtClean="0">
                <a:latin typeface="Times New Roman" pitchFamily="18" charset="0"/>
                <a:sym typeface="Symbol" pitchFamily="18" charset="2"/>
              </a:rPr>
              <a:t>O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0" i="1" dirty="0">
                <a:latin typeface="Times New Roman" pitchFamily="18" charset="0"/>
                <a:sym typeface="Symbol" pitchFamily="18" charset="2"/>
              </a:rPr>
              <a:t>m)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11274" name="Text Box 85"/>
          <p:cNvSpPr txBox="1">
            <a:spLocks noChangeArrowheads="1"/>
          </p:cNvSpPr>
          <p:nvPr/>
        </p:nvSpPr>
        <p:spPr bwMode="auto">
          <a:xfrm>
            <a:off x="179388" y="2940508"/>
            <a:ext cx="8748712" cy="38048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lIns="0" tIns="36000" rIns="0" bIns="3600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n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 dirty="0">
                <a:latin typeface="Times New Roman" pitchFamily="18" charset="0"/>
                <a:sym typeface="Symbol" pitchFamily="18" charset="2"/>
              </a:rPr>
              <a:t>– число вершин, </a:t>
            </a:r>
            <a:r>
              <a:rPr lang="en-US" sz="2000" b="0" i="1" dirty="0">
                <a:latin typeface="Times New Roman" pitchFamily="18" charset="0"/>
                <a:sym typeface="Symbol" pitchFamily="18" charset="2"/>
              </a:rPr>
              <a:t>m</a:t>
            </a:r>
            <a:r>
              <a:rPr lang="ru-RU" sz="2000" b="0" dirty="0">
                <a:latin typeface="Times New Roman" pitchFamily="18" charset="0"/>
                <a:sym typeface="Symbol" pitchFamily="18" charset="2"/>
              </a:rPr>
              <a:t> – число дуг, </a:t>
            </a:r>
            <a:r>
              <a:rPr lang="en-US" sz="2000" b="0" i="1" dirty="0">
                <a:latin typeface="Times New Roman" pitchFamily="18" charset="0"/>
                <a:sym typeface="Symbol" pitchFamily="18" charset="2"/>
              </a:rPr>
              <a:t>D</a:t>
            </a:r>
            <a:r>
              <a:rPr lang="ru-RU" sz="2000" b="0" dirty="0">
                <a:latin typeface="Times New Roman" pitchFamily="18" charset="0"/>
                <a:sym typeface="Symbol" pitchFamily="18" charset="2"/>
              </a:rPr>
              <a:t> – максимальная длина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пути</a:t>
            </a:r>
            <a:r>
              <a:rPr lang="en-US" sz="2000" b="0" dirty="0" smtClean="0">
                <a:latin typeface="Times New Roman" pitchFamily="18" charset="0"/>
                <a:sym typeface="Symbol" pitchFamily="18" charset="2"/>
              </a:rPr>
              <a:t> (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диаметр графа</a:t>
            </a:r>
            <a:r>
              <a:rPr lang="en-US" sz="2000" b="0" dirty="0" smtClean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.</a:t>
            </a:r>
            <a:endParaRPr lang="ru-RU" sz="2000" b="0" dirty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1275" name="Text Box 85"/>
          <p:cNvSpPr txBox="1">
            <a:spLocks noChangeArrowheads="1"/>
          </p:cNvSpPr>
          <p:nvPr/>
        </p:nvSpPr>
        <p:spPr bwMode="auto">
          <a:xfrm>
            <a:off x="179388" y="1192213"/>
            <a:ext cx="8748712" cy="161158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lIns="72000" tIns="36000" rIns="72000" bIns="36000">
            <a:spAutoFit/>
          </a:bodyPr>
          <a:lstStyle/>
          <a:p>
            <a:pPr>
              <a:spcBef>
                <a:spcPts val="0"/>
              </a:spcBef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Автоматы генерируются в корне. Автомат-генератор и автоматы-движки.</a:t>
            </a:r>
          </a:p>
          <a:p>
            <a:pPr>
              <a:spcBef>
                <a:spcPts val="0"/>
              </a:spcBef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Число генерируемых автоматов не ограничено.</a:t>
            </a:r>
          </a:p>
          <a:p>
            <a:pPr>
              <a:spcBef>
                <a:spcPts val="0"/>
              </a:spcBef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По каждой дуге должен пройти хотя бы один автомат.</a:t>
            </a:r>
          </a:p>
          <a:p>
            <a:pPr>
              <a:spcBef>
                <a:spcPts val="0"/>
              </a:spcBef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Покрытие дуг графа достижимости.</a:t>
            </a:r>
          </a:p>
          <a:p>
            <a:pPr>
              <a:spcBef>
                <a:spcPts val="0"/>
              </a:spcBef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Оцениваем время. Проход по дуге и пересылка сообщения за 1 такт.</a:t>
            </a:r>
          </a:p>
        </p:txBody>
      </p:sp>
      <p:sp>
        <p:nvSpPr>
          <p:cNvPr id="11276" name="Text Box 85"/>
          <p:cNvSpPr txBox="1">
            <a:spLocks noChangeArrowheads="1"/>
          </p:cNvSpPr>
          <p:nvPr/>
        </p:nvSpPr>
        <p:spPr bwMode="auto">
          <a:xfrm>
            <a:off x="180000" y="4906800"/>
            <a:ext cx="8748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lIns="72000" tIns="36000" rIns="72000" bIns="36000"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2.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За 1 </a:t>
            </a:r>
            <a:r>
              <a:rPr lang="ru-RU" sz="2000" b="0" dirty="0">
                <a:latin typeface="Times New Roman" pitchFamily="18" charset="0"/>
                <a:sym typeface="Symbol" pitchFamily="18" charset="2"/>
              </a:rPr>
              <a:t>тактов генерируется неограниченное (но конечное) число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автоматов. </a:t>
            </a:r>
            <a:endParaRPr lang="en-US" sz="2000" b="0" dirty="0" smtClean="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ts val="0"/>
              </a:spcBef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Оценка </a:t>
            </a:r>
            <a:r>
              <a:rPr lang="en-US" sz="2000" i="1" dirty="0" smtClean="0">
                <a:latin typeface="Times New Roman" pitchFamily="18" charset="0"/>
                <a:sym typeface="Symbol" pitchFamily="18" charset="2"/>
              </a:rPr>
              <a:t>O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min{m,D</a:t>
            </a:r>
            <a:r>
              <a:rPr lang="en-US" sz="2000" b="0" i="1" baseline="30000" dirty="0" smtClean="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})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.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                                    Эта оценка не улучшаема.</a:t>
            </a:r>
            <a:endParaRPr lang="ru-RU" sz="2000" b="0" i="1" dirty="0" smtClean="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ts val="600"/>
              </a:spcBef>
            </a:pPr>
            <a:endParaRPr lang="ru-RU" b="0" dirty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3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14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2722563" y="609600"/>
            <a:ext cx="110490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0000" bIns="90000" anchor="ctr">
            <a:spAutoFit/>
          </a:bodyPr>
          <a:lstStyle/>
          <a:p>
            <a:pPr algn="ctr">
              <a:defRPr/>
            </a:pPr>
            <a:r>
              <a:rPr lang="ru-RU" sz="2400" b="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Обход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3767138" y="612775"/>
            <a:ext cx="271780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0000" bIns="90000" anchor="ctr">
            <a:spAutoFit/>
          </a:bodyPr>
          <a:lstStyle/>
          <a:p>
            <a:pPr algn="ctr">
              <a:defRPr/>
            </a:pPr>
            <a:r>
              <a:rPr lang="ru-RU" sz="2400" b="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известного графа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765550" y="609600"/>
            <a:ext cx="525463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0000" bIns="90000" anchor="ctr">
            <a:spAutoFit/>
          </a:bodyPr>
          <a:lstStyle/>
          <a:p>
            <a:pPr algn="ctr">
              <a:defRPr/>
            </a:pPr>
            <a:r>
              <a:rPr lang="ru-RU" sz="2400" b="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не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5516" y="4221088"/>
            <a:ext cx="8676964" cy="648072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none" lIns="108000" tIns="36000" rIns="108000" bIns="36000" rtlCol="0">
            <a:noAutofit/>
          </a:bodyPr>
          <a:lstStyle/>
          <a:p>
            <a:pPr>
              <a:spcBef>
                <a:spcPts val="600"/>
              </a:spcBef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Генератор направляет движок по белой дуге, а если её нет, то по любой серой дуге.</a:t>
            </a:r>
          </a:p>
          <a:p>
            <a:pPr>
              <a:spcBef>
                <a:spcPts val="0"/>
              </a:spcBef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Вместо отката движок останавливается.</a:t>
            </a:r>
          </a:p>
          <a:p>
            <a:pPr>
              <a:spcAft>
                <a:spcPts val="600"/>
              </a:spcAft>
            </a:pPr>
            <a:endParaRPr lang="ru-RU" sz="2000" b="0" dirty="0" smtClean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6000" y="5661248"/>
            <a:ext cx="8676964" cy="648072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none" lIns="108000" tIns="36000" rIns="108000" bIns="36000" rtlCol="0">
            <a:noAutofit/>
          </a:bodyPr>
          <a:lstStyle/>
          <a:p>
            <a:pPr>
              <a:spcBef>
                <a:spcPts val="0"/>
              </a:spcBef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На каждом такте генерируем столько движков, сколько не хватает до числа</a:t>
            </a:r>
          </a:p>
          <a:p>
            <a:pPr>
              <a:spcBef>
                <a:spcPts val="0"/>
              </a:spcBef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серых вершин, или ничего не генерируем, если движков достаточно.</a:t>
            </a:r>
            <a:endParaRPr lang="ru-RU" sz="2000" b="0" dirty="0" smtClean="0">
              <a:latin typeface="Times New Roman" pitchFamily="18" charset="0"/>
              <a:sym typeface="Symbol" pitchFamily="18" charset="2"/>
            </a:endParaRPr>
          </a:p>
        </p:txBody>
      </p:sp>
      <p:cxnSp>
        <p:nvCxnSpPr>
          <p:cNvPr id="17" name="Прямая со стрелкой 16"/>
          <p:cNvCxnSpPr>
            <a:cxnSpLocks noChangeShapeType="1"/>
          </p:cNvCxnSpPr>
          <p:nvPr/>
        </p:nvCxnSpPr>
        <p:spPr bwMode="auto">
          <a:xfrm flipH="1">
            <a:off x="2591782" y="5481228"/>
            <a:ext cx="1080118" cy="0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79388" y="179453"/>
            <a:ext cx="8928100" cy="61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0000" bIns="90000" anchor="ctr">
            <a:spAutoFit/>
          </a:bodyPr>
          <a:lstStyle/>
          <a:p>
            <a:pPr algn="ctr">
              <a:defRPr/>
            </a:pPr>
            <a:r>
              <a:rPr lang="ru-RU" sz="2800" b="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Коллектив </a:t>
            </a:r>
            <a:r>
              <a:rPr lang="ru-RU" sz="2800" b="0" kern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свободных </a:t>
            </a:r>
            <a:r>
              <a:rPr lang="ru-RU" sz="2800" b="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неограниченных автоматов</a:t>
            </a:r>
            <a:endParaRPr lang="ru-RU" sz="2400" b="0" kern="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0.03785 1.85185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3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Обход графа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19" name="Text Box 85"/>
          <p:cNvSpPr txBox="1">
            <a:spLocks noChangeArrowheads="1"/>
          </p:cNvSpPr>
          <p:nvPr/>
        </p:nvSpPr>
        <p:spPr bwMode="auto">
          <a:xfrm>
            <a:off x="575556" y="1088740"/>
            <a:ext cx="8028892" cy="1149921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Обход графа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построение и проход маршрута (или набора маршрутов), содержащего все вершины и ребра графа.</a:t>
            </a:r>
          </a:p>
          <a:p>
            <a:pPr algn="just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Обычно,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начиная с выделенной начальной вершины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корня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9" name="Text Box 85"/>
          <p:cNvSpPr txBox="1">
            <a:spLocks noChangeArrowheads="1"/>
          </p:cNvSpPr>
          <p:nvPr/>
        </p:nvSpPr>
        <p:spPr bwMode="auto">
          <a:xfrm>
            <a:off x="576000" y="2456892"/>
            <a:ext cx="8028000" cy="3827577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marL="360000" indent="-360000" algn="just"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000" dirty="0" smtClean="0">
                <a:latin typeface="Times New Roman" pitchFamily="18" charset="0"/>
                <a:sym typeface="Symbol" pitchFamily="18" charset="2"/>
              </a:rPr>
              <a:t>Зачем нужен обход графа?</a:t>
            </a:r>
          </a:p>
          <a:p>
            <a:pPr marL="360000" indent="-360000" algn="just"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1) Обход лабиринта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Задача о Кёнигсбергских мостах.</a:t>
            </a:r>
            <a:endParaRPr lang="ru-RU" sz="2000" b="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360000" indent="-360000" algn="just">
              <a:spcBef>
                <a:spcPts val="0"/>
              </a:spcBef>
              <a:defRPr/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2) Тестирование.</a:t>
            </a:r>
            <a:endParaRPr lang="en-US" sz="2000" b="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360000" indent="-360000" algn="just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Граф –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err="1" smtClean="0">
                <a:latin typeface="Times New Roman" pitchFamily="18" charset="0"/>
                <a:cs typeface="Times New Roman" pitchFamily="18" charset="0"/>
              </a:rPr>
              <a:t>граф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переходов автоматной (или </a:t>
            </a:r>
            <a:r>
              <a:rPr lang="ru-RU" sz="2000" b="0" dirty="0" err="1" smtClean="0">
                <a:latin typeface="Times New Roman" pitchFamily="18" charset="0"/>
                <a:cs typeface="Times New Roman" pitchFamily="18" charset="0"/>
              </a:rPr>
              <a:t>автомато-подобной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) модели тестируемой системы.</a:t>
            </a:r>
          </a:p>
          <a:p>
            <a:pPr marL="360000" indent="-360000" algn="just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Корень –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начальное состояние тестируемой системы.</a:t>
            </a:r>
            <a:endParaRPr lang="ru-RU" sz="2000" b="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360000" indent="-3600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Автомат на графе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тестирующая система.</a:t>
            </a:r>
          </a:p>
          <a:p>
            <a:pPr marL="360000" indent="-360000" algn="just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Много автоматов на графе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распределённая тестирующая система.</a:t>
            </a:r>
          </a:p>
          <a:p>
            <a:pPr marL="360000" indent="-360000" algn="just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Автомат проходит по дуге графа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тестовое воздействие и наблюдение результата, в том числе, возможно, изменённое состояние тестируемой системы.</a:t>
            </a:r>
            <a:endParaRPr lang="ru-RU" sz="2000" b="0" dirty="0"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30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Обход ориентированного графа. СВОДКА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0" y="1397000"/>
          <a:ext cx="8640961" cy="4264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964"/>
                <a:gridCol w="1110238"/>
                <a:gridCol w="1044116"/>
                <a:gridCol w="1980220"/>
                <a:gridCol w="1620180"/>
                <a:gridCol w="1512168"/>
                <a:gridCol w="684075"/>
              </a:tblGrid>
              <a:tr h="370840">
                <a:tc rowSpan="3" gridSpan="3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Граф неизвестный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Минимальный</a:t>
                      </a: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обход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ru-RU" sz="1600" b="0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автомат</a:t>
                      </a:r>
                      <a:endParaRPr lang="ru-RU" sz="1600" b="0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4120">
                <a:tc gridSpan="3" v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первый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обход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повторный обход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4960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ru-RU" sz="1600" b="0" baseline="-25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миним</a:t>
                      </a:r>
                      <a:r>
                        <a:rPr lang="ru-RU" sz="1600" b="0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422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полуробот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DFS,BFS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O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(nm)</a:t>
                      </a:r>
                      <a:endParaRPr lang="ru-RU" sz="180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O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(nm)</a:t>
                      </a:r>
                      <a:endParaRPr lang="ru-RU" sz="180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O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(nm)</a:t>
                      </a:r>
                      <a:endParaRPr lang="ru-RU" sz="180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O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(m)</a:t>
                      </a:r>
                      <a:endParaRPr lang="ru-RU" sz="180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99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неограниченный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 автомат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жадный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O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(nm)</a:t>
                      </a:r>
                      <a:endParaRPr lang="ru-RU" sz="180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минимальный</a:t>
                      </a:r>
                      <a:endParaRPr lang="ru-RU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обход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ru-RU" sz="180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38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много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автоматов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 за такт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O</a:t>
                      </a:r>
                      <a:r>
                        <a:rPr kumimoji="0" lang="ru-RU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(</a:t>
                      </a:r>
                      <a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m)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/>
                        </a:rPr>
                        <a:t>m </a:t>
                      </a:r>
                      <a:r>
                        <a:rPr kumimoji="0" lang="ru-RU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/>
                        </a:rPr>
                        <a:t></a:t>
                      </a:r>
                      <a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/>
                        </a:rPr>
                        <a:t> m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ru-RU" sz="180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224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много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за такт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O</a:t>
                      </a:r>
                      <a:r>
                        <a:rPr kumimoji="0" lang="ru-RU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(</a:t>
                      </a:r>
                      <a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min{m,D</a:t>
                      </a:r>
                      <a:r>
                        <a:rPr kumimoji="0" lang="en-US" sz="1800" b="0" i="1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2</a:t>
                      </a:r>
                      <a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})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оценка не улучшаема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D </a:t>
                      </a:r>
                      <a:r>
                        <a:rPr kumimoji="0" lang="ru-RU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/>
                        </a:rPr>
                        <a:t></a:t>
                      </a:r>
                      <a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/>
                        </a:rPr>
                        <a:t> D+1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робот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 автомат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O</a:t>
                      </a:r>
                      <a:r>
                        <a:rPr kumimoji="0" lang="ru-RU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(</a:t>
                      </a:r>
                      <a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nm+n</a:t>
                      </a:r>
                      <a:r>
                        <a:rPr kumimoji="0" lang="en-US" sz="1800" b="0" i="1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2</a:t>
                      </a:r>
                      <a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loglogn)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O</a:t>
                      </a:r>
                      <a:r>
                        <a:rPr kumimoji="0" lang="ru-RU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(</a:t>
                      </a:r>
                      <a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nm+n</a:t>
                      </a:r>
                      <a:r>
                        <a:rPr kumimoji="0" lang="en-US" sz="1800" b="0" i="1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2</a:t>
                      </a:r>
                      <a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log*n)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 автомата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O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(nm)</a:t>
                      </a:r>
                      <a:endParaRPr lang="ru-RU" sz="180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O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(nm)</a:t>
                      </a:r>
                      <a:endParaRPr lang="ru-RU" sz="180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много автоматов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 bwMode="auto">
          <a:xfrm>
            <a:off x="7228801" y="3594030"/>
            <a:ext cx="180020" cy="0"/>
          </a:xfrm>
          <a:prstGeom prst="line">
            <a:avLst/>
          </a:prstGeom>
          <a:solidFill>
            <a:srgbClr val="F1F8F9"/>
          </a:solidFill>
          <a:ln w="31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31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Практический пример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59532" y="2996952"/>
          <a:ext cx="8424935" cy="2743200"/>
        </p:xfrm>
        <a:graphic>
          <a:graphicData uri="http://schemas.openxmlformats.org/drawingml/2006/table">
            <a:tbl>
              <a:tblPr/>
              <a:tblGrid>
                <a:gridCol w="1684987"/>
                <a:gridCol w="1684987"/>
                <a:gridCol w="1684987"/>
                <a:gridCol w="1605777"/>
                <a:gridCol w="1764197"/>
              </a:tblGrid>
              <a:tr h="682625"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i="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Ч</a:t>
                      </a:r>
                      <a:r>
                        <a:rPr lang="en-US" sz="1800" i="0" dirty="0" err="1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исло</a:t>
                      </a:r>
                      <a:r>
                        <a:rPr lang="en-US" sz="1800" i="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1800" i="0" dirty="0" err="1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компьютеров</a:t>
                      </a:r>
                      <a:endParaRPr lang="en-US" sz="1800" i="0" dirty="0" smtClean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</a:t>
                      </a:r>
                      <a:endParaRPr lang="ru-RU" sz="180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err="1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Топология</a:t>
                      </a:r>
                      <a:r>
                        <a:rPr lang="en-US" sz="1800" i="0" dirty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1800" i="0" dirty="0" err="1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связей</a:t>
                      </a:r>
                      <a:endParaRPr lang="ru-RU" sz="180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i="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Время прогона </a:t>
                      </a:r>
                      <a:r>
                        <a:rPr lang="ru-RU" sz="1800" i="0" dirty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теста, </a:t>
                      </a:r>
                      <a:r>
                        <a:rPr lang="ru-RU" sz="1800" i="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мин</a:t>
                      </a:r>
                      <a:endParaRPr lang="en-US" sz="1800" i="0" dirty="0" smtClean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T(k)</a:t>
                      </a:r>
                      <a:endParaRPr lang="ru-RU" sz="180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Ускорение</a:t>
                      </a:r>
                      <a:endParaRPr lang="en-US" sz="1800" i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i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T(1)</a:t>
                      </a:r>
                      <a:r>
                        <a:rPr lang="ru-RU" sz="180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80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ru-RU" sz="180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80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T(k)</a:t>
                      </a:r>
                      <a:endParaRPr lang="ru-RU" sz="180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err="1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Коэффициент</a:t>
                      </a:r>
                      <a:r>
                        <a:rPr lang="en-US" sz="1800" i="0" dirty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1800" i="0" dirty="0" err="1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эффективности</a:t>
                      </a:r>
                      <a:endParaRPr lang="en-US" sz="1800" i="0" dirty="0" smtClean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marL="0" marR="3619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T(1)</a:t>
                      </a:r>
                      <a:r>
                        <a:rPr lang="ru-RU" sz="180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80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ru-RU" sz="180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800" i="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kT</a:t>
                      </a:r>
                      <a:r>
                        <a:rPr lang="en-US" sz="180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(k)</a:t>
                      </a:r>
                      <a:endParaRPr lang="ru-RU" sz="180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—</a:t>
                      </a:r>
                      <a:endParaRPr lang="ru-RU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803.3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81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Кольцо</a:t>
                      </a:r>
                      <a:endParaRPr lang="ru-RU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12.2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66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0.81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81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Тор 9</a:t>
                      </a:r>
                      <a:r>
                        <a:rPr lang="en-US" sz="1800">
                          <a:latin typeface="Times New Roman" pitchFamily="18" charset="0"/>
                          <a:ea typeface="Meiryo"/>
                          <a:cs typeface="Times New Roman" pitchFamily="18" charset="0"/>
                        </a:rPr>
                        <a:t>×</a:t>
                      </a:r>
                      <a:r>
                        <a:rPr lang="en-US" sz="180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9</a:t>
                      </a:r>
                      <a:endParaRPr lang="ru-RU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11.4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0.87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100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Кольцо</a:t>
                      </a:r>
                      <a:endParaRPr lang="ru-RU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10.2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79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0.79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100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Тор 10</a:t>
                      </a:r>
                      <a:r>
                        <a:rPr lang="en-US" sz="1800">
                          <a:latin typeface="Times New Roman" pitchFamily="18" charset="0"/>
                          <a:ea typeface="Meiryo"/>
                          <a:cs typeface="Times New Roman" pitchFamily="18" charset="0"/>
                        </a:rPr>
                        <a:t>×</a:t>
                      </a:r>
                      <a:r>
                        <a:rPr lang="en-US" sz="180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10</a:t>
                      </a:r>
                      <a:endParaRPr lang="ru-RU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9.5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85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0.85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15516" y="1016732"/>
            <a:ext cx="8712968" cy="1800200"/>
          </a:xfrm>
          <a:prstGeom prst="rect">
            <a:avLst/>
          </a:prstGeom>
          <a:solidFill>
            <a:srgbClr val="F7F1D9"/>
          </a:solidFill>
          <a:ln>
            <a:solidFill>
              <a:srgbClr val="DAC052"/>
            </a:solidFill>
          </a:ln>
        </p:spPr>
        <p:txBody>
          <a:bodyPr wrap="none" lIns="72000" tIns="36000" rIns="72000" bIns="36000" rtlCol="0">
            <a:noAutofit/>
          </a:bodyPr>
          <a:lstStyle/>
          <a:p>
            <a:pPr>
              <a:spcBef>
                <a:spcPts val="600"/>
              </a:spcBef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Тестирование модели цифровой аппаратуры.</a:t>
            </a:r>
          </a:p>
          <a:p>
            <a:pPr>
              <a:spcBef>
                <a:spcPts val="600"/>
              </a:spcBef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Граф переходов модели: 84561 состояние, 338244 дуги.</a:t>
            </a:r>
          </a:p>
          <a:p>
            <a:pPr>
              <a:spcBef>
                <a:spcPts val="600"/>
              </a:spcBef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Число компьютеров 1</a:t>
            </a:r>
            <a:r>
              <a:rPr lang="ru-RU" b="0" dirty="0" smtClean="0">
                <a:latin typeface="Times New Roman" pitchFamily="18" charset="0"/>
                <a:sym typeface="Symbol"/>
              </a:rPr>
              <a:t></a:t>
            </a: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100 </a:t>
            </a:r>
            <a:r>
              <a:rPr lang="ru-RU" sz="1600" b="0" dirty="0" smtClean="0">
                <a:latin typeface="Times New Roman" pitchFamily="18" charset="0"/>
                <a:sym typeface="Symbol" pitchFamily="18" charset="2"/>
              </a:rPr>
              <a:t>(</a:t>
            </a:r>
            <a:r>
              <a:rPr lang="ru-RU" sz="1600" b="0" dirty="0" err="1" smtClean="0">
                <a:latin typeface="Times New Roman" pitchFamily="18" charset="0"/>
                <a:sym typeface="Symbol" pitchFamily="18" charset="2"/>
              </a:rPr>
              <a:t>Intel</a:t>
            </a:r>
            <a:r>
              <a:rPr lang="ru-RU" sz="1600" b="0" dirty="0" smtClean="0">
                <a:latin typeface="Times New Roman" pitchFamily="18" charset="0"/>
                <a:sym typeface="Symbol" pitchFamily="18" charset="2"/>
              </a:rPr>
              <a:t> Core2 </a:t>
            </a:r>
            <a:r>
              <a:rPr lang="ru-RU" sz="1600" b="0" dirty="0" err="1" smtClean="0">
                <a:latin typeface="Times New Roman" pitchFamily="18" charset="0"/>
                <a:sym typeface="Symbol" pitchFamily="18" charset="2"/>
              </a:rPr>
              <a:t>Quad</a:t>
            </a:r>
            <a:r>
              <a:rPr lang="ru-RU" sz="1600" b="0" dirty="0" smtClean="0">
                <a:latin typeface="Times New Roman" pitchFamily="18" charset="0"/>
                <a:sym typeface="Symbol" pitchFamily="18" charset="2"/>
              </a:rPr>
              <a:t> Q9400,  2.66 </a:t>
            </a:r>
            <a:r>
              <a:rPr lang="ru-RU" sz="1600" b="0" dirty="0" err="1" smtClean="0">
                <a:latin typeface="Times New Roman" pitchFamily="18" charset="0"/>
                <a:sym typeface="Symbol" pitchFamily="18" charset="2"/>
              </a:rPr>
              <a:t>GHz</a:t>
            </a:r>
            <a:r>
              <a:rPr lang="ru-RU" sz="1600" b="0" dirty="0" smtClean="0">
                <a:latin typeface="Times New Roman" pitchFamily="18" charset="0"/>
                <a:sym typeface="Symbol" pitchFamily="18" charset="2"/>
              </a:rPr>
              <a:t>;  4 </a:t>
            </a:r>
            <a:r>
              <a:rPr lang="ru-RU" sz="1600" b="0" dirty="0" err="1" smtClean="0">
                <a:latin typeface="Times New Roman" pitchFamily="18" charset="0"/>
                <a:sym typeface="Symbol" pitchFamily="18" charset="2"/>
              </a:rPr>
              <a:t>Gb</a:t>
            </a:r>
            <a:r>
              <a:rPr lang="ru-RU" sz="1600" b="0" dirty="0" smtClean="0">
                <a:latin typeface="Times New Roman" pitchFamily="18" charset="0"/>
                <a:sym typeface="Symbol" pitchFamily="18" charset="2"/>
              </a:rPr>
              <a:t>; </a:t>
            </a:r>
            <a:r>
              <a:rPr lang="ru-RU" sz="1600" b="0" dirty="0" err="1" smtClean="0">
                <a:latin typeface="Times New Roman" pitchFamily="18" charset="0"/>
                <a:sym typeface="Symbol" pitchFamily="18" charset="2"/>
              </a:rPr>
              <a:t>Linux</a:t>
            </a:r>
            <a:r>
              <a:rPr lang="ru-RU" sz="1600" b="0" dirty="0" smtClean="0">
                <a:latin typeface="Times New Roman" pitchFamily="18" charset="0"/>
                <a:sym typeface="Symbol" pitchFamily="18" charset="2"/>
              </a:rPr>
              <a:t>; </a:t>
            </a:r>
            <a:r>
              <a:rPr lang="ru-RU" sz="1600" b="0" dirty="0" err="1" smtClean="0">
                <a:latin typeface="Times New Roman" pitchFamily="18" charset="0"/>
                <a:sym typeface="Symbol" pitchFamily="18" charset="2"/>
              </a:rPr>
              <a:t>Ethernet</a:t>
            </a:r>
            <a:r>
              <a:rPr lang="ru-RU" sz="1600" b="0" dirty="0" smtClean="0">
                <a:latin typeface="Times New Roman" pitchFamily="18" charset="0"/>
                <a:sym typeface="Symbol" pitchFamily="18" charset="2"/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ru-RU" dirty="0" smtClean="0">
                <a:latin typeface="Times New Roman" pitchFamily="18" charset="0"/>
                <a:sym typeface="Symbol" pitchFamily="18" charset="2"/>
              </a:rPr>
              <a:t>Особенность</a:t>
            </a: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: нет генератора, движки статически распределены по компьютерам (1 в 1),</a:t>
            </a:r>
          </a:p>
          <a:p>
            <a:pPr>
              <a:spcBef>
                <a:spcPts val="0"/>
              </a:spcBef>
            </a:pP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обмен сообщениями только с соседями по топологии связей. Алгоритм </a:t>
            </a:r>
            <a:r>
              <a:rPr lang="en-US" b="0" dirty="0" smtClean="0">
                <a:latin typeface="Times New Roman" pitchFamily="18" charset="0"/>
                <a:sym typeface="Symbol" pitchFamily="18" charset="2"/>
              </a:rPr>
              <a:t>DFS</a:t>
            </a:r>
            <a:r>
              <a:rPr lang="ru-RU" b="0" dirty="0" smtClean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2398" y="5805264"/>
            <a:ext cx="880209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Бурдонов И.Б., Грошев С.Г., Демаков А.В., Камкин А.С., Косачев А.С. Сортов А.А.</a:t>
            </a:r>
          </a:p>
          <a:p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Параллельное тестирование больших автоматных моделей. Вестник ННГУ, №3, 2011 г., стр. 187-193.</a:t>
            </a:r>
            <a:endParaRPr lang="ru-RU" sz="1600" b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32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Проблема слишком больших графов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757" y="1484784"/>
            <a:ext cx="7607724" cy="4401205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А что делать, если граф не помещается в память автомата?</a:t>
            </a:r>
          </a:p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Для неограниченных автоматов память вершин не нужна,</a:t>
            </a:r>
          </a:p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кроме того, что граф нумерованный. </a:t>
            </a:r>
          </a:p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Сохраняя эти предположения, будем считать, что,</a:t>
            </a:r>
          </a:p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если граф не помещается в память одного </a:t>
            </a:r>
            <a:r>
              <a:rPr lang="ru-RU" sz="2000" b="0" dirty="0" err="1" smtClean="0">
                <a:latin typeface="Times New Roman" pitchFamily="18" charset="0"/>
                <a:cs typeface="Times New Roman" pitchFamily="18" charset="0"/>
              </a:rPr>
              <a:t>полуробота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то он всё же должен помещаться в суммарную память </a:t>
            </a:r>
            <a:r>
              <a:rPr lang="ru-RU" sz="2000" b="0" dirty="0" err="1" smtClean="0">
                <a:latin typeface="Times New Roman" pitchFamily="18" charset="0"/>
                <a:cs typeface="Times New Roman" pitchFamily="18" charset="0"/>
              </a:rPr>
              <a:t>полуроботов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число которых не ограничено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важно при тестировании. </a:t>
            </a:r>
          </a:p>
          <a:p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Поскольку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вершина – это состояние тестируемой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системы, </a:t>
            </a: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его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можно наблюдать, но в него нельзя писать, можно только перейти в другое состояние в результате тестового воздействия.</a:t>
            </a:r>
            <a:endParaRPr lang="ru-RU" sz="1600" b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33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Автоматы-регуляторы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355281"/>
            <a:ext cx="8028892" cy="3477875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Пройденный граф хранится не в памяти генератора, а в суммарной памяти автоматов-регуляторов.</a:t>
            </a:r>
          </a:p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Регулятор не взаимодействует с графом и хранит информацию о локальном окружении одной вершины пройденного графа: 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номер вершины,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адрес 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родителя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, то есть регулятора начала входящей прямой дуги,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для каждой выходящей прямой дуги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–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адрес 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потомка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, то есть регулятора конца дуги.</a:t>
            </a:r>
          </a:p>
          <a:p>
            <a:pPr algn="just"/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Регулятор управляет перемещением движков через свою вершину.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34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Обход коллективом свободных автоматов (1)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016732"/>
            <a:ext cx="8208912" cy="5324535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Откуда берутся регуляторы?</a:t>
            </a:r>
          </a:p>
          <a:p>
            <a:pPr lvl="0"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Регулятор корня – он же генератор. </a:t>
            </a:r>
          </a:p>
          <a:p>
            <a:pPr lvl="0"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Для другой вершины регулятор создаёт движок, первым попавший в вершину (по белой дуге в белую вершину).</a:t>
            </a:r>
          </a:p>
          <a:p>
            <a:pPr lvl="0" algn="just"/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Как движок узнаёт, что он первый?</a:t>
            </a:r>
          </a:p>
          <a:p>
            <a:pPr lvl="0"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Поиск регулятора по номеру вершины.</a:t>
            </a:r>
          </a:p>
          <a:p>
            <a:pPr lvl="0"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Регуляторы связаны в список по их адресам.</a:t>
            </a:r>
          </a:p>
          <a:p>
            <a:pPr lvl="0"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По списку посылается сообщение с номером вершины и адресом движка.</a:t>
            </a:r>
          </a:p>
          <a:p>
            <a:pPr lvl="0"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Движок первый в вершине, если регулятор не найден. </a:t>
            </a:r>
          </a:p>
          <a:p>
            <a:pPr lvl="0" algn="just"/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Как регулятор управляет движением движков?</a:t>
            </a:r>
          </a:p>
          <a:p>
            <a:pPr lvl="0"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Движок спрашивает у регулятора текущей вершины,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куда идти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Регулятор отвечает: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иди по дуге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номер такой-то.</a:t>
            </a:r>
          </a:p>
          <a:p>
            <a:pPr lvl="0"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Дуги выбираются в порядке 1,2,3,… Если дуги нет, то, стало известным число выходящих дуг. Далее регулятор перебирает номера по циклу.</a:t>
            </a:r>
          </a:p>
          <a:p>
            <a:pPr lvl="0"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 Этого достаточно, чтобы обойти граф.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35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Обход коллективом свободных автоматов (2)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1016732"/>
            <a:ext cx="8388932" cy="3323987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Как узнать о конце обхода?</a:t>
            </a:r>
          </a:p>
          <a:p>
            <a:pPr lvl="0"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Вместо отката –  сообщение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конец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«по дуге» в обратную сторону. </a:t>
            </a:r>
          </a:p>
          <a:p>
            <a:pPr lvl="0"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При откате по хорде отправитель – движок, прошедший по хорде. </a:t>
            </a:r>
          </a:p>
          <a:p>
            <a:pPr lvl="0"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При откате по прямой дуге отправитель – регулятор конца дуги. </a:t>
            </a:r>
          </a:p>
          <a:p>
            <a:pPr lvl="0" algn="just"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Регулятор-получатель отмечает дугу как 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законченную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Как движок узнаёт, что прошёл по хорде? При опросе регулятор найден.  </a:t>
            </a:r>
          </a:p>
          <a:p>
            <a:pPr lvl="0"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Регулятор посылает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конец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родителю, когда все выходящие дуги закончены.</a:t>
            </a:r>
          </a:p>
          <a:p>
            <a:pPr lvl="0"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Если это регулятор корня, то конец обхода.</a:t>
            </a:r>
          </a:p>
          <a:p>
            <a:pPr lvl="0"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Если не принять дополнительных мер, время обхода экспоненциально.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5536" y="5229200"/>
            <a:ext cx="8388932" cy="1015663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Как уменьшить время обхода?</a:t>
            </a:r>
          </a:p>
          <a:p>
            <a:pPr lvl="0"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Регулятору не надо посылать движки по законченным дугам. Они блокируются до конца обхода.</a:t>
            </a:r>
          </a:p>
        </p:txBody>
      </p:sp>
      <p:grpSp>
        <p:nvGrpSpPr>
          <p:cNvPr id="31" name="Группа 33"/>
          <p:cNvGrpSpPr/>
          <p:nvPr/>
        </p:nvGrpSpPr>
        <p:grpSpPr>
          <a:xfrm>
            <a:off x="1907704" y="4293096"/>
            <a:ext cx="4032448" cy="900104"/>
            <a:chOff x="1907704" y="5049176"/>
            <a:chExt cx="4032448" cy="900104"/>
          </a:xfrm>
        </p:grpSpPr>
        <p:cxnSp>
          <p:nvCxnSpPr>
            <p:cNvPr id="38" name="Прямая со стрелкой 37"/>
            <p:cNvCxnSpPr>
              <a:stCxn id="41" idx="6"/>
              <a:endCxn id="40" idx="2"/>
            </p:cNvCxnSpPr>
            <p:nvPr/>
          </p:nvCxnSpPr>
          <p:spPr bwMode="auto">
            <a:xfrm>
              <a:off x="3049671" y="5391200"/>
              <a:ext cx="1486353" cy="0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triangle" w="med" len="lg"/>
            </a:ln>
            <a:effectLst/>
          </p:spPr>
        </p:cxnSp>
        <p:cxnSp>
          <p:nvCxnSpPr>
            <p:cNvPr id="39" name="Прямая со стрелкой 38"/>
            <p:cNvCxnSpPr>
              <a:stCxn id="40" idx="6"/>
              <a:endCxn id="42" idx="2"/>
            </p:cNvCxnSpPr>
            <p:nvPr/>
          </p:nvCxnSpPr>
          <p:spPr bwMode="auto">
            <a:xfrm>
              <a:off x="5103087" y="5391200"/>
              <a:ext cx="585065" cy="0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triangle" w="med" len="lg"/>
            </a:ln>
            <a:effectLst/>
          </p:spPr>
        </p:cxnSp>
        <p:sp>
          <p:nvSpPr>
            <p:cNvPr id="40" name="Овал 11"/>
            <p:cNvSpPr>
              <a:spLocks noChangeAspect="1"/>
            </p:cNvSpPr>
            <p:nvPr/>
          </p:nvSpPr>
          <p:spPr bwMode="auto">
            <a:xfrm>
              <a:off x="4536024" y="5265200"/>
              <a:ext cx="567063" cy="252000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i="0" u="none" strike="noStrike" cap="none" normalizeH="0" baseline="2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…</a:t>
              </a:r>
              <a:endParaRPr kumimoji="0" lang="ru-RU" sz="2400" i="0" u="none" strike="noStrike" cap="none" normalizeH="0" baseline="2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Овал 40"/>
            <p:cNvSpPr>
              <a:spLocks noChangeAspect="1"/>
            </p:cNvSpPr>
            <p:nvPr/>
          </p:nvSpPr>
          <p:spPr bwMode="auto">
            <a:xfrm>
              <a:off x="2797671" y="5265200"/>
              <a:ext cx="252000" cy="25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1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Овал 41"/>
            <p:cNvSpPr>
              <a:spLocks noChangeAspect="1"/>
            </p:cNvSpPr>
            <p:nvPr/>
          </p:nvSpPr>
          <p:spPr bwMode="auto">
            <a:xfrm>
              <a:off x="5688152" y="5265200"/>
              <a:ext cx="252000" cy="25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D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Овал 42"/>
            <p:cNvSpPr>
              <a:spLocks noChangeAspect="1"/>
            </p:cNvSpPr>
            <p:nvPr/>
          </p:nvSpPr>
          <p:spPr bwMode="auto">
            <a:xfrm>
              <a:off x="1907704" y="5265232"/>
              <a:ext cx="252000" cy="25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0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4" name="Прямая со стрелкой 43"/>
            <p:cNvCxnSpPr>
              <a:stCxn id="43" idx="6"/>
              <a:endCxn id="41" idx="2"/>
            </p:cNvCxnSpPr>
            <p:nvPr/>
          </p:nvCxnSpPr>
          <p:spPr bwMode="auto">
            <a:xfrm flipV="1">
              <a:off x="2159704" y="5391200"/>
              <a:ext cx="637967" cy="32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triangle" w="med" len="lg"/>
            </a:ln>
            <a:effectLst/>
          </p:spPr>
        </p:cxnSp>
        <p:cxnSp>
          <p:nvCxnSpPr>
            <p:cNvPr id="45" name="Прямая со стрелкой 15"/>
            <p:cNvCxnSpPr>
              <a:stCxn id="43" idx="6"/>
            </p:cNvCxnSpPr>
            <p:nvPr/>
          </p:nvCxnSpPr>
          <p:spPr bwMode="auto">
            <a:xfrm>
              <a:off x="2159704" y="5391232"/>
              <a:ext cx="28" cy="558048"/>
            </a:xfrm>
            <a:prstGeom prst="curvedConnector2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triangle" w="med" len="lg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2303748" y="5049176"/>
              <a:ext cx="324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2</a:t>
              </a:r>
              <a:endParaRPr lang="ru-RU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131840" y="5049176"/>
              <a:ext cx="324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4</a:t>
              </a:r>
              <a:endParaRPr lang="ru-RU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184068" y="5049176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2</a:t>
              </a:r>
              <a:r>
                <a:rPr lang="en-US" baseline="30000" dirty="0" smtClean="0"/>
                <a:t>D</a:t>
              </a:r>
              <a:endParaRPr lang="ru-RU" baseline="30000" dirty="0"/>
            </a:p>
          </p:txBody>
        </p:sp>
        <p:sp>
          <p:nvSpPr>
            <p:cNvPr id="49" name="Овал 48"/>
            <p:cNvSpPr>
              <a:spLocks noChangeAspect="1"/>
            </p:cNvSpPr>
            <p:nvPr/>
          </p:nvSpPr>
          <p:spPr bwMode="auto">
            <a:xfrm>
              <a:off x="3635924" y="5265200"/>
              <a:ext cx="252000" cy="25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2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959932" y="5049176"/>
              <a:ext cx="324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8</a:t>
              </a:r>
              <a:endParaRPr lang="ru-RU" dirty="0"/>
            </a:p>
          </p:txBody>
        </p:sp>
        <p:cxnSp>
          <p:nvCxnSpPr>
            <p:cNvPr id="51" name="Прямая со стрелкой 15"/>
            <p:cNvCxnSpPr>
              <a:stCxn id="41" idx="6"/>
            </p:cNvCxnSpPr>
            <p:nvPr/>
          </p:nvCxnSpPr>
          <p:spPr bwMode="auto">
            <a:xfrm>
              <a:off x="3049671" y="5391200"/>
              <a:ext cx="10189" cy="540064"/>
            </a:xfrm>
            <a:prstGeom prst="curvedConnector2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triangle" w="med" len="lg"/>
            </a:ln>
            <a:effectLst/>
          </p:spPr>
        </p:cxnSp>
        <p:cxnSp>
          <p:nvCxnSpPr>
            <p:cNvPr id="52" name="Прямая со стрелкой 15"/>
            <p:cNvCxnSpPr>
              <a:stCxn id="49" idx="6"/>
            </p:cNvCxnSpPr>
            <p:nvPr/>
          </p:nvCxnSpPr>
          <p:spPr bwMode="auto">
            <a:xfrm>
              <a:off x="3887924" y="5391200"/>
              <a:ext cx="10189" cy="522080"/>
            </a:xfrm>
            <a:prstGeom prst="curvedConnector2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triangle" w="med" len="lg"/>
            </a:ln>
            <a:effectLst/>
          </p:spPr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36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Обход коллективом свободных автоматов (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1016732"/>
            <a:ext cx="8388932" cy="4247317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rtlCol="0">
            <a:spAutoFit/>
          </a:bodyPr>
          <a:lstStyle/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6. Как уменьшить число одновременно существующих движков?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ts val="0"/>
              </a:spcBef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Движок уничтожается, если он: </a:t>
            </a:r>
          </a:p>
          <a:p>
            <a:pPr lvl="1" algn="just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) прошёл по хорде,</a:t>
            </a:r>
          </a:p>
          <a:p>
            <a:pPr lvl="1" algn="just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прошёл по прямой дуге, а дальше все выходящие дуги законченные.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Движок проходит путь длиной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0" i="1" dirty="0" err="1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, после чего выполняет опрос за время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(n)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и становится регулятором или уничтожается. 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Значит, движок живёт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0" i="1" dirty="0" err="1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тактов.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Если за такт генерируется не более одного движка, число одновременно существующих движков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0" i="1" dirty="0" err="1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37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Обход коллективом свободных автоматов (4)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980728"/>
            <a:ext cx="8496944" cy="5324535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7. Как уменьшить число генерируемых движков? </a:t>
            </a:r>
          </a:p>
          <a:p>
            <a:pPr algn="just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Если не тормозить генерацию, то движков столько, сколько длится обход.</a:t>
            </a:r>
          </a:p>
          <a:p>
            <a:pPr algn="just">
              <a:spcAft>
                <a:spcPts val="0"/>
              </a:spcAft>
            </a:pP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Передвижение движков по прямой дуге в старт-стопном режиме. </a:t>
            </a:r>
          </a:p>
          <a:p>
            <a:pPr algn="just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Регулятор направляет движок по прямой дуге только после получения от регулятора конца дуги сообщения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запрос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движка.</a:t>
            </a:r>
          </a:p>
          <a:p>
            <a:pPr algn="just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Дуга временно блокируется до получения следующего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запроса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, который будет отправлен, когда движок пойдёт дальше.</a:t>
            </a:r>
          </a:p>
          <a:p>
            <a:pPr algn="just">
              <a:spcAft>
                <a:spcPts val="0"/>
              </a:spcAft>
            </a:pP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Если все выходящие дуги заблокированы, то приходящий движок либо уничтожается, если все дуги закончены, либо ожидает разблокировки. Запрос не посылается, поэтому в вершине не более одного ждущего движка.</a:t>
            </a:r>
          </a:p>
          <a:p>
            <a:pPr algn="just">
              <a:spcAft>
                <a:spcPts val="0"/>
              </a:spcAft>
            </a:pP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Если все выходящие из корня дуги блокированы, генератор приостанавливает генерацию движков. </a:t>
            </a:r>
          </a:p>
          <a:p>
            <a:pPr algn="just">
              <a:spcAft>
                <a:spcPts val="0"/>
              </a:spcAft>
            </a:pP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Общее число движков равно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0" i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38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Оценки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27584" y="944724"/>
            <a:ext cx="7480061" cy="1044116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rtlCol="0">
            <a:noAutofit/>
          </a:bodyPr>
          <a:lstStyle/>
          <a:p>
            <a:pPr algn="just"/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Проход по дуге и пересылка сообщения за 1 такт.</a:t>
            </a:r>
          </a:p>
          <a:p>
            <a:pPr algn="just"/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За 1 такт генерируется не более 1 движка.</a:t>
            </a:r>
          </a:p>
          <a:p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Будем считать, что адрес автомата – это его номер.</a:t>
            </a:r>
          </a:p>
          <a:p>
            <a:pPr algn="just"/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827584" y="2096852"/>
            <a:ext cx="7480061" cy="504056"/>
            <a:chOff x="719572" y="2636912"/>
            <a:chExt cx="7480061" cy="504056"/>
          </a:xfrm>
        </p:grpSpPr>
        <p:sp>
          <p:nvSpPr>
            <p:cNvPr id="11" name="TextBox 10"/>
            <p:cNvSpPr txBox="1"/>
            <p:nvPr/>
          </p:nvSpPr>
          <p:spPr>
            <a:xfrm>
              <a:off x="719572" y="2636912"/>
              <a:ext cx="7480061" cy="504056"/>
            </a:xfrm>
            <a:prstGeom prst="rect">
              <a:avLst/>
            </a:prstGeom>
            <a:solidFill>
              <a:srgbClr val="F7F1D9"/>
            </a:solidFill>
            <a:ln w="6350">
              <a:solidFill>
                <a:srgbClr val="DAC052"/>
              </a:solidFill>
            </a:ln>
          </p:spPr>
          <p:txBody>
            <a:bodyPr wrap="square" rtlCol="0">
              <a:noAutofit/>
            </a:bodyPr>
            <a:lstStyle/>
            <a:p>
              <a:pPr algn="just"/>
              <a:r>
                <a:rPr lang="ru-RU" sz="2000" b="0" dirty="0" smtClean="0">
                  <a:latin typeface="Times New Roman" pitchFamily="18" charset="0"/>
                  <a:cs typeface="Times New Roman" pitchFamily="18" charset="0"/>
                </a:rPr>
                <a:t>Оценка времени: </a:t>
              </a:r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2000" b="0" i="1" dirty="0" err="1" smtClean="0">
                  <a:latin typeface="Times New Roman" pitchFamily="18" charset="0"/>
                  <a:cs typeface="Times New Roman" pitchFamily="18" charset="0"/>
                </a:rPr>
                <a:t>m+nD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lang="ru-RU" sz="2000" b="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just"/>
              <a:endParaRPr lang="ru-RU" sz="2000" b="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ru-RU" sz="2000" b="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ru-RU" sz="2000" b="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Выноска 3 (с границей) 11"/>
            <p:cNvSpPr/>
            <p:nvPr/>
          </p:nvSpPr>
          <p:spPr bwMode="auto">
            <a:xfrm>
              <a:off x="4319972" y="2708920"/>
              <a:ext cx="2164366" cy="380480"/>
            </a:xfrm>
            <a:prstGeom prst="accentCallout3">
              <a:avLst>
                <a:gd name="adj1" fmla="val 43189"/>
                <a:gd name="adj2" fmla="val 976"/>
                <a:gd name="adj3" fmla="val 71704"/>
                <a:gd name="adj4" fmla="val -22037"/>
                <a:gd name="adj5" fmla="val 67413"/>
                <a:gd name="adj6" fmla="val -33495"/>
                <a:gd name="adj7" fmla="val 68156"/>
                <a:gd name="adj8" fmla="val -44495"/>
              </a:avLst>
            </a:prstGeom>
            <a:solidFill>
              <a:srgbClr val="F1F8F9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Опрос регуляторов</a:t>
              </a:r>
            </a:p>
          </p:txBody>
        </p:sp>
      </p:grp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395537" y="3550411"/>
          <a:ext cx="8244915" cy="2506881"/>
        </p:xfrm>
        <a:graphic>
          <a:graphicData uri="http://schemas.openxmlformats.org/drawingml/2006/table">
            <a:tbl>
              <a:tblPr/>
              <a:tblGrid>
                <a:gridCol w="2000858"/>
                <a:gridCol w="1817484"/>
                <a:gridCol w="1330230"/>
                <a:gridCol w="1188132"/>
                <a:gridCol w="1008112"/>
                <a:gridCol w="900099"/>
              </a:tblGrid>
              <a:tr h="403761">
                <a:tc gridSpan="2"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i="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Полустепень</a:t>
                      </a:r>
                      <a:r>
                        <a:rPr lang="ru-RU" sz="180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исхода ограничена?</a:t>
                      </a:r>
                      <a:endParaRPr lang="ru-RU" sz="180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нет</a:t>
                      </a:r>
                      <a:endParaRPr lang="ru-RU" sz="180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i="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нет</a:t>
                      </a:r>
                      <a:endParaRPr lang="ru-RU" sz="180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</a:t>
                      </a:r>
                      <a:endParaRPr lang="ru-RU" sz="180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</a:t>
                      </a:r>
                      <a:endParaRPr lang="ru-RU" sz="180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60">
                <a:tc gridSpan="2"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Адрес автомата используется повторно?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нет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да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нет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185">
                <a:tc rowSpan="2"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Размер сообщения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неограниченный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</a:t>
                      </a:r>
                      <a:r>
                        <a:rPr lang="en-US" sz="1800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(log m)</a:t>
                      </a:r>
                      <a:r>
                        <a:rPr lang="ru-RU" sz="1800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3619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</a:t>
                      </a:r>
                      <a:r>
                        <a:rPr lang="en-US" sz="1800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(log n)</a:t>
                      </a:r>
                      <a:endParaRPr lang="ru-RU" sz="180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3619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185">
                <a:tc vMerge="1"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619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полуробот</a:t>
                      </a:r>
                      <a:endParaRPr lang="ru-RU" sz="18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1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</a:t>
                      </a:r>
                      <a:r>
                        <a:rPr lang="en-US" sz="1800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(log m)</a:t>
                      </a:r>
                      <a:endParaRPr lang="ru-RU" sz="1800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1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3619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</a:t>
                      </a:r>
                      <a:r>
                        <a:rPr lang="en-US" sz="1800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(log n)</a:t>
                      </a:r>
                      <a:endParaRPr lang="ru-RU" sz="180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1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3619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1D9"/>
                    </a:solidFill>
                  </a:tcPr>
                </a:tc>
              </a:tr>
              <a:tr h="220345">
                <a:tc rowSpan="2"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Размер (памяти) автомата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неограниченный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3619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</a:t>
                      </a:r>
                      <a:r>
                        <a:rPr lang="en-US" sz="1800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(m log n)</a:t>
                      </a:r>
                      <a:endParaRPr lang="ru-RU" sz="180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3619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</a:t>
                      </a:r>
                      <a:r>
                        <a:rPr lang="en-US" sz="1800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(n</a:t>
                      </a:r>
                      <a:r>
                        <a:rPr lang="ru-RU" sz="1800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800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log n)</a:t>
                      </a:r>
                      <a:endParaRPr lang="ru-RU" sz="180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3619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345">
                <a:tc vMerge="1">
                  <a:txBody>
                    <a:bodyPr/>
                    <a:lstStyle/>
                    <a:p>
                      <a:pPr marR="3619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619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полуробот</a:t>
                      </a:r>
                      <a:endParaRPr lang="ru-RU" sz="18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</a:t>
                      </a:r>
                      <a:r>
                        <a:rPr lang="en-US" sz="1800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(m log m)</a:t>
                      </a:r>
                      <a:endParaRPr lang="ru-RU" sz="180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</a:t>
                      </a:r>
                      <a:r>
                        <a:rPr lang="en-US" sz="1800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(m log n)</a:t>
                      </a:r>
                      <a:endParaRPr lang="ru-RU" sz="180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1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3619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</a:t>
                      </a:r>
                      <a:r>
                        <a:rPr lang="en-US" sz="1800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(log n)</a:t>
                      </a:r>
                      <a:endParaRPr lang="ru-RU" sz="180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1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3619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1D9"/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632410" y="2947010"/>
            <a:ext cx="4847802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50000"/>
              </a:schemeClr>
            </a:solidFill>
            <a:tailEnd type="arrow" w="lg" len="lg"/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Преобразование вершины в цепочку вершин:</a:t>
            </a:r>
          </a:p>
          <a:p>
            <a:pPr>
              <a:lnSpc>
                <a:spcPts val="1800"/>
              </a:lnSpc>
            </a:pP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в терминах исходного графа вместо </a:t>
            </a:r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 читать </a:t>
            </a:r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Соединительная линия уступом 20"/>
          <p:cNvCxnSpPr>
            <a:stCxn id="16" idx="3"/>
          </p:cNvCxnSpPr>
          <p:nvPr/>
        </p:nvCxnSpPr>
        <p:spPr bwMode="auto">
          <a:xfrm>
            <a:off x="6480212" y="3224009"/>
            <a:ext cx="574811" cy="565031"/>
          </a:xfrm>
          <a:prstGeom prst="bentConnector3">
            <a:avLst>
              <a:gd name="adj1" fmla="val 69148"/>
            </a:avLst>
          </a:prstGeom>
          <a:solidFill>
            <a:srgbClr val="F1F8F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Соединительная линия уступом 25"/>
          <p:cNvCxnSpPr>
            <a:stCxn id="16" idx="3"/>
          </p:cNvCxnSpPr>
          <p:nvPr/>
        </p:nvCxnSpPr>
        <p:spPr bwMode="auto">
          <a:xfrm>
            <a:off x="6480212" y="3224009"/>
            <a:ext cx="1546919" cy="565031"/>
          </a:xfrm>
          <a:prstGeom prst="bentConnector3">
            <a:avLst>
              <a:gd name="adj1" fmla="val 89407"/>
            </a:avLst>
          </a:prstGeom>
          <a:solidFill>
            <a:srgbClr val="F1F8F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39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Справедливый недетерминизм.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9532" y="1016732"/>
            <a:ext cx="8388932" cy="5016758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Упорядоченный граф 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недетерминированный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, если одним номером дуги может быть помечена не одна, а несколько выходящих дуг. </a:t>
            </a:r>
          </a:p>
          <a:p>
            <a:pPr algn="just"/>
            <a:endParaRPr lang="ru-RU" sz="2000" b="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just"/>
            <a:r>
              <a:rPr lang="ru-RU" sz="20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-дуга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 = м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ножество дуг с одним номером и одним началом.</a:t>
            </a:r>
          </a:p>
          <a:p>
            <a:pPr algn="just"/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Недетерминированный выбор дуги в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-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дуге задан недетерминированной функцией выбора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, которая для каждой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-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дуги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недетерминированным образом возвращает дугу </a:t>
            </a:r>
            <a:r>
              <a:rPr lang="en-US" sz="2000" b="0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</a:t>
            </a:r>
            <a:r>
              <a:rPr lang="en-US" sz="2000" b="0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Недетерминизм справедливый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, если для любой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-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дуги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в любой бесконечной последовательности значений функции выбора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 s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каждая дуга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0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</a:t>
            </a:r>
            <a:r>
              <a:rPr lang="en-US" sz="2000" b="0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встречается бесконечное число раз.</a:t>
            </a:r>
          </a:p>
          <a:p>
            <a:pPr algn="just"/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Гипотеза о справедливом недетерминизме графа эквивалентна гипотезе о глобальном тестировании: при бесконечном числе прогонов теста будут получены все возможные варианты поведения тестируемой системы.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4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Упорядоченный граф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grpSp>
        <p:nvGrpSpPr>
          <p:cNvPr id="276" name="Группа 275"/>
          <p:cNvGrpSpPr/>
          <p:nvPr/>
        </p:nvGrpSpPr>
        <p:grpSpPr>
          <a:xfrm>
            <a:off x="503548" y="1424730"/>
            <a:ext cx="7992888" cy="4128506"/>
            <a:chOff x="503548" y="1424730"/>
            <a:chExt cx="7992888" cy="4128506"/>
          </a:xfrm>
        </p:grpSpPr>
        <p:sp>
          <p:nvSpPr>
            <p:cNvPr id="10" name="TextBox 128"/>
            <p:cNvSpPr txBox="1">
              <a:spLocks noChangeArrowheads="1"/>
            </p:cNvSpPr>
            <p:nvPr/>
          </p:nvSpPr>
          <p:spPr bwMode="auto">
            <a:xfrm>
              <a:off x="3203848" y="5214682"/>
              <a:ext cx="266630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0" dirty="0" smtClean="0"/>
                <a:t>степень вершины равна </a:t>
              </a:r>
              <a:r>
                <a:rPr lang="en-US" sz="1600" dirty="0"/>
                <a:t>s</a:t>
              </a:r>
              <a:endParaRPr lang="ru-RU" sz="1600" dirty="0"/>
            </a:p>
          </p:txBody>
        </p:sp>
        <p:sp>
          <p:nvSpPr>
            <p:cNvPr id="78" name="TextBox 128"/>
            <p:cNvSpPr txBox="1">
              <a:spLocks noChangeArrowheads="1"/>
            </p:cNvSpPr>
            <p:nvPr/>
          </p:nvSpPr>
          <p:spPr bwMode="auto">
            <a:xfrm>
              <a:off x="503548" y="4218518"/>
              <a:ext cx="265521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0" dirty="0" smtClean="0"/>
                <a:t>Неориентированный</a:t>
              </a:r>
            </a:p>
            <a:p>
              <a:r>
                <a:rPr lang="ru-RU" sz="2000" b="0" dirty="0" smtClean="0"/>
                <a:t>граф</a:t>
              </a:r>
              <a:endParaRPr lang="ru-RU" sz="2000" dirty="0"/>
            </a:p>
          </p:txBody>
        </p:sp>
        <p:sp>
          <p:nvSpPr>
            <p:cNvPr id="80" name="TextBox 128"/>
            <p:cNvSpPr txBox="1">
              <a:spLocks noChangeArrowheads="1"/>
            </p:cNvSpPr>
            <p:nvPr/>
          </p:nvSpPr>
          <p:spPr bwMode="auto">
            <a:xfrm>
              <a:off x="2339752" y="2661289"/>
              <a:ext cx="400885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0" dirty="0" err="1" smtClean="0"/>
                <a:t>полустепень</a:t>
              </a:r>
              <a:r>
                <a:rPr lang="ru-RU" sz="1600" b="0" dirty="0" smtClean="0"/>
                <a:t> исхода вершины равна </a:t>
              </a:r>
              <a:r>
                <a:rPr lang="en-US" sz="1600" dirty="0" err="1" smtClean="0"/>
                <a:t>s</a:t>
              </a:r>
              <a:r>
                <a:rPr lang="en-US" sz="1600" baseline="-25000" dirty="0" err="1" smtClean="0"/>
                <a:t>out</a:t>
              </a:r>
              <a:endParaRPr lang="ru-RU" sz="1600" baseline="-25000" dirty="0"/>
            </a:p>
          </p:txBody>
        </p:sp>
        <p:sp>
          <p:nvSpPr>
            <p:cNvPr id="96" name="TextBox 95"/>
            <p:cNvSpPr txBox="1">
              <a:spLocks noChangeArrowheads="1"/>
            </p:cNvSpPr>
            <p:nvPr/>
          </p:nvSpPr>
          <p:spPr bwMode="auto">
            <a:xfrm>
              <a:off x="503548" y="1665125"/>
              <a:ext cx="238270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0" dirty="0" smtClean="0"/>
                <a:t>Ориентированный</a:t>
              </a:r>
            </a:p>
            <a:p>
              <a:r>
                <a:rPr lang="ru-RU" sz="2000" b="0" dirty="0" smtClean="0"/>
                <a:t>граф</a:t>
              </a:r>
              <a:endParaRPr lang="ru-RU" sz="2000" dirty="0"/>
            </a:p>
          </p:txBody>
        </p:sp>
        <p:grpSp>
          <p:nvGrpSpPr>
            <p:cNvPr id="242" name="Группа 241"/>
            <p:cNvGrpSpPr/>
            <p:nvPr/>
          </p:nvGrpSpPr>
          <p:grpSpPr>
            <a:xfrm>
              <a:off x="3815916" y="1424730"/>
              <a:ext cx="4680520" cy="1302860"/>
              <a:chOff x="3815916" y="1424730"/>
              <a:chExt cx="4680520" cy="1302860"/>
            </a:xfrm>
          </p:grpSpPr>
          <p:cxnSp>
            <p:nvCxnSpPr>
              <p:cNvPr id="81" name="Прямая со стрелкой 142"/>
              <p:cNvCxnSpPr>
                <a:cxnSpLocks noChangeShapeType="1"/>
                <a:endCxn id="91" idx="2"/>
              </p:cNvCxnSpPr>
              <p:nvPr/>
            </p:nvCxnSpPr>
            <p:spPr bwMode="auto">
              <a:xfrm>
                <a:off x="3815916" y="1988840"/>
                <a:ext cx="594158" cy="29591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 type="none" w="lg" len="lg"/>
                <a:tailEnd type="triangle" w="med" len="lg"/>
              </a:ln>
            </p:spPr>
          </p:cxnSp>
          <p:cxnSp>
            <p:nvCxnSpPr>
              <p:cNvPr id="82" name="Прямая со стрелкой 143"/>
              <p:cNvCxnSpPr>
                <a:cxnSpLocks noChangeShapeType="1"/>
                <a:endCxn id="91" idx="1"/>
              </p:cNvCxnSpPr>
              <p:nvPr/>
            </p:nvCxnSpPr>
            <p:spPr bwMode="auto">
              <a:xfrm>
                <a:off x="4139952" y="1520788"/>
                <a:ext cx="296020" cy="435120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 type="none" w="lg" len="lg"/>
                <a:tailEnd type="triangle" w="med" len="lg"/>
              </a:ln>
            </p:spPr>
          </p:cxnSp>
          <p:cxnSp>
            <p:nvCxnSpPr>
              <p:cNvPr id="84" name="Прямая со стрелкой 145"/>
              <p:cNvCxnSpPr>
                <a:cxnSpLocks noChangeShapeType="1"/>
                <a:stCxn id="91" idx="7"/>
              </p:cNvCxnSpPr>
              <p:nvPr/>
            </p:nvCxnSpPr>
            <p:spPr bwMode="auto">
              <a:xfrm flipV="1">
                <a:off x="4561017" y="1556792"/>
                <a:ext cx="335019" cy="399116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/>
                <a:tailEnd type="triangle" w="med" len="lg"/>
              </a:ln>
            </p:spPr>
          </p:cxnSp>
          <p:cxnSp>
            <p:nvCxnSpPr>
              <p:cNvPr id="85" name="Прямая со стрелкой 146"/>
              <p:cNvCxnSpPr>
                <a:cxnSpLocks noChangeShapeType="1"/>
                <a:stCxn id="91" idx="6"/>
                <a:endCxn id="106" idx="1"/>
              </p:cNvCxnSpPr>
              <p:nvPr/>
            </p:nvCxnSpPr>
            <p:spPr bwMode="auto">
              <a:xfrm>
                <a:off x="4586915" y="2018431"/>
                <a:ext cx="3002487" cy="3297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/>
                <a:tailEnd type="triangle" w="med" len="lg"/>
              </a:ln>
            </p:spPr>
          </p:cxnSp>
          <p:cxnSp>
            <p:nvCxnSpPr>
              <p:cNvPr id="86" name="Прямая со стрелкой 147"/>
              <p:cNvCxnSpPr>
                <a:cxnSpLocks noChangeShapeType="1"/>
                <a:stCxn id="91" idx="4"/>
              </p:cNvCxnSpPr>
              <p:nvPr/>
            </p:nvCxnSpPr>
            <p:spPr bwMode="auto">
              <a:xfrm>
                <a:off x="4498495" y="2106851"/>
                <a:ext cx="1497" cy="566065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/>
                <a:tailEnd type="triangle" w="med" len="lg"/>
              </a:ln>
            </p:spPr>
          </p:cxnSp>
          <p:sp>
            <p:nvSpPr>
              <p:cNvPr id="87" name="Овал 86"/>
              <p:cNvSpPr>
                <a:spLocks noChangeAspect="1"/>
              </p:cNvSpPr>
              <p:nvPr/>
            </p:nvSpPr>
            <p:spPr bwMode="auto">
              <a:xfrm rot="503085">
                <a:off x="4619871" y="1424730"/>
                <a:ext cx="176841" cy="175714"/>
              </a:xfrm>
              <a:prstGeom prst="ellipse">
                <a:avLst/>
              </a:prstGeom>
              <a:noFill/>
              <a:ln w="38100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dirty="0" smtClean="0">
                    <a:latin typeface="+mn-lt"/>
                  </a:rPr>
                  <a:t>1</a:t>
                </a:r>
                <a:endParaRPr lang="ru-RU" dirty="0">
                  <a:latin typeface="+mn-lt"/>
                </a:endParaRPr>
              </a:p>
            </p:txBody>
          </p:sp>
          <p:sp>
            <p:nvSpPr>
              <p:cNvPr id="88" name="Овал 87"/>
              <p:cNvSpPr>
                <a:spLocks noChangeAspect="1"/>
              </p:cNvSpPr>
              <p:nvPr/>
            </p:nvSpPr>
            <p:spPr bwMode="auto">
              <a:xfrm rot="503085">
                <a:off x="5139294" y="1784765"/>
                <a:ext cx="176841" cy="176840"/>
              </a:xfrm>
              <a:prstGeom prst="ellipse">
                <a:avLst/>
              </a:prstGeom>
              <a:noFill/>
              <a:ln w="38100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dirty="0" smtClean="0">
                    <a:latin typeface="+mn-lt"/>
                  </a:rPr>
                  <a:t>2</a:t>
                </a:r>
                <a:endParaRPr lang="ru-RU" dirty="0">
                  <a:latin typeface="+mn-lt"/>
                </a:endParaRPr>
              </a:p>
            </p:txBody>
          </p:sp>
          <p:sp>
            <p:nvSpPr>
              <p:cNvPr id="89" name="Овал 88"/>
              <p:cNvSpPr>
                <a:spLocks noChangeAspect="1"/>
              </p:cNvSpPr>
              <p:nvPr/>
            </p:nvSpPr>
            <p:spPr bwMode="auto">
              <a:xfrm rot="503085">
                <a:off x="4022212" y="2338077"/>
                <a:ext cx="518449" cy="389513"/>
              </a:xfrm>
              <a:prstGeom prst="ellipse">
                <a:avLst/>
              </a:prstGeom>
              <a:noFill/>
              <a:ln w="38100" algn="ctr">
                <a:noFill/>
                <a:round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err="1" smtClean="0">
                    <a:latin typeface="+mn-lt"/>
                  </a:rPr>
                  <a:t>s</a:t>
                </a:r>
                <a:r>
                  <a:rPr lang="en-US" baseline="-25000" dirty="0" err="1" smtClean="0">
                    <a:latin typeface="+mn-lt"/>
                  </a:rPr>
                  <a:t>out</a:t>
                </a:r>
                <a:endParaRPr lang="ru-RU" baseline="-25000" dirty="0">
                  <a:latin typeface="+mn-lt"/>
                </a:endParaRPr>
              </a:p>
            </p:txBody>
          </p:sp>
          <p:grpSp>
            <p:nvGrpSpPr>
              <p:cNvPr id="90" name="Группа 137"/>
              <p:cNvGrpSpPr>
                <a:grpSpLocks/>
              </p:cNvGrpSpPr>
              <p:nvPr/>
            </p:nvGrpSpPr>
            <p:grpSpPr bwMode="auto">
              <a:xfrm rot="21131365">
                <a:off x="4616953" y="2421386"/>
                <a:ext cx="184658" cy="83518"/>
                <a:chOff x="7588119" y="5157192"/>
                <a:chExt cx="260245" cy="117734"/>
              </a:xfrm>
            </p:grpSpPr>
            <p:sp>
              <p:nvSpPr>
                <p:cNvPr id="116" name="Овал 163"/>
                <p:cNvSpPr>
                  <a:spLocks noChangeAspect="1"/>
                </p:cNvSpPr>
                <p:nvPr/>
              </p:nvSpPr>
              <p:spPr bwMode="auto">
                <a:xfrm>
                  <a:off x="7588119" y="5225199"/>
                  <a:ext cx="49733" cy="49727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lIns="36000" tIns="36000" rIns="36000" bIns="36000"/>
                <a:lstStyle/>
                <a:p>
                  <a:endParaRPr lang="ru-RU"/>
                </a:p>
              </p:txBody>
            </p:sp>
            <p:sp>
              <p:nvSpPr>
                <p:cNvPr id="121" name="Овал 164"/>
                <p:cNvSpPr>
                  <a:spLocks noChangeAspect="1"/>
                </p:cNvSpPr>
                <p:nvPr/>
              </p:nvSpPr>
              <p:spPr bwMode="auto">
                <a:xfrm>
                  <a:off x="7693375" y="5201342"/>
                  <a:ext cx="49733" cy="49727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lIns="36000" tIns="36000" rIns="36000" bIns="36000"/>
                <a:lstStyle/>
                <a:p>
                  <a:endParaRPr lang="ru-RU"/>
                </a:p>
              </p:txBody>
            </p:sp>
            <p:sp>
              <p:nvSpPr>
                <p:cNvPr id="123" name="Овал 165"/>
                <p:cNvSpPr>
                  <a:spLocks noChangeAspect="1"/>
                </p:cNvSpPr>
                <p:nvPr/>
              </p:nvSpPr>
              <p:spPr bwMode="auto">
                <a:xfrm>
                  <a:off x="7798631" y="5157192"/>
                  <a:ext cx="49733" cy="49727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lIns="36000" tIns="36000" rIns="36000" bIns="36000"/>
                <a:lstStyle/>
                <a:p>
                  <a:endParaRPr lang="ru-RU"/>
                </a:p>
              </p:txBody>
            </p:sp>
          </p:grpSp>
          <p:sp>
            <p:nvSpPr>
              <p:cNvPr id="92" name="Овал 91"/>
              <p:cNvSpPr>
                <a:spLocks noChangeAspect="1"/>
              </p:cNvSpPr>
              <p:nvPr/>
            </p:nvSpPr>
            <p:spPr bwMode="auto">
              <a:xfrm rot="503085">
                <a:off x="7755535" y="1461691"/>
                <a:ext cx="193390" cy="222422"/>
              </a:xfrm>
              <a:prstGeom prst="ellipse">
                <a:avLst/>
              </a:prstGeom>
              <a:noFill/>
              <a:ln w="38100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dirty="0" smtClean="0">
                    <a:latin typeface="+mn-lt"/>
                  </a:rPr>
                  <a:t>1</a:t>
                </a:r>
                <a:endParaRPr lang="ru-RU" dirty="0">
                  <a:latin typeface="+mn-lt"/>
                </a:endParaRPr>
              </a:p>
            </p:txBody>
          </p:sp>
          <p:cxnSp>
            <p:nvCxnSpPr>
              <p:cNvPr id="93" name="Прямая со стрелкой 142"/>
              <p:cNvCxnSpPr>
                <a:cxnSpLocks noChangeShapeType="1"/>
                <a:endCxn id="106" idx="2"/>
              </p:cNvCxnSpPr>
              <p:nvPr/>
            </p:nvCxnSpPr>
            <p:spPr bwMode="auto">
              <a:xfrm flipV="1">
                <a:off x="7272300" y="2085379"/>
                <a:ext cx="342788" cy="407517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 type="none" w="lg" len="lg"/>
                <a:tailEnd type="triangle" w="med" len="lg"/>
              </a:ln>
            </p:spPr>
          </p:cxnSp>
          <p:cxnSp>
            <p:nvCxnSpPr>
              <p:cNvPr id="94" name="Прямая со стрелкой 144"/>
              <p:cNvCxnSpPr>
                <a:cxnSpLocks noChangeShapeType="1"/>
                <a:endCxn id="106" idx="0"/>
              </p:cNvCxnSpPr>
              <p:nvPr/>
            </p:nvCxnSpPr>
            <p:spPr bwMode="auto">
              <a:xfrm>
                <a:off x="7164288" y="1556792"/>
                <a:ext cx="453575" cy="397589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/>
                <a:tailEnd type="triangle" w="med" len="lg"/>
              </a:ln>
            </p:spPr>
          </p:cxnSp>
          <p:cxnSp>
            <p:nvCxnSpPr>
              <p:cNvPr id="98" name="Прямая со стрелкой 144"/>
              <p:cNvCxnSpPr>
                <a:cxnSpLocks noChangeShapeType="1"/>
                <a:stCxn id="106" idx="6"/>
              </p:cNvCxnSpPr>
              <p:nvPr/>
            </p:nvCxnSpPr>
            <p:spPr bwMode="auto">
              <a:xfrm flipV="1">
                <a:off x="7748587" y="1448780"/>
                <a:ext cx="423813" cy="496679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/>
                <a:tailEnd type="triangle" w="med" len="lg"/>
              </a:ln>
            </p:spPr>
          </p:cxnSp>
          <p:sp>
            <p:nvSpPr>
              <p:cNvPr id="107" name="Овал 106"/>
              <p:cNvSpPr>
                <a:spLocks noChangeAspect="1"/>
              </p:cNvSpPr>
              <p:nvPr/>
            </p:nvSpPr>
            <p:spPr bwMode="auto">
              <a:xfrm rot="503085">
                <a:off x="8079572" y="1785728"/>
                <a:ext cx="193390" cy="222422"/>
              </a:xfrm>
              <a:prstGeom prst="ellipse">
                <a:avLst/>
              </a:prstGeom>
              <a:noFill/>
              <a:ln w="38100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smtClean="0">
                    <a:latin typeface="+mn-lt"/>
                  </a:rPr>
                  <a:t>2</a:t>
                </a:r>
                <a:endParaRPr lang="ru-RU" dirty="0">
                  <a:latin typeface="+mn-lt"/>
                </a:endParaRPr>
              </a:p>
            </p:txBody>
          </p:sp>
          <p:cxnSp>
            <p:nvCxnSpPr>
              <p:cNvPr id="143" name="Прямая со стрелкой 147"/>
              <p:cNvCxnSpPr>
                <a:cxnSpLocks noChangeShapeType="1"/>
                <a:stCxn id="106" idx="5"/>
              </p:cNvCxnSpPr>
              <p:nvPr/>
            </p:nvCxnSpPr>
            <p:spPr bwMode="auto">
              <a:xfrm>
                <a:off x="7774272" y="2009109"/>
                <a:ext cx="722164" cy="51739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 type="none" w="lg" len="lg"/>
                <a:tailEnd type="triangle" w="med" len="lg"/>
              </a:ln>
            </p:spPr>
          </p:cxnSp>
          <p:grpSp>
            <p:nvGrpSpPr>
              <p:cNvPr id="222" name="Группа 137"/>
              <p:cNvGrpSpPr>
                <a:grpSpLocks/>
              </p:cNvGrpSpPr>
              <p:nvPr/>
            </p:nvGrpSpPr>
            <p:grpSpPr bwMode="auto">
              <a:xfrm rot="18112747">
                <a:off x="8028610" y="2187844"/>
                <a:ext cx="184658" cy="83518"/>
                <a:chOff x="7588119" y="5157192"/>
                <a:chExt cx="260245" cy="117734"/>
              </a:xfrm>
            </p:grpSpPr>
            <p:sp>
              <p:nvSpPr>
                <p:cNvPr id="223" name="Овал 163"/>
                <p:cNvSpPr>
                  <a:spLocks noChangeAspect="1"/>
                </p:cNvSpPr>
                <p:nvPr/>
              </p:nvSpPr>
              <p:spPr bwMode="auto">
                <a:xfrm>
                  <a:off x="7588119" y="5225199"/>
                  <a:ext cx="49733" cy="49727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lIns="36000" tIns="36000" rIns="36000" bIns="36000"/>
                <a:lstStyle/>
                <a:p>
                  <a:endParaRPr lang="ru-RU"/>
                </a:p>
              </p:txBody>
            </p:sp>
            <p:sp>
              <p:nvSpPr>
                <p:cNvPr id="224" name="Овал 164"/>
                <p:cNvSpPr>
                  <a:spLocks noChangeAspect="1"/>
                </p:cNvSpPr>
                <p:nvPr/>
              </p:nvSpPr>
              <p:spPr bwMode="auto">
                <a:xfrm>
                  <a:off x="7693375" y="5201342"/>
                  <a:ext cx="49733" cy="49727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lIns="36000" tIns="36000" rIns="36000" bIns="36000"/>
                <a:lstStyle/>
                <a:p>
                  <a:endParaRPr lang="ru-RU"/>
                </a:p>
              </p:txBody>
            </p:sp>
            <p:sp>
              <p:nvSpPr>
                <p:cNvPr id="225" name="Овал 165"/>
                <p:cNvSpPr>
                  <a:spLocks noChangeAspect="1"/>
                </p:cNvSpPr>
                <p:nvPr/>
              </p:nvSpPr>
              <p:spPr bwMode="auto">
                <a:xfrm>
                  <a:off x="7798631" y="5157192"/>
                  <a:ext cx="49733" cy="49727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lIns="36000" tIns="36000" rIns="36000" bIns="36000"/>
                <a:lstStyle/>
                <a:p>
                  <a:endParaRPr lang="ru-RU"/>
                </a:p>
              </p:txBody>
            </p:sp>
          </p:grpSp>
          <p:cxnSp>
            <p:nvCxnSpPr>
              <p:cNvPr id="228" name="Прямая со стрелкой 147"/>
              <p:cNvCxnSpPr>
                <a:cxnSpLocks noChangeShapeType="1"/>
                <a:stCxn id="91" idx="5"/>
              </p:cNvCxnSpPr>
              <p:nvPr/>
            </p:nvCxnSpPr>
            <p:spPr bwMode="auto">
              <a:xfrm>
                <a:off x="4561017" y="2080953"/>
                <a:ext cx="515039" cy="447947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/>
                <a:tailEnd type="triangle" w="med" len="lg"/>
              </a:ln>
            </p:spPr>
          </p:cxnSp>
          <p:sp>
            <p:nvSpPr>
              <p:cNvPr id="231" name="Овал 230"/>
              <p:cNvSpPr>
                <a:spLocks noChangeAspect="1"/>
              </p:cNvSpPr>
              <p:nvPr/>
            </p:nvSpPr>
            <p:spPr bwMode="auto">
              <a:xfrm rot="503085">
                <a:off x="4907984" y="2144805"/>
                <a:ext cx="176841" cy="176840"/>
              </a:xfrm>
              <a:prstGeom prst="ellipse">
                <a:avLst/>
              </a:prstGeom>
              <a:noFill/>
              <a:ln w="38100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dirty="0" smtClean="0">
                    <a:latin typeface="+mn-lt"/>
                  </a:rPr>
                  <a:t>3</a:t>
                </a:r>
                <a:endParaRPr lang="ru-RU" dirty="0">
                  <a:latin typeface="+mn-lt"/>
                </a:endParaRPr>
              </a:p>
            </p:txBody>
          </p:sp>
          <p:sp>
            <p:nvSpPr>
              <p:cNvPr id="91" name="Овал 90"/>
              <p:cNvSpPr>
                <a:spLocks noChangeAspect="1"/>
              </p:cNvSpPr>
              <p:nvPr/>
            </p:nvSpPr>
            <p:spPr bwMode="auto">
              <a:xfrm>
                <a:off x="4410074" y="1930010"/>
                <a:ext cx="176841" cy="176841"/>
              </a:xfrm>
              <a:prstGeom prst="ellipse">
                <a:avLst/>
              </a:prstGeom>
              <a:solidFill>
                <a:schemeClr val="bg1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latin typeface="+mn-lt"/>
                </a:endParaRPr>
              </a:p>
            </p:txBody>
          </p:sp>
          <p:sp>
            <p:nvSpPr>
              <p:cNvPr id="106" name="Овал 105"/>
              <p:cNvSpPr>
                <a:spLocks noChangeAspect="1"/>
              </p:cNvSpPr>
              <p:nvPr/>
            </p:nvSpPr>
            <p:spPr bwMode="auto">
              <a:xfrm rot="18819275">
                <a:off x="7585142" y="1926998"/>
                <a:ext cx="193390" cy="176841"/>
              </a:xfrm>
              <a:prstGeom prst="ellipse">
                <a:avLst/>
              </a:prstGeom>
              <a:solidFill>
                <a:schemeClr val="bg1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latin typeface="+mn-lt"/>
                </a:endParaRPr>
              </a:p>
            </p:txBody>
          </p:sp>
        </p:grpSp>
        <p:grpSp>
          <p:nvGrpSpPr>
            <p:cNvPr id="275" name="Группа 274"/>
            <p:cNvGrpSpPr/>
            <p:nvPr/>
          </p:nvGrpSpPr>
          <p:grpSpPr>
            <a:xfrm>
              <a:off x="3815916" y="3854332"/>
              <a:ext cx="4680520" cy="1302860"/>
              <a:chOff x="3815916" y="3854332"/>
              <a:chExt cx="4680520" cy="1302860"/>
            </a:xfrm>
          </p:grpSpPr>
          <p:cxnSp>
            <p:nvCxnSpPr>
              <p:cNvPr id="244" name="Прямая со стрелкой 142"/>
              <p:cNvCxnSpPr>
                <a:cxnSpLocks noChangeShapeType="1"/>
                <a:endCxn id="253" idx="2"/>
              </p:cNvCxnSpPr>
              <p:nvPr/>
            </p:nvCxnSpPr>
            <p:spPr bwMode="auto">
              <a:xfrm>
                <a:off x="3815916" y="4418442"/>
                <a:ext cx="594158" cy="29591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 type="none" w="lg" len="lg"/>
                <a:tailEnd type="none" w="med" len="lg"/>
              </a:ln>
            </p:spPr>
          </p:cxnSp>
          <p:cxnSp>
            <p:nvCxnSpPr>
              <p:cNvPr id="245" name="Прямая со стрелкой 143"/>
              <p:cNvCxnSpPr>
                <a:cxnSpLocks noChangeShapeType="1"/>
                <a:endCxn id="253" idx="1"/>
              </p:cNvCxnSpPr>
              <p:nvPr/>
            </p:nvCxnSpPr>
            <p:spPr bwMode="auto">
              <a:xfrm>
                <a:off x="4139952" y="3950390"/>
                <a:ext cx="296020" cy="435120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 type="none" w="lg" len="lg"/>
                <a:tailEnd type="none" w="med" len="lg"/>
              </a:ln>
            </p:spPr>
          </p:cxnSp>
          <p:cxnSp>
            <p:nvCxnSpPr>
              <p:cNvPr id="246" name="Прямая со стрелкой 145"/>
              <p:cNvCxnSpPr>
                <a:cxnSpLocks noChangeShapeType="1"/>
                <a:stCxn id="253" idx="7"/>
              </p:cNvCxnSpPr>
              <p:nvPr/>
            </p:nvCxnSpPr>
            <p:spPr bwMode="auto">
              <a:xfrm flipV="1">
                <a:off x="4561017" y="3986394"/>
                <a:ext cx="335019" cy="399116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/>
                <a:tailEnd type="none" w="med" len="lg"/>
              </a:ln>
            </p:spPr>
          </p:cxnSp>
          <p:cxnSp>
            <p:nvCxnSpPr>
              <p:cNvPr id="247" name="Прямая со стрелкой 146"/>
              <p:cNvCxnSpPr>
                <a:cxnSpLocks noChangeShapeType="1"/>
                <a:stCxn id="253" idx="6"/>
                <a:endCxn id="258" idx="1"/>
              </p:cNvCxnSpPr>
              <p:nvPr/>
            </p:nvCxnSpPr>
            <p:spPr bwMode="auto">
              <a:xfrm>
                <a:off x="4586915" y="4448033"/>
                <a:ext cx="3002487" cy="3297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/>
                <a:tailEnd type="none" w="med" len="lg"/>
              </a:ln>
            </p:spPr>
          </p:cxnSp>
          <p:cxnSp>
            <p:nvCxnSpPr>
              <p:cNvPr id="248" name="Прямая со стрелкой 147"/>
              <p:cNvCxnSpPr>
                <a:cxnSpLocks noChangeShapeType="1"/>
                <a:stCxn id="253" idx="4"/>
              </p:cNvCxnSpPr>
              <p:nvPr/>
            </p:nvCxnSpPr>
            <p:spPr bwMode="auto">
              <a:xfrm>
                <a:off x="4498495" y="4536453"/>
                <a:ext cx="1497" cy="566065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/>
                <a:tailEnd type="none" w="med" len="lg"/>
              </a:ln>
            </p:spPr>
          </p:cxnSp>
          <p:sp>
            <p:nvSpPr>
              <p:cNvPr id="249" name="Овал 248"/>
              <p:cNvSpPr>
                <a:spLocks noChangeAspect="1"/>
              </p:cNvSpPr>
              <p:nvPr/>
            </p:nvSpPr>
            <p:spPr bwMode="auto">
              <a:xfrm rot="503085">
                <a:off x="4619871" y="3854332"/>
                <a:ext cx="176841" cy="175714"/>
              </a:xfrm>
              <a:prstGeom prst="ellipse">
                <a:avLst/>
              </a:prstGeom>
              <a:noFill/>
              <a:ln w="38100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dirty="0" smtClean="0">
                    <a:latin typeface="+mn-lt"/>
                  </a:rPr>
                  <a:t>3</a:t>
                </a:r>
                <a:endParaRPr lang="ru-RU" dirty="0">
                  <a:latin typeface="+mn-lt"/>
                </a:endParaRPr>
              </a:p>
            </p:txBody>
          </p:sp>
          <p:sp>
            <p:nvSpPr>
              <p:cNvPr id="250" name="Овал 249"/>
              <p:cNvSpPr>
                <a:spLocks noChangeAspect="1"/>
              </p:cNvSpPr>
              <p:nvPr/>
            </p:nvSpPr>
            <p:spPr bwMode="auto">
              <a:xfrm rot="503085">
                <a:off x="5319314" y="4214367"/>
                <a:ext cx="176841" cy="176840"/>
              </a:xfrm>
              <a:prstGeom prst="ellipse">
                <a:avLst/>
              </a:prstGeom>
              <a:noFill/>
              <a:ln w="38100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dirty="0" smtClean="0">
                    <a:latin typeface="+mn-lt"/>
                  </a:rPr>
                  <a:t>4</a:t>
                </a:r>
                <a:endParaRPr lang="ru-RU" dirty="0">
                  <a:latin typeface="+mn-lt"/>
                </a:endParaRPr>
              </a:p>
            </p:txBody>
          </p:sp>
          <p:sp>
            <p:nvSpPr>
              <p:cNvPr id="251" name="Овал 250"/>
              <p:cNvSpPr>
                <a:spLocks noChangeAspect="1"/>
              </p:cNvSpPr>
              <p:nvPr/>
            </p:nvSpPr>
            <p:spPr bwMode="auto">
              <a:xfrm rot="503085">
                <a:off x="4191270" y="4767679"/>
                <a:ext cx="180330" cy="389513"/>
              </a:xfrm>
              <a:prstGeom prst="ellipse">
                <a:avLst/>
              </a:prstGeom>
              <a:noFill/>
              <a:ln w="38100" algn="ctr">
                <a:noFill/>
                <a:round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smtClean="0">
                    <a:latin typeface="+mn-lt"/>
                  </a:rPr>
                  <a:t>s</a:t>
                </a:r>
                <a:endParaRPr lang="ru-RU" baseline="-25000" dirty="0">
                  <a:latin typeface="+mn-lt"/>
                </a:endParaRPr>
              </a:p>
            </p:txBody>
          </p:sp>
          <p:grpSp>
            <p:nvGrpSpPr>
              <p:cNvPr id="252" name="Группа 137"/>
              <p:cNvGrpSpPr>
                <a:grpSpLocks/>
              </p:cNvGrpSpPr>
              <p:nvPr/>
            </p:nvGrpSpPr>
            <p:grpSpPr bwMode="auto">
              <a:xfrm rot="21131365">
                <a:off x="4616953" y="4850988"/>
                <a:ext cx="184658" cy="83518"/>
                <a:chOff x="7588119" y="5157192"/>
                <a:chExt cx="260245" cy="117734"/>
              </a:xfrm>
            </p:grpSpPr>
            <p:sp>
              <p:nvSpPr>
                <p:cNvPr id="267" name="Овал 163"/>
                <p:cNvSpPr>
                  <a:spLocks noChangeAspect="1"/>
                </p:cNvSpPr>
                <p:nvPr/>
              </p:nvSpPr>
              <p:spPr bwMode="auto">
                <a:xfrm>
                  <a:off x="7588119" y="5225199"/>
                  <a:ext cx="49733" cy="49727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lIns="36000" tIns="36000" rIns="36000" bIns="36000"/>
                <a:lstStyle/>
                <a:p>
                  <a:endParaRPr lang="ru-RU"/>
                </a:p>
              </p:txBody>
            </p:sp>
            <p:sp>
              <p:nvSpPr>
                <p:cNvPr id="268" name="Овал 164"/>
                <p:cNvSpPr>
                  <a:spLocks noChangeAspect="1"/>
                </p:cNvSpPr>
                <p:nvPr/>
              </p:nvSpPr>
              <p:spPr bwMode="auto">
                <a:xfrm>
                  <a:off x="7693375" y="5201342"/>
                  <a:ext cx="49733" cy="49727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lIns="36000" tIns="36000" rIns="36000" bIns="36000"/>
                <a:lstStyle/>
                <a:p>
                  <a:endParaRPr lang="ru-RU"/>
                </a:p>
              </p:txBody>
            </p:sp>
            <p:sp>
              <p:nvSpPr>
                <p:cNvPr id="269" name="Овал 165"/>
                <p:cNvSpPr>
                  <a:spLocks noChangeAspect="1"/>
                </p:cNvSpPr>
                <p:nvPr/>
              </p:nvSpPr>
              <p:spPr bwMode="auto">
                <a:xfrm>
                  <a:off x="7798631" y="5157192"/>
                  <a:ext cx="49733" cy="49727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lIns="36000" tIns="36000" rIns="36000" bIns="36000"/>
                <a:lstStyle/>
                <a:p>
                  <a:endParaRPr lang="ru-RU"/>
                </a:p>
              </p:txBody>
            </p:sp>
          </p:grpSp>
          <p:sp>
            <p:nvSpPr>
              <p:cNvPr id="254" name="Овал 253"/>
              <p:cNvSpPr>
                <a:spLocks noChangeAspect="1"/>
              </p:cNvSpPr>
              <p:nvPr/>
            </p:nvSpPr>
            <p:spPr bwMode="auto">
              <a:xfrm rot="503085">
                <a:off x="7755535" y="3891293"/>
                <a:ext cx="193390" cy="222422"/>
              </a:xfrm>
              <a:prstGeom prst="ellipse">
                <a:avLst/>
              </a:prstGeom>
              <a:noFill/>
              <a:ln w="38100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dirty="0" smtClean="0">
                    <a:latin typeface="+mn-lt"/>
                  </a:rPr>
                  <a:t>4</a:t>
                </a:r>
                <a:endParaRPr lang="ru-RU" dirty="0">
                  <a:latin typeface="+mn-lt"/>
                </a:endParaRPr>
              </a:p>
            </p:txBody>
          </p:sp>
          <p:cxnSp>
            <p:nvCxnSpPr>
              <p:cNvPr id="255" name="Прямая со стрелкой 142"/>
              <p:cNvCxnSpPr>
                <a:cxnSpLocks noChangeShapeType="1"/>
                <a:endCxn id="258" idx="2"/>
              </p:cNvCxnSpPr>
              <p:nvPr/>
            </p:nvCxnSpPr>
            <p:spPr bwMode="auto">
              <a:xfrm flipV="1">
                <a:off x="7272300" y="4514981"/>
                <a:ext cx="342788" cy="407517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 type="none" w="lg" len="lg"/>
                <a:tailEnd type="none" w="med" len="lg"/>
              </a:ln>
            </p:spPr>
          </p:cxnSp>
          <p:cxnSp>
            <p:nvCxnSpPr>
              <p:cNvPr id="256" name="Прямая со стрелкой 144"/>
              <p:cNvCxnSpPr>
                <a:cxnSpLocks noChangeShapeType="1"/>
                <a:endCxn id="258" idx="0"/>
              </p:cNvCxnSpPr>
              <p:nvPr/>
            </p:nvCxnSpPr>
            <p:spPr bwMode="auto">
              <a:xfrm>
                <a:off x="7164288" y="3986394"/>
                <a:ext cx="453575" cy="397589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/>
                <a:tailEnd type="none" w="med" len="lg"/>
              </a:ln>
            </p:spPr>
          </p:cxnSp>
          <p:cxnSp>
            <p:nvCxnSpPr>
              <p:cNvPr id="257" name="Прямая со стрелкой 144"/>
              <p:cNvCxnSpPr>
                <a:cxnSpLocks noChangeShapeType="1"/>
                <a:stCxn id="258" idx="6"/>
              </p:cNvCxnSpPr>
              <p:nvPr/>
            </p:nvCxnSpPr>
            <p:spPr bwMode="auto">
              <a:xfrm flipV="1">
                <a:off x="7748587" y="3878382"/>
                <a:ext cx="423813" cy="496679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/>
                <a:tailEnd type="none" w="med" len="lg"/>
              </a:ln>
            </p:spPr>
          </p:cxnSp>
          <p:sp>
            <p:nvSpPr>
              <p:cNvPr id="259" name="Овал 258"/>
              <p:cNvSpPr>
                <a:spLocks noChangeAspect="1"/>
              </p:cNvSpPr>
              <p:nvPr/>
            </p:nvSpPr>
            <p:spPr bwMode="auto">
              <a:xfrm rot="503085">
                <a:off x="8079572" y="4215330"/>
                <a:ext cx="193390" cy="222422"/>
              </a:xfrm>
              <a:prstGeom prst="ellipse">
                <a:avLst/>
              </a:prstGeom>
              <a:noFill/>
              <a:ln w="38100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dirty="0" smtClean="0">
                    <a:latin typeface="+mn-lt"/>
                  </a:rPr>
                  <a:t>5</a:t>
                </a:r>
                <a:endParaRPr lang="ru-RU" dirty="0">
                  <a:latin typeface="+mn-lt"/>
                </a:endParaRPr>
              </a:p>
            </p:txBody>
          </p:sp>
          <p:cxnSp>
            <p:nvCxnSpPr>
              <p:cNvPr id="260" name="Прямая со стрелкой 147"/>
              <p:cNvCxnSpPr>
                <a:cxnSpLocks noChangeShapeType="1"/>
                <a:stCxn id="258" idx="5"/>
              </p:cNvCxnSpPr>
              <p:nvPr/>
            </p:nvCxnSpPr>
            <p:spPr bwMode="auto">
              <a:xfrm>
                <a:off x="7774272" y="4438711"/>
                <a:ext cx="722164" cy="51739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 type="none" w="lg" len="lg"/>
                <a:tailEnd type="none" w="med" len="lg"/>
              </a:ln>
            </p:spPr>
          </p:cxnSp>
          <p:grpSp>
            <p:nvGrpSpPr>
              <p:cNvPr id="261" name="Группа 137"/>
              <p:cNvGrpSpPr>
                <a:grpSpLocks/>
              </p:cNvGrpSpPr>
              <p:nvPr/>
            </p:nvGrpSpPr>
            <p:grpSpPr bwMode="auto">
              <a:xfrm rot="18112747">
                <a:off x="8028610" y="4617446"/>
                <a:ext cx="184658" cy="83518"/>
                <a:chOff x="7588119" y="5157192"/>
                <a:chExt cx="260245" cy="117734"/>
              </a:xfrm>
            </p:grpSpPr>
            <p:sp>
              <p:nvSpPr>
                <p:cNvPr id="264" name="Овал 163"/>
                <p:cNvSpPr>
                  <a:spLocks noChangeAspect="1"/>
                </p:cNvSpPr>
                <p:nvPr/>
              </p:nvSpPr>
              <p:spPr bwMode="auto">
                <a:xfrm>
                  <a:off x="7588119" y="5225199"/>
                  <a:ext cx="49733" cy="49727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lIns="36000" tIns="36000" rIns="36000" bIns="36000"/>
                <a:lstStyle/>
                <a:p>
                  <a:endParaRPr lang="ru-RU"/>
                </a:p>
              </p:txBody>
            </p:sp>
            <p:sp>
              <p:nvSpPr>
                <p:cNvPr id="265" name="Овал 164"/>
                <p:cNvSpPr>
                  <a:spLocks noChangeAspect="1"/>
                </p:cNvSpPr>
                <p:nvPr/>
              </p:nvSpPr>
              <p:spPr bwMode="auto">
                <a:xfrm>
                  <a:off x="7693375" y="5201342"/>
                  <a:ext cx="49733" cy="49727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lIns="36000" tIns="36000" rIns="36000" bIns="36000"/>
                <a:lstStyle/>
                <a:p>
                  <a:endParaRPr lang="ru-RU"/>
                </a:p>
              </p:txBody>
            </p:sp>
            <p:sp>
              <p:nvSpPr>
                <p:cNvPr id="266" name="Овал 165"/>
                <p:cNvSpPr>
                  <a:spLocks noChangeAspect="1"/>
                </p:cNvSpPr>
                <p:nvPr/>
              </p:nvSpPr>
              <p:spPr bwMode="auto">
                <a:xfrm>
                  <a:off x="7798631" y="5157192"/>
                  <a:ext cx="49733" cy="49727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lIns="36000" tIns="36000" rIns="36000" bIns="36000"/>
                <a:lstStyle/>
                <a:p>
                  <a:endParaRPr lang="ru-RU"/>
                </a:p>
              </p:txBody>
            </p:sp>
          </p:grpSp>
          <p:cxnSp>
            <p:nvCxnSpPr>
              <p:cNvPr id="262" name="Прямая со стрелкой 147"/>
              <p:cNvCxnSpPr>
                <a:cxnSpLocks noChangeShapeType="1"/>
                <a:stCxn id="253" idx="5"/>
              </p:cNvCxnSpPr>
              <p:nvPr/>
            </p:nvCxnSpPr>
            <p:spPr bwMode="auto">
              <a:xfrm>
                <a:off x="4561017" y="4510555"/>
                <a:ext cx="515039" cy="447947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/>
                <a:tailEnd type="none" w="med" len="lg"/>
              </a:ln>
            </p:spPr>
          </p:cxnSp>
          <p:sp>
            <p:nvSpPr>
              <p:cNvPr id="263" name="Овал 262"/>
              <p:cNvSpPr>
                <a:spLocks noChangeAspect="1"/>
              </p:cNvSpPr>
              <p:nvPr/>
            </p:nvSpPr>
            <p:spPr bwMode="auto">
              <a:xfrm rot="503085">
                <a:off x="4907984" y="4574407"/>
                <a:ext cx="176841" cy="176840"/>
              </a:xfrm>
              <a:prstGeom prst="ellipse">
                <a:avLst/>
              </a:prstGeom>
              <a:noFill/>
              <a:ln w="38100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dirty="0" smtClean="0">
                    <a:latin typeface="+mn-lt"/>
                  </a:rPr>
                  <a:t>5</a:t>
                </a:r>
                <a:endParaRPr lang="ru-RU" dirty="0">
                  <a:latin typeface="+mn-lt"/>
                </a:endParaRPr>
              </a:p>
            </p:txBody>
          </p:sp>
          <p:sp>
            <p:nvSpPr>
              <p:cNvPr id="270" name="Овал 269"/>
              <p:cNvSpPr>
                <a:spLocks noChangeAspect="1"/>
              </p:cNvSpPr>
              <p:nvPr/>
            </p:nvSpPr>
            <p:spPr bwMode="auto">
              <a:xfrm rot="503085">
                <a:off x="3827783" y="4449066"/>
                <a:ext cx="176841" cy="175714"/>
              </a:xfrm>
              <a:prstGeom prst="ellipse">
                <a:avLst/>
              </a:prstGeom>
              <a:noFill/>
              <a:ln w="38100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dirty="0" smtClean="0">
                    <a:latin typeface="+mn-lt"/>
                  </a:rPr>
                  <a:t>1</a:t>
                </a:r>
                <a:endParaRPr lang="ru-RU" dirty="0">
                  <a:latin typeface="+mn-lt"/>
                </a:endParaRPr>
              </a:p>
            </p:txBody>
          </p:sp>
          <p:sp>
            <p:nvSpPr>
              <p:cNvPr id="271" name="Овал 270"/>
              <p:cNvSpPr>
                <a:spLocks noChangeAspect="1"/>
              </p:cNvSpPr>
              <p:nvPr/>
            </p:nvSpPr>
            <p:spPr bwMode="auto">
              <a:xfrm rot="503085">
                <a:off x="3971799" y="3981015"/>
                <a:ext cx="176841" cy="175714"/>
              </a:xfrm>
              <a:prstGeom prst="ellipse">
                <a:avLst/>
              </a:prstGeom>
              <a:noFill/>
              <a:ln w="38100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dirty="0" smtClean="0">
                    <a:latin typeface="+mn-lt"/>
                  </a:rPr>
                  <a:t>2</a:t>
                </a:r>
                <a:endParaRPr lang="ru-RU" dirty="0">
                  <a:latin typeface="+mn-lt"/>
                </a:endParaRPr>
              </a:p>
            </p:txBody>
          </p:sp>
          <p:sp>
            <p:nvSpPr>
              <p:cNvPr id="272" name="Овал 271"/>
              <p:cNvSpPr>
                <a:spLocks noChangeAspect="1"/>
              </p:cNvSpPr>
              <p:nvPr/>
            </p:nvSpPr>
            <p:spPr bwMode="auto">
              <a:xfrm rot="503085">
                <a:off x="7392177" y="4845111"/>
                <a:ext cx="176841" cy="175714"/>
              </a:xfrm>
              <a:prstGeom prst="ellipse">
                <a:avLst/>
              </a:prstGeom>
              <a:noFill/>
              <a:ln w="38100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dirty="0" smtClean="0">
                    <a:latin typeface="+mn-lt"/>
                  </a:rPr>
                  <a:t>1</a:t>
                </a:r>
                <a:endParaRPr lang="ru-RU" dirty="0">
                  <a:latin typeface="+mn-lt"/>
                </a:endParaRPr>
              </a:p>
            </p:txBody>
          </p:sp>
          <p:sp>
            <p:nvSpPr>
              <p:cNvPr id="273" name="Овал 272"/>
              <p:cNvSpPr>
                <a:spLocks noChangeAspect="1"/>
              </p:cNvSpPr>
              <p:nvPr/>
            </p:nvSpPr>
            <p:spPr bwMode="auto">
              <a:xfrm rot="503085">
                <a:off x="6600091" y="4485070"/>
                <a:ext cx="176841" cy="175714"/>
              </a:xfrm>
              <a:prstGeom prst="ellipse">
                <a:avLst/>
              </a:prstGeom>
              <a:noFill/>
              <a:ln w="38100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dirty="0" smtClean="0">
                    <a:latin typeface="+mn-lt"/>
                  </a:rPr>
                  <a:t>2</a:t>
                </a:r>
                <a:endParaRPr lang="ru-RU" dirty="0">
                  <a:latin typeface="+mn-lt"/>
                </a:endParaRPr>
              </a:p>
            </p:txBody>
          </p:sp>
          <p:sp>
            <p:nvSpPr>
              <p:cNvPr id="274" name="Овал 273"/>
              <p:cNvSpPr>
                <a:spLocks noChangeAspect="1"/>
              </p:cNvSpPr>
              <p:nvPr/>
            </p:nvSpPr>
            <p:spPr bwMode="auto">
              <a:xfrm rot="503085">
                <a:off x="7068142" y="4053022"/>
                <a:ext cx="176841" cy="175714"/>
              </a:xfrm>
              <a:prstGeom prst="ellipse">
                <a:avLst/>
              </a:prstGeom>
              <a:noFill/>
              <a:ln w="38100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dirty="0" smtClean="0">
                    <a:latin typeface="+mn-lt"/>
                  </a:rPr>
                  <a:t>3</a:t>
                </a:r>
                <a:endParaRPr lang="ru-RU" dirty="0">
                  <a:latin typeface="+mn-lt"/>
                </a:endParaRPr>
              </a:p>
            </p:txBody>
          </p:sp>
          <p:sp>
            <p:nvSpPr>
              <p:cNvPr id="253" name="Овал 252"/>
              <p:cNvSpPr>
                <a:spLocks noChangeAspect="1"/>
              </p:cNvSpPr>
              <p:nvPr/>
            </p:nvSpPr>
            <p:spPr bwMode="auto">
              <a:xfrm>
                <a:off x="4410074" y="4359612"/>
                <a:ext cx="176841" cy="176841"/>
              </a:xfrm>
              <a:prstGeom prst="ellipse">
                <a:avLst/>
              </a:prstGeom>
              <a:solidFill>
                <a:schemeClr val="bg1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latin typeface="+mn-lt"/>
                </a:endParaRPr>
              </a:p>
            </p:txBody>
          </p:sp>
          <p:sp>
            <p:nvSpPr>
              <p:cNvPr id="258" name="Овал 257"/>
              <p:cNvSpPr>
                <a:spLocks noChangeAspect="1"/>
              </p:cNvSpPr>
              <p:nvPr/>
            </p:nvSpPr>
            <p:spPr bwMode="auto">
              <a:xfrm rot="18819275">
                <a:off x="7585142" y="4356600"/>
                <a:ext cx="193390" cy="176841"/>
              </a:xfrm>
              <a:prstGeom prst="ellipse">
                <a:avLst/>
              </a:prstGeom>
              <a:solidFill>
                <a:schemeClr val="bg1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latin typeface="+mn-lt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40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265000"/>
            <a:ext cx="8928992" cy="551090"/>
          </a:xfrm>
        </p:spPr>
        <p:txBody>
          <a:bodyPr wrap="square" lIns="36000" tIns="90000" rIns="36000" bIns="90000">
            <a:spAutoFit/>
          </a:bodyPr>
          <a:lstStyle/>
          <a:p>
            <a:pPr eaLnBrk="1" hangingPunct="1">
              <a:defRPr/>
            </a:pP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Справедливый недетерминизм. Коллектив </a:t>
            </a:r>
            <a:r>
              <a:rPr lang="ru-RU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полуроботов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(1).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9532" y="1309988"/>
            <a:ext cx="8388932" cy="2246769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Граф конечный, справедливо недетерминированный.</a:t>
            </a:r>
          </a:p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Автоматы </a:t>
            </a:r>
            <a:r>
              <a:rPr lang="ru-RU" sz="2000" b="0" dirty="0" err="1" smtClean="0">
                <a:latin typeface="Times New Roman" pitchFamily="18" charset="0"/>
                <a:cs typeface="Times New Roman" pitchFamily="18" charset="0"/>
              </a:rPr>
              <a:t>неизбыточные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b="0" dirty="0" err="1" smtClean="0">
                <a:latin typeface="Times New Roman" pitchFamily="18" charset="0"/>
                <a:cs typeface="Times New Roman" pitchFamily="18" charset="0"/>
              </a:rPr>
              <a:t>полуроботы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0" u="sng" dirty="0" smtClean="0">
                <a:latin typeface="Times New Roman" pitchFamily="18" charset="0"/>
                <a:cs typeface="Times New Roman" pitchFamily="18" charset="0"/>
              </a:rPr>
              <a:t>Предположения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just">
              <a:buAutoNum type="arabicParenR"/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0" dirty="0" err="1" smtClean="0">
                <a:latin typeface="Times New Roman" pitchFamily="18" charset="0"/>
                <a:cs typeface="Times New Roman" pitchFamily="18" charset="0"/>
              </a:rPr>
              <a:t>дельта-дуге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нет кратных дуг.</a:t>
            </a:r>
          </a:p>
          <a:p>
            <a:pPr marL="457200" indent="-457200" algn="just">
              <a:buAutoNum type="arabicParenR"/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В каждой вершине известно, кроме её номера, число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-дуг и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число дуг в каждой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-дуге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9532" y="4033517"/>
            <a:ext cx="8388932" cy="1015663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Проблема обхода недетерминированного графа в том, что регулятор посылает движок по одной дуге, а он проходит другую дугу с тем же номером, то есть в той же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-дуге.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41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265000"/>
            <a:ext cx="8928992" cy="551090"/>
          </a:xfrm>
        </p:spPr>
        <p:txBody>
          <a:bodyPr wrap="square" lIns="36000" tIns="90000" rIns="36000" bIns="90000">
            <a:spAutoFit/>
          </a:bodyPr>
          <a:lstStyle/>
          <a:p>
            <a:pPr eaLnBrk="1" hangingPunct="1">
              <a:defRPr/>
            </a:pP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Справедливый недетерминизм. Коллектив </a:t>
            </a:r>
            <a:r>
              <a:rPr lang="ru-RU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полуроботов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(2).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9532" y="1309988"/>
            <a:ext cx="8388932" cy="1938992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0" u="sng" dirty="0" smtClean="0">
                <a:latin typeface="Times New Roman" pitchFamily="18" charset="0"/>
                <a:cs typeface="Times New Roman" pitchFamily="18" charset="0"/>
              </a:rPr>
              <a:t>Первое решение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: пусть движок сообщит регулятору, куда он попал. Движок выполняет опрос регуляторов и либо находит регулятор конца дуги, либо создаёт его, если не найден. В любом случае движок сообщает регулятору начала дуги адрес регулятора конца дуги. А регулятор начала дуги смотрит, туда ли он направлял движок. Если не туда, движок убивается, а если туда, ему разрешают продолжить работу.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7784" y="3465004"/>
            <a:ext cx="292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Это решение неудачное</a:t>
            </a:r>
            <a:endParaRPr lang="ru-RU" dirty="0"/>
          </a:p>
        </p:txBody>
      </p:sp>
      <p:grpSp>
        <p:nvGrpSpPr>
          <p:cNvPr id="30" name="Группа 29"/>
          <p:cNvGrpSpPr/>
          <p:nvPr/>
        </p:nvGrpSpPr>
        <p:grpSpPr>
          <a:xfrm>
            <a:off x="791580" y="4221088"/>
            <a:ext cx="972108" cy="1038890"/>
            <a:chOff x="1907704" y="4221088"/>
            <a:chExt cx="972108" cy="1038890"/>
          </a:xfrm>
        </p:grpSpPr>
        <p:sp>
          <p:nvSpPr>
            <p:cNvPr id="15" name="Овал 14"/>
            <p:cNvSpPr>
              <a:spLocks noChangeAspect="1"/>
            </p:cNvSpPr>
            <p:nvPr/>
          </p:nvSpPr>
          <p:spPr bwMode="auto">
            <a:xfrm>
              <a:off x="1907704" y="4653168"/>
              <a:ext cx="252000" cy="25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6" name="Прямая со стрелкой 15"/>
            <p:cNvCxnSpPr>
              <a:stCxn id="15" idx="6"/>
            </p:cNvCxnSpPr>
            <p:nvPr/>
          </p:nvCxnSpPr>
          <p:spPr bwMode="auto">
            <a:xfrm flipV="1">
              <a:off x="2159704" y="4257092"/>
              <a:ext cx="684104" cy="522076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triangle" w="med" len="lg"/>
            </a:ln>
            <a:effectLst/>
          </p:spPr>
        </p:cxnSp>
        <p:cxnSp>
          <p:nvCxnSpPr>
            <p:cNvPr id="17" name="Прямая со стрелкой 15"/>
            <p:cNvCxnSpPr>
              <a:stCxn id="15" idx="6"/>
            </p:cNvCxnSpPr>
            <p:nvPr/>
          </p:nvCxnSpPr>
          <p:spPr bwMode="auto">
            <a:xfrm>
              <a:off x="2159704" y="4779168"/>
              <a:ext cx="720108" cy="306016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triangle" w="med" len="lg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2231740" y="4221088"/>
              <a:ext cx="3240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ru-RU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31740" y="4859868"/>
              <a:ext cx="3240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ru-RU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284284" y="3969060"/>
            <a:ext cx="7675050" cy="22313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2"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-дуге две незаблокированные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дуги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2"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Регулятор посылает 1-ый движок по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, а 2-ой по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2"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Функция выбора выбирает сначала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, а потом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2"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Оба движка убиваются.</a:t>
            </a:r>
          </a:p>
          <a:p>
            <a:pPr lvl="2"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А дальше всё повторяется.</a:t>
            </a:r>
          </a:p>
          <a:p>
            <a:pPr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Обход не выполняется, но функция выбора справедливая: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…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42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265000"/>
            <a:ext cx="8928992" cy="551090"/>
          </a:xfrm>
        </p:spPr>
        <p:txBody>
          <a:bodyPr wrap="square" lIns="36000" tIns="90000" rIns="36000" bIns="90000">
            <a:spAutoFit/>
          </a:bodyPr>
          <a:lstStyle/>
          <a:p>
            <a:pPr eaLnBrk="1" hangingPunct="1">
              <a:defRPr/>
            </a:pP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Справедливый недетерминизм. Коллектив </a:t>
            </a:r>
            <a:r>
              <a:rPr lang="ru-RU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полуроботов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(3).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9532" y="1124744"/>
            <a:ext cx="8388932" cy="1323439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0" u="sng" dirty="0" smtClean="0">
                <a:latin typeface="Times New Roman" pitchFamily="18" charset="0"/>
                <a:cs typeface="Times New Roman" pitchFamily="18" charset="0"/>
              </a:rPr>
              <a:t>Второе решение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подсказывает этот же пример: всё равно, какую дугу пройдёт движок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или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: они обе незаблокированные. Регулятор должен быть умнее: если движок прошёл одну из незаблокированных дуг, то всё в порядке. Только при проходе заблокированной дуги движок уничтожается.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71600" y="2672916"/>
            <a:ext cx="685059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Это решение правильное, но неэффективное.</a:t>
            </a:r>
          </a:p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Движок опрашивает регуляторы после прохода каждой дуги.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9532" y="3501008"/>
            <a:ext cx="8388932" cy="2477601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b="0" u="sng" dirty="0" smtClean="0">
                <a:latin typeface="Times New Roman" pitchFamily="18" charset="0"/>
                <a:cs typeface="Times New Roman" pitchFamily="18" charset="0"/>
              </a:rPr>
              <a:t>Третье решение.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Движок знает номер вершины, в которую попал. </a:t>
            </a:r>
          </a:p>
          <a:p>
            <a:pPr algn="just"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Если регулятор для каждой прямой выходящей дуги хранит не только регулятор её конца, но и номер вершины, он может подсказать движку по номеру вершины адрес её регулятора. </a:t>
            </a:r>
          </a:p>
          <a:p>
            <a:pPr algn="just"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Это всё делается обменом сообщениями между движком и регулятором.</a:t>
            </a:r>
          </a:p>
          <a:p>
            <a:pPr algn="just"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Поиск регулятора выполняется, как и в детерминированном случае, только после прохода белой дуги.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43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72008" y="80334"/>
            <a:ext cx="9036496" cy="920422"/>
          </a:xfrm>
        </p:spPr>
        <p:txBody>
          <a:bodyPr wrap="square" lIns="36000" tIns="90000" rIns="36000" bIns="90000">
            <a:spAutoFit/>
          </a:bodyPr>
          <a:lstStyle/>
          <a:p>
            <a:pPr eaLnBrk="1" hangingPunct="1">
              <a:defRPr/>
            </a:pP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Справедливый недетерминизм. Коллектив </a:t>
            </a:r>
            <a:r>
              <a:rPr lang="ru-RU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полуроботов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Оценки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7524" y="1124744"/>
            <a:ext cx="8496944" cy="3631763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Размер сообщений и памяти автомата имеют тот же порядок, что в детерминированном случае.</a:t>
            </a:r>
          </a:p>
          <a:p>
            <a:pPr algn="just"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Время обхода зависит от недетерминированной функции выбора.</a:t>
            </a:r>
          </a:p>
          <a:p>
            <a:pPr algn="just"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Если она на самом деле детерминирована, получаем ту же оценку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0" i="1" dirty="0" err="1" smtClean="0">
                <a:latin typeface="Times New Roman" pitchFamily="18" charset="0"/>
                <a:cs typeface="Times New Roman" pitchFamily="18" charset="0"/>
              </a:rPr>
              <a:t>m+nD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Другой пример – 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-недетерминизм, который для фиксированного числа </a:t>
            </a:r>
            <a:r>
              <a:rPr lang="ru-RU" sz="2000" b="0" i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гарантирует, что за </a:t>
            </a:r>
            <a:r>
              <a:rPr lang="ru-RU" sz="2000" b="0" i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попыток пройти по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-дуге будут пройдены все её дуги. </a:t>
            </a:r>
          </a:p>
          <a:p>
            <a:pPr algn="just"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Но оценка, по крайней мере, экспоненциальная.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Пример внизу слайда.</a:t>
            </a:r>
          </a:p>
          <a:p>
            <a:pPr algn="just"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Если есть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детерминированных дуг, и по ним любая вершина достижима из корня, а остальные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-дуги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-недетерминированы, то оценка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0" i="1" dirty="0" err="1" smtClean="0">
                <a:latin typeface="Times New Roman" pitchFamily="18" charset="0"/>
                <a:cs typeface="Times New Roman" pitchFamily="18" charset="0"/>
              </a:rPr>
              <a:t>k+t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(m-k)+</a:t>
            </a:r>
            <a:r>
              <a:rPr lang="en-US" sz="2000" b="0" i="1" dirty="0" err="1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1788584" y="5049176"/>
            <a:ext cx="4151568" cy="900104"/>
            <a:chOff x="1788584" y="5049176"/>
            <a:chExt cx="4151568" cy="900104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907704" y="5049176"/>
              <a:ext cx="4032448" cy="900104"/>
              <a:chOff x="1907704" y="5049176"/>
              <a:chExt cx="4032448" cy="900104"/>
            </a:xfrm>
          </p:grpSpPr>
          <p:cxnSp>
            <p:nvCxnSpPr>
              <p:cNvPr id="8" name="Прямая со стрелкой 7"/>
              <p:cNvCxnSpPr>
                <a:stCxn id="11" idx="6"/>
                <a:endCxn id="10" idx="2"/>
              </p:cNvCxnSpPr>
              <p:nvPr/>
            </p:nvCxnSpPr>
            <p:spPr bwMode="auto">
              <a:xfrm>
                <a:off x="3049671" y="5391200"/>
                <a:ext cx="1486353" cy="0"/>
              </a:xfrm>
              <a:prstGeom prst="straightConnector1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triangle" w="med" len="lg"/>
              </a:ln>
              <a:effectLst/>
            </p:spPr>
          </p:cxnSp>
          <p:cxnSp>
            <p:nvCxnSpPr>
              <p:cNvPr id="9" name="Прямая со стрелкой 8"/>
              <p:cNvCxnSpPr>
                <a:stCxn id="10" idx="6"/>
                <a:endCxn id="12" idx="2"/>
              </p:cNvCxnSpPr>
              <p:nvPr/>
            </p:nvCxnSpPr>
            <p:spPr bwMode="auto">
              <a:xfrm>
                <a:off x="5103087" y="5391200"/>
                <a:ext cx="585065" cy="0"/>
              </a:xfrm>
              <a:prstGeom prst="straightConnector1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triangle" w="med" len="lg"/>
              </a:ln>
              <a:effectLst/>
            </p:spPr>
          </p:cxnSp>
          <p:sp>
            <p:nvSpPr>
              <p:cNvPr id="10" name="Овал 11"/>
              <p:cNvSpPr>
                <a:spLocks noChangeAspect="1"/>
              </p:cNvSpPr>
              <p:nvPr/>
            </p:nvSpPr>
            <p:spPr bwMode="auto">
              <a:xfrm>
                <a:off x="4536024" y="5265200"/>
                <a:ext cx="567063" cy="252000"/>
              </a:xfrm>
              <a:prstGeom prst="ellipse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i="0" u="none" strike="noStrike" cap="none" normalizeH="0" baseline="2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…</a:t>
                </a:r>
                <a:endParaRPr kumimoji="0" lang="ru-RU" sz="2400" i="0" u="none" strike="noStrike" cap="none" normalizeH="0" baseline="2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Овал 10"/>
              <p:cNvSpPr>
                <a:spLocks noChangeAspect="1"/>
              </p:cNvSpPr>
              <p:nvPr/>
            </p:nvSpPr>
            <p:spPr bwMode="auto">
              <a:xfrm>
                <a:off x="2797671" y="5265200"/>
                <a:ext cx="252000" cy="252000"/>
              </a:xfrm>
              <a:prstGeom prst="ellips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1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" name="Овал 11"/>
              <p:cNvSpPr>
                <a:spLocks noChangeAspect="1"/>
              </p:cNvSpPr>
              <p:nvPr/>
            </p:nvSpPr>
            <p:spPr bwMode="auto">
              <a:xfrm>
                <a:off x="5688152" y="5265200"/>
                <a:ext cx="252000" cy="252000"/>
              </a:xfrm>
              <a:prstGeom prst="ellips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D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" name="Овал 12"/>
              <p:cNvSpPr>
                <a:spLocks noChangeAspect="1"/>
              </p:cNvSpPr>
              <p:nvPr/>
            </p:nvSpPr>
            <p:spPr bwMode="auto">
              <a:xfrm>
                <a:off x="1907704" y="5265232"/>
                <a:ext cx="252000" cy="252000"/>
              </a:xfrm>
              <a:prstGeom prst="ellips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0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4" name="Прямая со стрелкой 13"/>
              <p:cNvCxnSpPr>
                <a:stCxn id="13" idx="6"/>
                <a:endCxn id="11" idx="2"/>
              </p:cNvCxnSpPr>
              <p:nvPr/>
            </p:nvCxnSpPr>
            <p:spPr bwMode="auto">
              <a:xfrm flipV="1">
                <a:off x="2159704" y="5391200"/>
                <a:ext cx="637967" cy="32"/>
              </a:xfrm>
              <a:prstGeom prst="straightConnector1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triangle" w="med" len="lg"/>
              </a:ln>
              <a:effectLst/>
            </p:spPr>
          </p:cxnSp>
          <p:cxnSp>
            <p:nvCxnSpPr>
              <p:cNvPr id="15" name="Прямая со стрелкой 15"/>
              <p:cNvCxnSpPr>
                <a:stCxn id="13" idx="6"/>
              </p:cNvCxnSpPr>
              <p:nvPr/>
            </p:nvCxnSpPr>
            <p:spPr bwMode="auto">
              <a:xfrm>
                <a:off x="2159704" y="5391232"/>
                <a:ext cx="28" cy="558048"/>
              </a:xfrm>
              <a:prstGeom prst="curvedConnector2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triangle" w="med" len="lg"/>
              </a:ln>
              <a:effectLst/>
            </p:spPr>
          </p:cxnSp>
          <p:sp>
            <p:nvSpPr>
              <p:cNvPr id="18" name="TextBox 17"/>
              <p:cNvSpPr txBox="1"/>
              <p:nvPr/>
            </p:nvSpPr>
            <p:spPr>
              <a:xfrm>
                <a:off x="2303748" y="5049176"/>
                <a:ext cx="3240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2</a:t>
                </a:r>
                <a:endParaRPr lang="ru-RU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131840" y="5049176"/>
                <a:ext cx="3240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4</a:t>
                </a:r>
                <a:endParaRPr lang="ru-RU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184068" y="5049176"/>
                <a:ext cx="4235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2</a:t>
                </a:r>
                <a:r>
                  <a:rPr lang="en-US" baseline="30000" dirty="0" smtClean="0"/>
                  <a:t>D</a:t>
                </a:r>
                <a:endParaRPr lang="ru-RU" baseline="30000" dirty="0"/>
              </a:p>
            </p:txBody>
          </p:sp>
          <p:sp>
            <p:nvSpPr>
              <p:cNvPr id="21" name="Овал 20"/>
              <p:cNvSpPr>
                <a:spLocks noChangeAspect="1"/>
              </p:cNvSpPr>
              <p:nvPr/>
            </p:nvSpPr>
            <p:spPr bwMode="auto">
              <a:xfrm>
                <a:off x="3635924" y="5265200"/>
                <a:ext cx="252000" cy="252000"/>
              </a:xfrm>
              <a:prstGeom prst="ellips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2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959932" y="5049176"/>
                <a:ext cx="3240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8</a:t>
                </a:r>
                <a:endParaRPr lang="ru-RU" dirty="0"/>
              </a:p>
            </p:txBody>
          </p:sp>
          <p:cxnSp>
            <p:nvCxnSpPr>
              <p:cNvPr id="29" name="Прямая со стрелкой 15"/>
              <p:cNvCxnSpPr>
                <a:stCxn id="11" idx="6"/>
              </p:cNvCxnSpPr>
              <p:nvPr/>
            </p:nvCxnSpPr>
            <p:spPr bwMode="auto">
              <a:xfrm>
                <a:off x="3049671" y="5391200"/>
                <a:ext cx="10189" cy="540064"/>
              </a:xfrm>
              <a:prstGeom prst="curvedConnector2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triangle" w="med" len="lg"/>
              </a:ln>
              <a:effectLst/>
            </p:spPr>
          </p:cxnSp>
          <p:cxnSp>
            <p:nvCxnSpPr>
              <p:cNvPr id="31" name="Прямая со стрелкой 15"/>
              <p:cNvCxnSpPr>
                <a:stCxn id="21" idx="6"/>
              </p:cNvCxnSpPr>
              <p:nvPr/>
            </p:nvCxnSpPr>
            <p:spPr bwMode="auto">
              <a:xfrm>
                <a:off x="3887924" y="5391200"/>
                <a:ext cx="10189" cy="522080"/>
              </a:xfrm>
              <a:prstGeom prst="curvedConnector2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triangle" w="med" len="lg"/>
              </a:ln>
              <a:effectLst/>
            </p:spPr>
          </p:cxnSp>
        </p:grpSp>
        <p:sp>
          <p:nvSpPr>
            <p:cNvPr id="35" name="Дуга 34"/>
            <p:cNvSpPr/>
            <p:nvPr/>
          </p:nvSpPr>
          <p:spPr bwMode="auto">
            <a:xfrm rot="4392099">
              <a:off x="1932600" y="5229855"/>
              <a:ext cx="252028" cy="540060"/>
            </a:xfrm>
            <a:prstGeom prst="arc">
              <a:avLst>
                <a:gd name="adj1" fmla="val 16200000"/>
                <a:gd name="adj2" fmla="val 19104617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Дуга 35"/>
            <p:cNvSpPr/>
            <p:nvPr/>
          </p:nvSpPr>
          <p:spPr bwMode="auto">
            <a:xfrm rot="4392099">
              <a:off x="2832700" y="5229855"/>
              <a:ext cx="252028" cy="540060"/>
            </a:xfrm>
            <a:prstGeom prst="arc">
              <a:avLst>
                <a:gd name="adj1" fmla="val 16200000"/>
                <a:gd name="adj2" fmla="val 19104617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Дуга 36"/>
            <p:cNvSpPr/>
            <p:nvPr/>
          </p:nvSpPr>
          <p:spPr bwMode="auto">
            <a:xfrm rot="4392099">
              <a:off x="3660792" y="5229855"/>
              <a:ext cx="252028" cy="540060"/>
            </a:xfrm>
            <a:prstGeom prst="arc">
              <a:avLst>
                <a:gd name="adj1" fmla="val 16200000"/>
                <a:gd name="adj2" fmla="val 19104617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44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Недетерминированный граф. 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/>
              </a:rPr>
              <a:t>-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обход.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27585" y="944724"/>
            <a:ext cx="6984775" cy="5016758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Другой подход – это модификация самой цели обхода: вместо того, чтобы проходить по всем дугам, требуется пройти по всем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-дугам, то есть хотя бы по одной дуге в каждой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-дуге.</a:t>
            </a:r>
            <a:endParaRPr lang="ru-RU" sz="2000" b="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just"/>
            <a:endParaRPr lang="ru-RU" sz="2000" b="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just"/>
            <a:r>
              <a:rPr lang="ru-RU" sz="20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-маршрут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 = множество маршрутов с одной начальной вершиной, которое «ветвится» по всем дугам каждой проходимой -дуги.</a:t>
            </a:r>
          </a:p>
          <a:p>
            <a:pPr algn="just"/>
            <a:endParaRPr lang="ru-RU" sz="2000" b="0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algn="just"/>
            <a:r>
              <a:rPr lang="ru-RU" sz="20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-обход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 = -маршрут, проходящий по всем -дугам.</a:t>
            </a:r>
          </a:p>
          <a:p>
            <a:pPr algn="just"/>
            <a:endParaRPr lang="ru-RU" sz="2000" b="0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Граф 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сильно -связен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, если для каждой пары вершин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a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 и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b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 существует -маршрут, начинающийся в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a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, все маршруты которого заканчиваются в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b</a:t>
            </a:r>
            <a:endParaRPr lang="ru-RU" sz="2000" b="0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algn="just"/>
            <a:endParaRPr lang="ru-RU" sz="2000" b="0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Как и для детерминированного графа можно определить недетерминированные графы 1-го и 2-го рода.</a:t>
            </a: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45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Алгоритм 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/>
              </a:rPr>
              <a:t>-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обхода.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63588" y="1016732"/>
            <a:ext cx="7308812" cy="2708434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Алгоритм -обхода неизвестного сильно -связного графа</a:t>
            </a:r>
          </a:p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одним свободным </a:t>
            </a:r>
            <a:r>
              <a:rPr lang="ru-RU" sz="2000" b="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полуроботом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.</a:t>
            </a:r>
          </a:p>
          <a:p>
            <a:pPr algn="just"/>
            <a:endParaRPr lang="ru-RU" sz="2000" b="0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algn="just"/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n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 – число вершин,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 – число -дуг,</a:t>
            </a:r>
          </a:p>
          <a:p>
            <a:pPr algn="just"/>
            <a:r>
              <a:rPr lang="ru-RU" sz="2000" b="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s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 – ограничение сверху на число -дуг из одной вершины.</a:t>
            </a:r>
          </a:p>
          <a:p>
            <a:pPr algn="just"/>
            <a:endParaRPr lang="ru-RU" sz="2000" b="0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algn="just"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Длина -обхода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O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(nm)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.</a:t>
            </a:r>
          </a:p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Память вершины и автомата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O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(</a:t>
            </a:r>
            <a:r>
              <a:rPr lang="en-US" sz="2000" b="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slogn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.</a:t>
            </a: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3588" y="4363357"/>
            <a:ext cx="7308812" cy="671292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</a:ln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ru-RU" sz="2000" b="0" u="sng" dirty="0" smtClean="0">
                <a:latin typeface="Times New Roman" pitchFamily="18" charset="0"/>
                <a:cs typeface="Times New Roman" pitchFamily="18" charset="0"/>
              </a:rPr>
              <a:t>Нерешённая задача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-обход коллективом автоматов.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8CC7CF-713B-4C77-9267-538C5C5D2D17}" type="slidenum">
              <a:rPr lang="ru-RU" smtClean="0"/>
              <a:pPr/>
              <a:t>46</a:t>
            </a:fld>
            <a:endParaRPr lang="ru-RU" smtClean="0"/>
          </a:p>
        </p:txBody>
      </p:sp>
      <p:pic>
        <p:nvPicPr>
          <p:cNvPr id="47107" name="Picture 2" descr="end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6636" name="Text Box 156"/>
          <p:cNvSpPr txBox="1">
            <a:spLocks noChangeArrowheads="1"/>
          </p:cNvSpPr>
          <p:nvPr/>
        </p:nvSpPr>
        <p:spPr bwMode="auto">
          <a:xfrm>
            <a:off x="684213" y="657225"/>
            <a:ext cx="5797550" cy="682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внимание!</a:t>
            </a:r>
          </a:p>
        </p:txBody>
      </p:sp>
      <p:grpSp>
        <p:nvGrpSpPr>
          <p:cNvPr id="47109" name="Group 18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47117" name="Text Box 18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47118" name="Group 18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47119" name="Group 18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47121" name="Rectangle 18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122" name="Rectangle 18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123" name="Rectangle 18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124" name="Rectangle 18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125" name="Text Box 18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chemeClr val="bg1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chemeClr val="bg1"/>
                      </a:solidFill>
                    </a:rPr>
                    <a:t>&amp;</a:t>
                  </a:r>
                  <a:r>
                    <a:rPr lang="ru-RU" sz="1600" b="0">
                      <a:solidFill>
                        <a:schemeClr val="bg1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47126" name="Text Box 18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 dirty="0" smtClean="0">
                      <a:solidFill>
                        <a:schemeClr val="bg1"/>
                      </a:solidFill>
                      <a:latin typeface="Times New Roman" pitchFamily="18" charset="0"/>
                    </a:rPr>
                    <a:t>Исследование ориентированного графа коллективом двигающихся автоматов</a:t>
                  </a:r>
                  <a:endParaRPr lang="ru-RU" b="0" dirty="0">
                    <a:solidFill>
                      <a:schemeClr val="bg1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7120" name="Text Box 190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endParaRPr lang="ru-RU" sz="1400" b="0"/>
              </a:p>
            </p:txBody>
          </p:sp>
        </p:grpSp>
      </p:grpSp>
      <p:pic>
        <p:nvPicPr>
          <p:cNvPr id="16" name="Picture 12" descr="ptica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2816225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 descr="ptica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5900" y="31765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" descr="ptica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975" y="2636838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5" descr="ptica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7488" y="2995613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6" descr="ptica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413" y="3355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7" descr="ptica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17488" y="2816225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8" descr="ptica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2584450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1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C 0.02066 -0.00903 0.04236 -0.01782 0.07639 -0.02708 C 0.11042 -0.03634 0.12274 -0.04815 0.20347 -0.05579 C 0.28385 -0.06343 0.47656 -0.07546 0.56198 -0.07269 C 0.64722 -0.06991 0.70313 -0.05093 0.71493 -0.03889 C 0.72622 -0.02685 0.6842 -0.01181 0.62917 3.7037E-7 C 0.575 0.01181 0.41719 0.01458 0.38351 0.03194 C 0.34913 0.04931 0.36684 0.09051 0.42517 0.10463 C 0.48385 0.11875 0.58629 0.10741 0.73108 0.11643 C 0.87569 0.12546 1.28194 0.13634 1.29358 0.15833 C 1.30486 0.18032 0.96788 0.23287 0.79983 0.24768 C 0.63194 0.2625 0.39254 0.24768 0.28889 0.24768 C 0.18455 0.24768 0.23958 0.24468 0.17899 0.24768 C 0.1184 0.25069 -0.06267 0.25417 -0.07569 0.26643 C -0.08889 0.2787 0.0125 0.31042 0.10156 0.32199 C 0.19184 0.33356 0.37292 0.33333 0.4592 0.33565 C 0.54531 0.33796 0.5816 0.33264 0.62118 0.33565 C 0.66076 0.33866 0.69688 0.34097 0.69688 0.35417 C 0.69688 0.36736 0.6191 0.39861 0.62118 0.41458 C 0.62361 0.43056 0.64219 0.44491 0.71493 0.45 C 0.78663 0.45509 0.92153 0.45 1.0559 0.44514 " pathEditMode="relative" rAng="0" ptsTypes="aaaaaaaaaaaaaaaaaaaaA">
                                      <p:cBhvr>
                                        <p:cTn id="12" dur="12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19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decel="50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-0.07621 0.45556 C -0.07257 0.45556 -0.06805 0.45417 -0.05312 0.45301 C -0.03784 0.45208 -0.01336 0.4456 0.01441 0.45 C 0.04236 0.45463 0.08334 0.48681 0.11424 0.48125 C 0.14549 0.47616 0.18507 0.44352 0.19966 0.41898 C 0.21736 0.39745 0.20938 0.38356 0.20209 0.33194 C 0.19462 0.28079 0.09167 0.13032 0.15556 0.11111 C 0.28073 0.03704 0.46823 0.2838 0.5849 0.21667 C 0.71355 0.14097 0.46077 0.0287 0.59809 -0.05394 C 0.7158 -0.12361 0.77361 0.01829 0.88143 -0.04398 C 0.98386 -0.10579 0.83872 -0.15394 0.92882 -0.21019 C 0.98664 -0.2412 1.01598 -0.22338 1.03802 -0.20833 " pathEditMode="relative" rAng="0" ptsTypes="faaafaffffff">
                                      <p:cBhvr>
                                        <p:cTn id="14" dur="12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" y="-3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8021 -0.21158 C 0.1382 -0.21899 0.35782 -0.21899 0.42917 -0.19954 C 0.50018 -0.17987 0.40573 -0.14005 0.34931 -0.08449 C 0.29271 -0.025 0.11702 0.07777 0.08872 0.14537 C 0.06042 0.21296 0.11459 0.29213 0.17848 0.32384 C 0.24236 0.35972 0.32709 0.37199 0.47448 0.34745 C 0.62188 0.32801 0.84289 0.26041 1.06563 0.19328 " pathEditMode="relative" rAng="0" ptsTypes="aaaaaaA">
                                      <p:cBhvr>
                                        <p:cTn id="16" dur="9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28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5017 0.43195 C 0.06094 0.42477 0.17587 0.41528 0.24809 0.39722 C 0.3191 0.37917 0.35625 0.36482 0.37569 0.32246 C 0.39618 0.28079 0.34809 0.19838 0.36649 0.14306 C 0.38247 0.08704 0.44115 0.02222 0.4849 -0.01458 C 0.52951 -0.05092 0.53767 -0.06134 0.63073 -0.07616 C 0.72378 -0.09051 0.88212 -0.09653 1.04444 -0.10347 " pathEditMode="relative" rAng="0" ptsTypes="aaaaaaA">
                                      <p:cBhvr>
                                        <p:cTn id="18" dur="7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-26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8.33333E-7 0.29398 C 0.11806 0.31111 0.23715 0.32847 0.30712 0.31551 C 0.37726 0.30278 0.39306 0.26643 0.42205 0.21968 C 0.45087 0.17315 0.48924 0.08611 0.48351 0.03542 C 0.47743 -0.01482 0.42205 -0.04468 0.38576 -0.08148 C 0.34948 -0.11782 0.24948 -0.16412 0.26267 -0.18241 C 0.27604 -0.2 0.39531 -0.21366 0.46528 -0.1912 C 0.53524 -0.16852 0.58594 -0.02662 0.68472 -0.04676 C 0.78368 -0.06782 0.91875 -0.19259 1.05521 -0.31736 " pathEditMode="relative" rAng="0" ptsTypes="aaaaaaaaA">
                                      <p:cBhvr>
                                        <p:cTn id="20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" y="-28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4479 -0.22338 C 0.16111 -0.22685 0.36927 -0.22939 0.43646 -0.21319 C 0.50365 -0.19699 0.41441 -0.16828 0.36076 -0.12477 C 0.30729 -0.08125 0.14149 -0.00254 0.11493 0.04861 C 0.08837 0.1007 0.13924 0.15973 0.19983 0.18542 C 0.2599 0.21111 0.3401 0.21875 0.47934 0.20209 C 0.61892 0.18588 0.8276 0.13588 1.03785 0.08611 " pathEditMode="relative" rAng="0" ptsTypes="aaaaaaA">
                                      <p:cBhvr>
                                        <p:cTn id="22" dur="1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" y="21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09132 0.54028 C 0.17048 0.42037 0.2526 0.29653 0.3092 0.22546 C 0.36545 0.1537 0.39496 0.12037 0.42361 0.11505 C 0.45364 0.10972 0.45086 0.19537 0.48385 0.19838 C 0.51632 0.20417 0.58142 0.16528 0.62413 0.1331 C 0.66823 0.09792 0.67777 0.09329 0.74757 -0.00232 C 0.81632 -0.1 0.92812 -0.27338 1.04357 -0.44838 " pathEditMode="relative" rAng="-3011083" ptsTypes="aaaaaaA">
                                      <p:cBhvr>
                                        <p:cTn id="24" dur="8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-4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2.22222E-6 -0.2882 C 0.11597 -0.30301 0.23316 -0.31736 0.30173 -0.30672 C 0.37048 -0.29584 0.38576 -0.26459 0.41423 -0.22454 C 0.44271 -0.18449 0.48055 -0.10996 0.47465 -0.06667 C 0.46875 -0.02361 0.41423 0.00208 0.37864 0.03356 C 0.34323 0.06481 0.24496 0.1044 0.25798 0.1199 C 0.271 0.13518 0.38819 0.14699 0.45677 0.12754 C 0.52552 0.1081 0.57517 -0.01366 0.67222 0.0037 C 0.76927 0.02176 0.90191 0.1287 1.03576 0.23611 " pathEditMode="relative" rAng="0" ptsTypes="aaaaaaaaA">
                                      <p:cBhvr>
                                        <p:cTn id="26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63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47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Неориентированный граф. Длина обхода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7" name="Text Box 85"/>
          <p:cNvSpPr txBox="1">
            <a:spLocks noChangeArrowheads="1"/>
          </p:cNvSpPr>
          <p:nvPr/>
        </p:nvSpPr>
        <p:spPr bwMode="auto">
          <a:xfrm>
            <a:off x="395536" y="1051200"/>
            <a:ext cx="8388932" cy="3412079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Пусть 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–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минимальное число рёбер в множестве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ребёр, которые нужно удвоить, чтобы получился </a:t>
            </a:r>
            <a:r>
              <a:rPr lang="ru-RU" sz="2000" b="0" dirty="0" err="1" smtClean="0">
                <a:latin typeface="Times New Roman" pitchFamily="18" charset="0"/>
                <a:cs typeface="Times New Roman" pitchFamily="18" charset="0"/>
              </a:rPr>
              <a:t>эйлеров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граф (все степени вершин чётные).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ru-RU" sz="2000" b="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just">
              <a:spcBef>
                <a:spcPts val="1800"/>
              </a:spcBef>
              <a:spcAft>
                <a:spcPts val="0"/>
              </a:spcAft>
            </a:pPr>
            <a:r>
              <a:rPr lang="ru-RU" sz="16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Как найти </a:t>
            </a:r>
            <a:r>
              <a:rPr lang="en-US" sz="16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ru-RU" sz="16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? Это минимальное </a:t>
            </a:r>
            <a:r>
              <a:rPr lang="ru-RU" sz="1600" b="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паросочетание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в полном графе, вершины которого – все вершины с нечётной степенью, а вес ребра – длина минимального пути между вершинами.</a:t>
            </a: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нет цикла (его можно удалить). Поэтому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для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n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– число вершин в графе:</a:t>
            </a: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endParaRPr lang="en-US" sz="2000" b="0" i="1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endParaRPr lang="en-US" sz="2000" b="0" i="1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2" name="Группа 30"/>
          <p:cNvGrpSpPr/>
          <p:nvPr/>
        </p:nvGrpSpPr>
        <p:grpSpPr>
          <a:xfrm>
            <a:off x="539495" y="1763158"/>
            <a:ext cx="6134436" cy="677108"/>
            <a:chOff x="539495" y="1763158"/>
            <a:chExt cx="6134436" cy="677108"/>
          </a:xfrm>
        </p:grpSpPr>
        <p:grpSp>
          <p:nvGrpSpPr>
            <p:cNvPr id="3" name="Группа 23"/>
            <p:cNvGrpSpPr/>
            <p:nvPr/>
          </p:nvGrpSpPr>
          <p:grpSpPr>
            <a:xfrm>
              <a:off x="1151620" y="1763158"/>
              <a:ext cx="5522311" cy="677108"/>
              <a:chOff x="1763688" y="1763158"/>
              <a:chExt cx="5522311" cy="677108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2108684" y="1808453"/>
                <a:ext cx="517731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i="1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m</a:t>
                </a:r>
                <a:r>
                  <a:rPr lang="ru-RU" sz="2000" b="0" i="1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+</a:t>
                </a:r>
                <a:r>
                  <a:rPr lang="en-US" sz="2000" b="0" i="1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r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,</a:t>
                </a:r>
                <a:r>
                  <a:rPr lang="en-US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   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 если корень не инцидентен ребру из </a:t>
                </a:r>
                <a:r>
                  <a:rPr lang="en-US" sz="2000" b="0" i="1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S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,</a:t>
                </a:r>
                <a:endParaRPr lang="ru-RU" sz="20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106724" y="2132489"/>
                <a:ext cx="494167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i="1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m+r-1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,</a:t>
                </a:r>
                <a:r>
                  <a:rPr lang="en-US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	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если корень инцидентен ребру из </a:t>
                </a:r>
                <a:r>
                  <a:rPr lang="en-US" sz="2000" b="0" i="1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S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.</a:t>
                </a:r>
                <a:endParaRPr lang="ru-RU" sz="20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763688" y="1763158"/>
                <a:ext cx="270908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400" b="0" dirty="0" smtClean="0">
                    <a:latin typeface="Times New Roman" pitchFamily="18" charset="0"/>
                    <a:cs typeface="Times New Roman" pitchFamily="18" charset="0"/>
                  </a:rPr>
                  <a:t>{</a:t>
                </a:r>
                <a:endParaRPr lang="ru-RU" sz="2000" b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539495" y="2027596"/>
              <a:ext cx="57227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0" i="1" dirty="0" err="1" smtClean="0">
                  <a:latin typeface="Times New Roman" pitchFamily="18" charset="0"/>
                  <a:sym typeface="Symbol" pitchFamily="18" charset="2"/>
                </a:rPr>
                <a:t>L</a:t>
              </a:r>
              <a:r>
                <a:rPr lang="en-US" b="0" i="1" baseline="-25000" dirty="0" err="1" smtClean="0">
                  <a:latin typeface="Times New Roman" pitchFamily="18" charset="0"/>
                  <a:sym typeface="Symbol" pitchFamily="18" charset="2"/>
                </a:rPr>
                <a:t>min</a:t>
              </a:r>
              <a:r>
                <a:rPr lang="en-US" b="0" i="1" dirty="0" smtClean="0"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US" b="0" i="1" dirty="0" smtClean="0">
                  <a:latin typeface="Times New Roman" pitchFamily="18" charset="0"/>
                  <a:sym typeface="Symbol"/>
                </a:rPr>
                <a:t>=</a:t>
              </a:r>
              <a:endParaRPr lang="ru-RU" dirty="0"/>
            </a:p>
          </p:txBody>
        </p:sp>
      </p:grpSp>
      <p:grpSp>
        <p:nvGrpSpPr>
          <p:cNvPr id="4" name="Группа 37"/>
          <p:cNvGrpSpPr/>
          <p:nvPr/>
        </p:nvGrpSpPr>
        <p:grpSpPr>
          <a:xfrm>
            <a:off x="525796" y="3615988"/>
            <a:ext cx="7826624" cy="677108"/>
            <a:chOff x="525796" y="3020546"/>
            <a:chExt cx="7826624" cy="677108"/>
          </a:xfrm>
        </p:grpSpPr>
        <p:grpSp>
          <p:nvGrpSpPr>
            <p:cNvPr id="5" name="Группа 23"/>
            <p:cNvGrpSpPr/>
            <p:nvPr/>
          </p:nvGrpSpPr>
          <p:grpSpPr>
            <a:xfrm>
              <a:off x="2621719" y="3020546"/>
              <a:ext cx="5730701" cy="677108"/>
              <a:chOff x="1763688" y="1763158"/>
              <a:chExt cx="5730701" cy="677108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2108684" y="1808453"/>
                <a:ext cx="538570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i="1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r </a:t>
                </a:r>
                <a:r>
                  <a:rPr lang="en-US" sz="2000" b="0" i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 n-2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,</a:t>
                </a:r>
                <a:r>
                  <a:rPr lang="en-US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  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если корень не инцидентен ребру из </a:t>
                </a:r>
                <a:r>
                  <a:rPr lang="en-US" sz="2000" b="0" i="1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S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,</a:t>
                </a:r>
                <a:endParaRPr lang="ru-RU" sz="20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106724" y="2132489"/>
                <a:ext cx="494167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i="1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r </a:t>
                </a:r>
                <a:r>
                  <a:rPr lang="en-US" sz="2000" b="0" i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 n-1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,</a:t>
                </a:r>
                <a:r>
                  <a:rPr lang="en-US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	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если корень инцидентен ребру из </a:t>
                </a:r>
                <a:r>
                  <a:rPr lang="en-US" sz="2000" b="0" i="1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S</a:t>
                </a:r>
                <a:r>
                  <a:rPr lang="ru-RU" sz="20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.</a:t>
                </a:r>
                <a:endParaRPr lang="ru-RU" sz="20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763688" y="1763158"/>
                <a:ext cx="270908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400" b="0" dirty="0" smtClean="0">
                    <a:latin typeface="Times New Roman" pitchFamily="18" charset="0"/>
                    <a:cs typeface="Times New Roman" pitchFamily="18" charset="0"/>
                  </a:rPr>
                  <a:t>{</a:t>
                </a:r>
                <a:endParaRPr lang="ru-RU" sz="2000" b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525796" y="3268358"/>
              <a:ext cx="212103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0" i="1" dirty="0" err="1" smtClean="0">
                  <a:latin typeface="Times New Roman" pitchFamily="18" charset="0"/>
                  <a:sym typeface="Symbol" pitchFamily="18" charset="2"/>
                </a:rPr>
                <a:t>L</a:t>
              </a:r>
              <a:r>
                <a:rPr lang="en-US" b="0" i="1" baseline="-25000" dirty="0" err="1" smtClean="0">
                  <a:latin typeface="Times New Roman" pitchFamily="18" charset="0"/>
                  <a:sym typeface="Symbol" pitchFamily="18" charset="2"/>
                </a:rPr>
                <a:t>min</a:t>
              </a:r>
              <a:r>
                <a:rPr lang="en-US" b="0" i="1" dirty="0" smtClean="0"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US" b="0" i="1" dirty="0" smtClean="0">
                  <a:latin typeface="Times New Roman" pitchFamily="18" charset="0"/>
                  <a:sym typeface="Symbol"/>
                </a:rPr>
                <a:t> m+n-2</a:t>
              </a:r>
              <a:r>
                <a:rPr lang="ru-RU" b="0" dirty="0" smtClean="0">
                  <a:latin typeface="Times New Roman" pitchFamily="18" charset="0"/>
                  <a:sym typeface="Symbol"/>
                </a:rPr>
                <a:t>, так как</a:t>
              </a:r>
              <a:endParaRPr lang="ru-RU" dirty="0"/>
            </a:p>
          </p:txBody>
        </p:sp>
      </p:grpSp>
      <p:grpSp>
        <p:nvGrpSpPr>
          <p:cNvPr id="6" name="Группа 53"/>
          <p:cNvGrpSpPr/>
          <p:nvPr/>
        </p:nvGrpSpPr>
        <p:grpSpPr>
          <a:xfrm>
            <a:off x="647564" y="4654868"/>
            <a:ext cx="7666840" cy="1566185"/>
            <a:chOff x="647564" y="4654868"/>
            <a:chExt cx="7666840" cy="1566185"/>
          </a:xfrm>
        </p:grpSpPr>
        <p:sp>
          <p:nvSpPr>
            <p:cNvPr id="8" name="Овал 7"/>
            <p:cNvSpPr>
              <a:spLocks noChangeAspect="1"/>
            </p:cNvSpPr>
            <p:nvPr/>
          </p:nvSpPr>
          <p:spPr bwMode="auto">
            <a:xfrm>
              <a:off x="5868144" y="5733304"/>
              <a:ext cx="432000" cy="43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n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Овал 9"/>
            <p:cNvSpPr>
              <a:spLocks noChangeAspect="1"/>
            </p:cNvSpPr>
            <p:nvPr/>
          </p:nvSpPr>
          <p:spPr bwMode="auto">
            <a:xfrm>
              <a:off x="4320000" y="4654868"/>
              <a:ext cx="432000" cy="43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1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Овал 10"/>
            <p:cNvSpPr>
              <a:spLocks noChangeAspect="1"/>
            </p:cNvSpPr>
            <p:nvPr/>
          </p:nvSpPr>
          <p:spPr bwMode="auto">
            <a:xfrm>
              <a:off x="5112088" y="4654868"/>
              <a:ext cx="432000" cy="43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2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Овал 11"/>
            <p:cNvSpPr>
              <a:spLocks noChangeAspect="1"/>
            </p:cNvSpPr>
            <p:nvPr/>
          </p:nvSpPr>
          <p:spPr bwMode="auto">
            <a:xfrm>
              <a:off x="6516244" y="4654868"/>
              <a:ext cx="432000" cy="43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n-2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Овал 13"/>
            <p:cNvSpPr>
              <a:spLocks noChangeAspect="1"/>
            </p:cNvSpPr>
            <p:nvPr/>
          </p:nvSpPr>
          <p:spPr bwMode="auto">
            <a:xfrm>
              <a:off x="7380340" y="4654868"/>
              <a:ext cx="432000" cy="432000"/>
            </a:xfrm>
            <a:prstGeom prst="ellipse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n-1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Овал 14"/>
            <p:cNvSpPr>
              <a:spLocks noChangeAspect="1"/>
            </p:cNvSpPr>
            <p:nvPr/>
          </p:nvSpPr>
          <p:spPr bwMode="auto">
            <a:xfrm>
              <a:off x="5796164" y="4654868"/>
              <a:ext cx="432000" cy="432000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…</a:t>
              </a:r>
              <a:endParaRPr kumimoji="0" lang="ru-RU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7" name="Прямая со стрелкой 16"/>
            <p:cNvCxnSpPr>
              <a:stCxn id="8" idx="2"/>
              <a:endCxn id="10" idx="5"/>
            </p:cNvCxnSpPr>
            <p:nvPr/>
          </p:nvCxnSpPr>
          <p:spPr bwMode="auto">
            <a:xfrm flipH="1" flipV="1">
              <a:off x="4688735" y="5023603"/>
              <a:ext cx="1179409" cy="925701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cxnSp>
          <p:nvCxnSpPr>
            <p:cNvPr id="19" name="Прямая со стрелкой 18"/>
            <p:cNvCxnSpPr>
              <a:stCxn id="8" idx="1"/>
              <a:endCxn id="11" idx="5"/>
            </p:cNvCxnSpPr>
            <p:nvPr/>
          </p:nvCxnSpPr>
          <p:spPr bwMode="auto">
            <a:xfrm flipH="1" flipV="1">
              <a:off x="5480823" y="5023603"/>
              <a:ext cx="450586" cy="772966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cxnSp>
          <p:nvCxnSpPr>
            <p:cNvPr id="22" name="Прямая со стрелкой 21"/>
            <p:cNvCxnSpPr>
              <a:stCxn id="8" idx="0"/>
              <a:endCxn id="12" idx="3"/>
            </p:cNvCxnSpPr>
            <p:nvPr/>
          </p:nvCxnSpPr>
          <p:spPr bwMode="auto">
            <a:xfrm flipV="1">
              <a:off x="6084144" y="5023603"/>
              <a:ext cx="495365" cy="709701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cxnSp>
          <p:nvCxnSpPr>
            <p:cNvPr id="27" name="Прямая со стрелкой 26"/>
            <p:cNvCxnSpPr>
              <a:stCxn id="8" idx="7"/>
              <a:endCxn id="14" idx="3"/>
            </p:cNvCxnSpPr>
            <p:nvPr/>
          </p:nvCxnSpPr>
          <p:spPr bwMode="auto">
            <a:xfrm flipV="1">
              <a:off x="6236879" y="5023603"/>
              <a:ext cx="1206726" cy="772966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stealth" w="lg" len="lg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647564" y="4797152"/>
              <a:ext cx="3433632" cy="10002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2000" b="0" dirty="0" smtClean="0">
                  <a:latin typeface="Times New Roman" pitchFamily="18" charset="0"/>
                  <a:cs typeface="Times New Roman" pitchFamily="18" charset="0"/>
                </a:rPr>
                <a:t>Пример достижимости оценки.</a:t>
              </a:r>
            </a:p>
            <a:p>
              <a:r>
                <a:rPr lang="ru-RU" sz="2000" b="0" dirty="0" smtClean="0">
                  <a:latin typeface="Times New Roman" pitchFamily="18" charset="0"/>
                  <a:cs typeface="Times New Roman" pitchFamily="18" charset="0"/>
                </a:rPr>
                <a:t>2 раза ходим по 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</a:rPr>
                <a:t>n-2 </a:t>
              </a:r>
              <a:r>
                <a:rPr lang="ru-RU" sz="2000" b="0" dirty="0" smtClean="0">
                  <a:latin typeface="Times New Roman" pitchFamily="18" charset="0"/>
                  <a:cs typeface="Times New Roman" pitchFamily="18" charset="0"/>
                </a:rPr>
                <a:t>рёбрам:</a:t>
              </a:r>
            </a:p>
            <a:p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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000" b="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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000" b="0" dirty="0" smtClean="0">
                  <a:latin typeface="Times New Roman" pitchFamily="18" charset="0"/>
                  <a:cs typeface="Times New Roman" pitchFamily="18" charset="0"/>
                </a:rPr>
                <a:t>,…,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</a:rPr>
                <a:t> n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</a:t>
              </a:r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</a:rPr>
                <a:t>n-2</a:t>
              </a:r>
              <a:r>
                <a:rPr lang="en-US" sz="2000" b="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ru-RU" b="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1" name="Прямая со стрелкой 40"/>
            <p:cNvCxnSpPr>
              <a:stCxn id="8" idx="4"/>
              <a:endCxn id="8" idx="6"/>
            </p:cNvCxnSpPr>
            <p:nvPr/>
          </p:nvCxnSpPr>
          <p:spPr bwMode="auto">
            <a:xfrm rot="5400000" flipH="1" flipV="1">
              <a:off x="6084144" y="5949304"/>
              <a:ext cx="216000" cy="216000"/>
            </a:xfrm>
            <a:prstGeom prst="curvedConnector4">
              <a:avLst>
                <a:gd name="adj1" fmla="val -105833"/>
                <a:gd name="adj2" fmla="val 205833"/>
              </a:avLst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</p:cxnSp>
        <p:sp>
          <p:nvSpPr>
            <p:cNvPr id="53" name="TextBox 52"/>
            <p:cNvSpPr txBox="1"/>
            <p:nvPr/>
          </p:nvSpPr>
          <p:spPr>
            <a:xfrm>
              <a:off x="6732240" y="5913276"/>
              <a:ext cx="158216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b="0" i="1" dirty="0" smtClean="0">
                  <a:latin typeface="Times New Roman" pitchFamily="18" charset="0"/>
                  <a:cs typeface="Times New Roman" pitchFamily="18" charset="0"/>
                </a:rPr>
                <a:t>m-(n-1)</a:t>
              </a:r>
              <a:r>
                <a:rPr lang="en-US" sz="2000" b="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000" b="0" dirty="0" smtClean="0">
                  <a:latin typeface="Times New Roman" pitchFamily="18" charset="0"/>
                  <a:cs typeface="Times New Roman" pitchFamily="18" charset="0"/>
                </a:rPr>
                <a:t>петель</a:t>
              </a:r>
              <a:endParaRPr lang="ru-RU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Группа 154"/>
          <p:cNvGrpSpPr/>
          <p:nvPr/>
        </p:nvGrpSpPr>
        <p:grpSpPr>
          <a:xfrm>
            <a:off x="6806918" y="1660042"/>
            <a:ext cx="1684467" cy="954572"/>
            <a:chOff x="6806918" y="1660042"/>
            <a:chExt cx="1684467" cy="954572"/>
          </a:xfrm>
        </p:grpSpPr>
        <p:grpSp>
          <p:nvGrpSpPr>
            <p:cNvPr id="13" name="Группа 151"/>
            <p:cNvGrpSpPr/>
            <p:nvPr/>
          </p:nvGrpSpPr>
          <p:grpSpPr>
            <a:xfrm>
              <a:off x="6806918" y="1660042"/>
              <a:ext cx="1684467" cy="954572"/>
              <a:chOff x="6806918" y="1660042"/>
              <a:chExt cx="1684467" cy="954572"/>
            </a:xfrm>
          </p:grpSpPr>
          <p:grpSp>
            <p:nvGrpSpPr>
              <p:cNvPr id="16" name="Группа 130"/>
              <p:cNvGrpSpPr/>
              <p:nvPr/>
            </p:nvGrpSpPr>
            <p:grpSpPr>
              <a:xfrm>
                <a:off x="6912260" y="1844824"/>
                <a:ext cx="576064" cy="583207"/>
                <a:chOff x="7560332" y="1837681"/>
                <a:chExt cx="576064" cy="583207"/>
              </a:xfrm>
            </p:grpSpPr>
            <p:cxnSp>
              <p:nvCxnSpPr>
                <p:cNvPr id="111" name="Прямая соединительная линия 110"/>
                <p:cNvCxnSpPr/>
                <p:nvPr/>
              </p:nvCxnSpPr>
              <p:spPr bwMode="auto">
                <a:xfrm>
                  <a:off x="7560332" y="1844824"/>
                  <a:ext cx="576064" cy="0"/>
                </a:xfrm>
                <a:prstGeom prst="line">
                  <a:avLst/>
                </a:prstGeom>
                <a:solidFill>
                  <a:srgbClr val="F1F8F9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2" name="Прямая соединительная линия 111"/>
                <p:cNvCxnSpPr/>
                <p:nvPr/>
              </p:nvCxnSpPr>
              <p:spPr bwMode="auto">
                <a:xfrm rot="5400000">
                  <a:off x="7299826" y="2107711"/>
                  <a:ext cx="540060" cy="0"/>
                </a:xfrm>
                <a:prstGeom prst="line">
                  <a:avLst/>
                </a:prstGeom>
                <a:solidFill>
                  <a:srgbClr val="F1F8F9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5" name="Прямая соединительная линия 114"/>
                <p:cNvCxnSpPr/>
                <p:nvPr/>
              </p:nvCxnSpPr>
              <p:spPr bwMode="auto">
                <a:xfrm flipV="1">
                  <a:off x="8129253" y="1844824"/>
                  <a:ext cx="0" cy="576064"/>
                </a:xfrm>
                <a:prstGeom prst="line">
                  <a:avLst/>
                </a:prstGeom>
                <a:solidFill>
                  <a:srgbClr val="F1F8F9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6" name="Прямая соединительная линия 115"/>
                <p:cNvCxnSpPr/>
                <p:nvPr/>
              </p:nvCxnSpPr>
              <p:spPr bwMode="auto">
                <a:xfrm rot="10800000" flipV="1">
                  <a:off x="7596336" y="2411364"/>
                  <a:ext cx="540060" cy="0"/>
                </a:xfrm>
                <a:prstGeom prst="line">
                  <a:avLst/>
                </a:prstGeom>
                <a:solidFill>
                  <a:srgbClr val="F1F8F9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9" name="Прямая соединительная линия 118"/>
                <p:cNvCxnSpPr/>
                <p:nvPr/>
              </p:nvCxnSpPr>
              <p:spPr bwMode="auto">
                <a:xfrm flipV="1">
                  <a:off x="7567475" y="1885590"/>
                  <a:ext cx="496913" cy="496913"/>
                </a:xfrm>
                <a:prstGeom prst="line">
                  <a:avLst/>
                </a:prstGeom>
                <a:solidFill>
                  <a:srgbClr val="F1F8F9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0" name="Прямая соединительная линия 119"/>
                <p:cNvCxnSpPr/>
                <p:nvPr/>
              </p:nvCxnSpPr>
              <p:spPr bwMode="auto">
                <a:xfrm flipV="1">
                  <a:off x="7598717" y="1912070"/>
                  <a:ext cx="504056" cy="504056"/>
                </a:xfrm>
                <a:prstGeom prst="line">
                  <a:avLst/>
                </a:prstGeom>
                <a:solidFill>
                  <a:srgbClr val="F1F8F9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0" name="Прямая соединительная линия 129"/>
                <p:cNvCxnSpPr/>
                <p:nvPr/>
              </p:nvCxnSpPr>
              <p:spPr bwMode="auto">
                <a:xfrm>
                  <a:off x="8064388" y="1880828"/>
                  <a:ext cx="36004" cy="36004"/>
                </a:xfrm>
                <a:prstGeom prst="line">
                  <a:avLst/>
                </a:prstGeom>
                <a:solidFill>
                  <a:srgbClr val="F1F8F9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33" name="Прямая соединительная линия 132"/>
              <p:cNvCxnSpPr/>
              <p:nvPr/>
            </p:nvCxnSpPr>
            <p:spPr bwMode="auto">
              <a:xfrm rot="5400000">
                <a:off x="8096821" y="2129285"/>
                <a:ext cx="576064" cy="0"/>
              </a:xfrm>
              <a:prstGeom prst="lin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4" name="Прямая соединительная линия 133"/>
              <p:cNvCxnSpPr/>
              <p:nvPr/>
            </p:nvCxnSpPr>
            <p:spPr bwMode="auto">
              <a:xfrm rot="10800000">
                <a:off x="7851936" y="1850777"/>
                <a:ext cx="540060" cy="0"/>
              </a:xfrm>
              <a:prstGeom prst="lin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5" name="Прямая соединительная линия 134"/>
              <p:cNvCxnSpPr/>
              <p:nvPr/>
            </p:nvCxnSpPr>
            <p:spPr bwMode="auto">
              <a:xfrm rot="5400000" flipV="1">
                <a:off x="8096821" y="2122142"/>
                <a:ext cx="0" cy="576064"/>
              </a:xfrm>
              <a:prstGeom prst="lin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6" name="Прямая соединительная линия 135"/>
              <p:cNvCxnSpPr/>
              <p:nvPr/>
            </p:nvCxnSpPr>
            <p:spPr bwMode="auto">
              <a:xfrm rot="16200000" flipV="1">
                <a:off x="7548283" y="2147287"/>
                <a:ext cx="540060" cy="0"/>
              </a:xfrm>
              <a:prstGeom prst="lin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" name="Прямая соединительная линия 137"/>
              <p:cNvCxnSpPr/>
              <p:nvPr/>
            </p:nvCxnSpPr>
            <p:spPr bwMode="auto">
              <a:xfrm rot="5400000" flipV="1">
                <a:off x="7813551" y="1879638"/>
                <a:ext cx="504056" cy="504056"/>
              </a:xfrm>
              <a:prstGeom prst="lin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0" name="TextBox 139"/>
              <p:cNvSpPr txBox="1"/>
              <p:nvPr/>
            </p:nvSpPr>
            <p:spPr>
              <a:xfrm>
                <a:off x="7089899" y="1662423"/>
                <a:ext cx="897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7506568" y="1938839"/>
                <a:ext cx="897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7259528" y="2399170"/>
                <a:ext cx="897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7136005" y="2168860"/>
                <a:ext cx="897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7178574" y="1845113"/>
                <a:ext cx="897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6806918" y="2086750"/>
                <a:ext cx="897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6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7984948" y="1660042"/>
                <a:ext cx="897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8401617" y="1936458"/>
                <a:ext cx="897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8154577" y="2396789"/>
                <a:ext cx="897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7884368" y="2024844"/>
                <a:ext cx="897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7701967" y="2084369"/>
                <a:ext cx="897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53" name="Овал 152"/>
            <p:cNvSpPr/>
            <p:nvPr/>
          </p:nvSpPr>
          <p:spPr bwMode="auto">
            <a:xfrm>
              <a:off x="6876256" y="1808820"/>
              <a:ext cx="108012" cy="10801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4" name="Овал 153"/>
            <p:cNvSpPr/>
            <p:nvPr/>
          </p:nvSpPr>
          <p:spPr bwMode="auto">
            <a:xfrm>
              <a:off x="7776356" y="1808820"/>
              <a:ext cx="108012" cy="10801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48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Алгоритм </a:t>
            </a:r>
            <a:r>
              <a:rPr lang="ru-RU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Тэрри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endParaRPr lang="ru-RU" sz="28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19" name="Text Box 85"/>
          <p:cNvSpPr txBox="1">
            <a:spLocks noChangeArrowheads="1"/>
          </p:cNvSpPr>
          <p:nvPr/>
        </p:nvSpPr>
        <p:spPr bwMode="auto">
          <a:xfrm>
            <a:off x="431540" y="908720"/>
            <a:ext cx="8352928" cy="4920184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Длина обхода 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m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. </a:t>
            </a:r>
            <a:r>
              <a:rPr lang="en-US" sz="2000" b="0" dirty="0" smtClean="0">
                <a:latin typeface="Times New Roman" pitchFamily="18" charset="0"/>
                <a:sym typeface="Symbol" pitchFamily="18" charset="2"/>
              </a:rPr>
              <a:t>	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Свободный </a:t>
            </a:r>
            <a:r>
              <a:rPr lang="en-US" sz="2000" b="0" dirty="0" smtClean="0">
                <a:latin typeface="Times New Roman" pitchFamily="18" charset="0"/>
                <a:sym typeface="Symbol" pitchFamily="18" charset="2"/>
              </a:rPr>
              <a:t>DFS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-алгоритм. Робот.</a:t>
            </a:r>
          </a:p>
          <a:p>
            <a:pPr algn="just"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Вначале прямое дерево и главный путь содержат только корень и не содержат рёбер. Текущая вершина –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корень. Красим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корень в серый цвет.</a:t>
            </a:r>
          </a:p>
          <a:p>
            <a:pPr algn="just"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Когда проходим белое ребро </a:t>
            </a:r>
            <a:r>
              <a:rPr lang="en-US" sz="2000" b="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ab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делаем его чёрным в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и в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</a:p>
          <a:p>
            <a:pPr marL="457200" indent="-457200" algn="just">
              <a:spcAft>
                <a:spcPts val="600"/>
              </a:spcAft>
            </a:pPr>
            <a:r>
              <a:rPr lang="en-US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1.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Пытаемся идти из текущей вершины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по белому ребру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</a:p>
          <a:p>
            <a:pPr marL="457200" indent="-457200" algn="just">
              <a:spcAft>
                <a:spcPts val="600"/>
              </a:spcAft>
            </a:pPr>
            <a:r>
              <a:rPr lang="en-US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1.1.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Прошли по белому ребру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которое ведёт в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1.1.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1.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Если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белая, помечаем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как прямое ребро в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a:=b,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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1. </a:t>
            </a:r>
          </a:p>
          <a:p>
            <a:pPr algn="just"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1.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2.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Если </a:t>
            </a:r>
            <a:r>
              <a:rPr lang="ru-RU" sz="2000" b="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серая или чёрная, то возвращаемся в </a:t>
            </a:r>
            <a:r>
              <a:rPr lang="ru-RU" sz="2000" b="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по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</a:p>
          <a:p>
            <a:pPr lvl="2" algn="just">
              <a:spcAft>
                <a:spcPts val="600"/>
              </a:spcAft>
            </a:pPr>
            <a:r>
              <a:rPr lang="ru-RU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Откат по хорде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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1. </a:t>
            </a:r>
          </a:p>
          <a:p>
            <a:pPr>
              <a:spcAft>
                <a:spcPts val="600"/>
              </a:spcAft>
            </a:pPr>
            <a:r>
              <a:rPr lang="en-US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1.2.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Если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белого ребра нет, помечаем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как чёрную.</a:t>
            </a:r>
          </a:p>
          <a:p>
            <a:pPr>
              <a:spcAft>
                <a:spcPts val="600"/>
              </a:spcAft>
            </a:pPr>
            <a:r>
              <a:rPr lang="en-US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1.2.1.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Если </a:t>
            </a:r>
            <a:r>
              <a:rPr lang="ru-RU" sz="2000" b="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не корень, идём из </a:t>
            </a:r>
            <a:r>
              <a:rPr lang="ru-RU" sz="2000" b="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по прямому ребру (в сторону корня) в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</a:p>
          <a:p>
            <a:pPr lvl="2">
              <a:spcAft>
                <a:spcPts val="600"/>
              </a:spcAft>
            </a:pPr>
            <a:r>
              <a:rPr lang="ru-RU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Откат по дереву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a:=c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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  <a:endParaRPr lang="ru-RU" sz="2000" b="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1.2.2. Если </a:t>
            </a:r>
            <a:r>
              <a:rPr lang="ru-RU" sz="2000" b="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корень, то 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конец обхода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49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18779"/>
            <a:ext cx="8748712" cy="1043532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Оптимизация алгоритма </a:t>
            </a:r>
            <a:r>
              <a:rPr lang="ru-RU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Тэрри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для повторного обхода 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endParaRPr lang="ru-RU" sz="28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19" name="Text Box 85"/>
          <p:cNvSpPr txBox="1">
            <a:spLocks noChangeArrowheads="1"/>
          </p:cNvSpPr>
          <p:nvPr/>
        </p:nvSpPr>
        <p:spPr bwMode="auto">
          <a:xfrm>
            <a:off x="287524" y="2528900"/>
            <a:ext cx="8352928" cy="38048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Текст смотри в тексте к слайдам.</a:t>
            </a:r>
            <a:endParaRPr lang="ru-RU" sz="2000" b="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рямоугольник 60"/>
          <p:cNvSpPr/>
          <p:nvPr/>
        </p:nvSpPr>
        <p:spPr bwMode="auto">
          <a:xfrm>
            <a:off x="107504" y="944724"/>
            <a:ext cx="8928992" cy="5472608"/>
          </a:xfrm>
          <a:prstGeom prst="rect">
            <a:avLst/>
          </a:prstGeom>
          <a:solidFill>
            <a:srgbClr val="E7D3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8" name="TextBox 277"/>
          <p:cNvSpPr txBox="1"/>
          <p:nvPr/>
        </p:nvSpPr>
        <p:spPr>
          <a:xfrm>
            <a:off x="186150" y="1210392"/>
            <a:ext cx="6499856" cy="5062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Не пройденное ребро </a:t>
            </a:r>
            <a:r>
              <a:rPr lang="ru-RU" i="1" u="heavy" dirty="0" smtClean="0">
                <a:uFill>
                  <a:solidFill>
                    <a:schemeClr val="bg1"/>
                  </a:solidFill>
                </a:uFill>
                <a:latin typeface="Times New Roman" pitchFamily="18" charset="0"/>
                <a:cs typeface="Times New Roman" pitchFamily="18" charset="0"/>
              </a:rPr>
              <a:t>белое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Пройденное ребро ориентируем по первому проходу.</a:t>
            </a:r>
          </a:p>
          <a:p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Вершина:</a:t>
            </a:r>
          </a:p>
          <a:p>
            <a:r>
              <a:rPr lang="ru-RU" b="0" i="1" dirty="0" smtClean="0">
                <a:latin typeface="Times New Roman" pitchFamily="18" charset="0"/>
                <a:cs typeface="Times New Roman" pitchFamily="18" charset="0"/>
              </a:rPr>
              <a:t>    белая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 – мы там не были,</a:t>
            </a:r>
          </a:p>
          <a:p>
            <a:pPr>
              <a:spcAft>
                <a:spcPts val="0"/>
              </a:spcAft>
            </a:pPr>
            <a:r>
              <a:rPr lang="ru-RU" b="0" i="1" dirty="0" smtClean="0">
                <a:latin typeface="Times New Roman" pitchFamily="18" charset="0"/>
                <a:cs typeface="Times New Roman" pitchFamily="18" charset="0"/>
              </a:rPr>
              <a:t>    чёрная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 – все её рёбра пройдены,</a:t>
            </a:r>
          </a:p>
          <a:p>
            <a:pPr>
              <a:spcAft>
                <a:spcPts val="600"/>
              </a:spcAft>
            </a:pPr>
            <a:r>
              <a:rPr lang="ru-RU" b="0" i="1" dirty="0" smtClean="0">
                <a:latin typeface="Times New Roman" pitchFamily="18" charset="0"/>
                <a:cs typeface="Times New Roman" pitchFamily="18" charset="0"/>
              </a:rPr>
              <a:t>    серая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 – были, но не все рёбра пройдены.</a:t>
            </a:r>
          </a:p>
          <a:p>
            <a:pPr>
              <a:spcAft>
                <a:spcPts val="0"/>
              </a:spcAft>
            </a:pPr>
            <a:r>
              <a:rPr lang="ru-RU" b="0" dirty="0" smtClean="0">
                <a:uFill>
                  <a:solidFill>
                    <a:schemeClr val="tx1"/>
                  </a:solidFill>
                </a:uFill>
                <a:latin typeface="Times New Roman" pitchFamily="18" charset="0"/>
                <a:cs typeface="Times New Roman" pitchFamily="18" charset="0"/>
              </a:rPr>
              <a:t>Пройденные рёбра порождают</a:t>
            </a:r>
          </a:p>
          <a:p>
            <a:pPr>
              <a:spcAft>
                <a:spcPts val="600"/>
              </a:spcAft>
            </a:pPr>
            <a:r>
              <a:rPr lang="ru-RU" b="0" i="1" dirty="0" smtClean="0">
                <a:uFill>
                  <a:solidFill>
                    <a:schemeClr val="tx1"/>
                  </a:solidFill>
                </a:uFill>
                <a:latin typeface="Times New Roman" pitchFamily="18" charset="0"/>
                <a:cs typeface="Times New Roman" pitchFamily="18" charset="0"/>
              </a:rPr>
              <a:t>пройденный граф.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b="0" i="1" dirty="0" smtClean="0">
                <a:uFill>
                  <a:solidFill>
                    <a:srgbClr val="00FF00"/>
                  </a:solidFill>
                </a:uFill>
                <a:latin typeface="Times New Roman" pitchFamily="18" charset="0"/>
                <a:cs typeface="Times New Roman" pitchFamily="18" charset="0"/>
              </a:rPr>
              <a:t>Прямое ребро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 – то, по которому</a:t>
            </a:r>
          </a:p>
          <a:p>
            <a:pPr algn="just">
              <a:spcAft>
                <a:spcPts val="600"/>
              </a:spcAft>
            </a:pP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первый раз пришли в вершину.</a:t>
            </a:r>
          </a:p>
          <a:p>
            <a:pPr algn="just"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Прямые рёбра порождают </a:t>
            </a:r>
            <a:r>
              <a:rPr lang="ru-RU" b="0" i="1" dirty="0" smtClean="0">
                <a:latin typeface="Times New Roman" pitchFamily="18" charset="0"/>
                <a:cs typeface="Times New Roman" pitchFamily="18" charset="0"/>
              </a:rPr>
              <a:t>прямое дерево</a:t>
            </a:r>
            <a:endParaRPr lang="ru-RU" b="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– остов пройденного графа, ориентированный от корня. </a:t>
            </a:r>
          </a:p>
          <a:p>
            <a:pPr algn="just">
              <a:spcAft>
                <a:spcPts val="600"/>
              </a:spcAft>
            </a:pP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Остальные пройденные рёбра – его </a:t>
            </a:r>
            <a:r>
              <a:rPr lang="ru-RU" i="1" u="dashHeavy" dirty="0" smtClean="0">
                <a:latin typeface="Times New Roman" pitchFamily="18" charset="0"/>
                <a:cs typeface="Times New Roman" pitchFamily="18" charset="0"/>
              </a:rPr>
              <a:t>хорды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r>
              <a:rPr lang="ru-RU" b="0" i="1" dirty="0" smtClean="0">
                <a:uFill>
                  <a:solidFill>
                    <a:srgbClr val="FF0000"/>
                  </a:solidFill>
                </a:uFill>
                <a:latin typeface="Times New Roman" pitchFamily="18" charset="0"/>
                <a:cs typeface="Times New Roman" pitchFamily="18" charset="0"/>
              </a:rPr>
              <a:t>Серое дерево</a:t>
            </a:r>
            <a:r>
              <a:rPr lang="ru-RU" b="0" dirty="0" smtClean="0">
                <a:uFill>
                  <a:solidFill>
                    <a:srgbClr val="FF0000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b="0" dirty="0" smtClean="0">
                <a:uFill>
                  <a:solidFill>
                    <a:srgbClr val="FF0000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поддерево прямого дерева:</a:t>
            </a:r>
          </a:p>
          <a:p>
            <a:pPr>
              <a:spcAft>
                <a:spcPts val="600"/>
              </a:spcAft>
            </a:pP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содержит корень и все серые вершины, и все его листья серые.</a:t>
            </a:r>
          </a:p>
          <a:p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Рёбра серого дерева </a:t>
            </a:r>
            <a:r>
              <a:rPr lang="ru-RU" u="heavy" dirty="0" smtClean="0">
                <a:uFill>
                  <a:solidFill>
                    <a:schemeClr val="bg1">
                      <a:lumMod val="50000"/>
                    </a:schemeClr>
                  </a:solidFill>
                </a:uFill>
                <a:latin typeface="Times New Roman" pitchFamily="18" charset="0"/>
                <a:cs typeface="Times New Roman" pitchFamily="18" charset="0"/>
              </a:rPr>
              <a:t>серые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, остальные прямые рёбра </a:t>
            </a:r>
            <a:r>
              <a:rPr lang="ru-RU" u="heavy" dirty="0" smtClean="0">
                <a:latin typeface="Times New Roman" pitchFamily="18" charset="0"/>
                <a:cs typeface="Times New Roman" pitchFamily="18" charset="0"/>
              </a:rPr>
              <a:t>чёрные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Прямая со стрелкой 175"/>
          <p:cNvCxnSpPr>
            <a:cxnSpLocks noChangeShapeType="1"/>
            <a:stCxn id="15" idx="6"/>
            <a:endCxn id="16" idx="2"/>
          </p:cNvCxnSpPr>
          <p:nvPr/>
        </p:nvCxnSpPr>
        <p:spPr bwMode="auto">
          <a:xfrm>
            <a:off x="6769224" y="2205026"/>
            <a:ext cx="1007789" cy="216023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8" name="Прямая со стрелкой 20"/>
          <p:cNvCxnSpPr>
            <a:cxnSpLocks noChangeShapeType="1"/>
            <a:stCxn id="9" idx="0"/>
            <a:endCxn id="14" idx="4"/>
          </p:cNvCxnSpPr>
          <p:nvPr/>
        </p:nvCxnSpPr>
        <p:spPr bwMode="auto">
          <a:xfrm flipH="1" flipV="1">
            <a:off x="6192998" y="3609343"/>
            <a:ext cx="612068" cy="1007789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136" name="Прямая со стрелкой 55"/>
          <p:cNvCxnSpPr>
            <a:cxnSpLocks noChangeShapeType="1"/>
            <a:stCxn id="9" idx="2"/>
            <a:endCxn id="27" idx="6"/>
          </p:cNvCxnSpPr>
          <p:nvPr/>
        </p:nvCxnSpPr>
        <p:spPr bwMode="auto">
          <a:xfrm flipH="1" flipV="1">
            <a:off x="5473080" y="4437273"/>
            <a:ext cx="1151805" cy="36004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182" name="Прямая со стрелкой 55"/>
          <p:cNvCxnSpPr>
            <a:cxnSpLocks noChangeShapeType="1"/>
            <a:stCxn id="21" idx="0"/>
            <a:endCxn id="22" idx="2"/>
          </p:cNvCxnSpPr>
          <p:nvPr/>
        </p:nvCxnSpPr>
        <p:spPr bwMode="auto">
          <a:xfrm flipV="1">
            <a:off x="4608822" y="2205026"/>
            <a:ext cx="719919" cy="791926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188" name="Прямая со стрелкой 55"/>
          <p:cNvCxnSpPr>
            <a:cxnSpLocks noChangeShapeType="1"/>
            <a:stCxn id="15" idx="7"/>
            <a:endCxn id="23" idx="2"/>
          </p:cNvCxnSpPr>
          <p:nvPr/>
        </p:nvCxnSpPr>
        <p:spPr bwMode="auto">
          <a:xfrm flipV="1">
            <a:off x="6716450" y="1448941"/>
            <a:ext cx="988555" cy="628677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191" name="Прямая со стрелкой 55"/>
          <p:cNvCxnSpPr>
            <a:cxnSpLocks noChangeShapeType="1"/>
            <a:stCxn id="14" idx="0"/>
            <a:endCxn id="15" idx="3"/>
          </p:cNvCxnSpPr>
          <p:nvPr/>
        </p:nvCxnSpPr>
        <p:spPr bwMode="auto">
          <a:xfrm flipV="1">
            <a:off x="6192998" y="2332433"/>
            <a:ext cx="268637" cy="916547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179" name="Прямая со стрелкой 55"/>
          <p:cNvCxnSpPr>
            <a:cxnSpLocks noChangeShapeType="1"/>
            <a:stCxn id="27" idx="1"/>
            <a:endCxn id="21" idx="4"/>
          </p:cNvCxnSpPr>
          <p:nvPr/>
        </p:nvCxnSpPr>
        <p:spPr bwMode="auto">
          <a:xfrm flipH="1" flipV="1">
            <a:off x="4608822" y="3357314"/>
            <a:ext cx="556669" cy="952552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5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Структура во время обхода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cxnSp>
        <p:nvCxnSpPr>
          <p:cNvPr id="7" name="Прямая со стрелкой 17"/>
          <p:cNvCxnSpPr>
            <a:cxnSpLocks noChangeShapeType="1"/>
            <a:stCxn id="9" idx="6"/>
            <a:endCxn id="12" idx="3"/>
          </p:cNvCxnSpPr>
          <p:nvPr/>
        </p:nvCxnSpPr>
        <p:spPr bwMode="auto">
          <a:xfrm flipV="1">
            <a:off x="6985247" y="4312652"/>
            <a:ext cx="1348596" cy="484661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10" name="Прямая со стрелкой 6"/>
          <p:cNvCxnSpPr>
            <a:cxnSpLocks noChangeShapeType="1"/>
            <a:endCxn id="13" idx="4"/>
          </p:cNvCxnSpPr>
          <p:nvPr/>
        </p:nvCxnSpPr>
        <p:spPr bwMode="auto">
          <a:xfrm flipV="1">
            <a:off x="8569101" y="3296419"/>
            <a:ext cx="179202" cy="70864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11" name="Прямая со стрелкой 9"/>
          <p:cNvCxnSpPr>
            <a:cxnSpLocks noChangeShapeType="1"/>
            <a:stCxn id="14" idx="0"/>
            <a:endCxn id="15" idx="3"/>
          </p:cNvCxnSpPr>
          <p:nvPr/>
        </p:nvCxnSpPr>
        <p:spPr bwMode="auto">
          <a:xfrm flipV="1">
            <a:off x="6192998" y="2332433"/>
            <a:ext cx="268637" cy="916547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cxnSp>
        <p:nvCxnSpPr>
          <p:cNvPr id="17" name="Прямая со стрелкой 36"/>
          <p:cNvCxnSpPr>
            <a:cxnSpLocks noChangeShapeType="1"/>
            <a:stCxn id="14" idx="7"/>
            <a:endCxn id="16" idx="3"/>
          </p:cNvCxnSpPr>
          <p:nvPr/>
        </p:nvCxnSpPr>
        <p:spPr bwMode="auto">
          <a:xfrm flipV="1">
            <a:off x="6320405" y="2548456"/>
            <a:ext cx="1509382" cy="753298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24" name="Прямая со стрелкой 55"/>
          <p:cNvCxnSpPr>
            <a:cxnSpLocks noChangeShapeType="1"/>
            <a:stCxn id="9" idx="1"/>
            <a:endCxn id="21" idx="5"/>
          </p:cNvCxnSpPr>
          <p:nvPr/>
        </p:nvCxnSpPr>
        <p:spPr bwMode="auto">
          <a:xfrm flipH="1" flipV="1">
            <a:off x="4736229" y="3304540"/>
            <a:ext cx="1941430" cy="1365366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25" name="Прямая со стрелкой 60"/>
          <p:cNvCxnSpPr>
            <a:cxnSpLocks noChangeShapeType="1"/>
            <a:stCxn id="27" idx="0"/>
            <a:endCxn id="22" idx="4"/>
          </p:cNvCxnSpPr>
          <p:nvPr/>
        </p:nvCxnSpPr>
        <p:spPr bwMode="auto">
          <a:xfrm flipV="1">
            <a:off x="5292899" y="2385207"/>
            <a:ext cx="216023" cy="187188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26" name="Прямая со стрелкой 63"/>
          <p:cNvCxnSpPr>
            <a:cxnSpLocks noChangeShapeType="1"/>
            <a:stCxn id="15" idx="6"/>
            <a:endCxn id="16" idx="2"/>
          </p:cNvCxnSpPr>
          <p:nvPr/>
        </p:nvCxnSpPr>
        <p:spPr bwMode="auto">
          <a:xfrm>
            <a:off x="6769224" y="2205026"/>
            <a:ext cx="1007789" cy="216023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cxnSp>
        <p:nvCxnSpPr>
          <p:cNvPr id="28" name="Прямая со стрелкой 97"/>
          <p:cNvCxnSpPr>
            <a:cxnSpLocks noChangeShapeType="1"/>
            <a:stCxn id="27" idx="1"/>
            <a:endCxn id="21" idx="4"/>
          </p:cNvCxnSpPr>
          <p:nvPr/>
        </p:nvCxnSpPr>
        <p:spPr bwMode="auto">
          <a:xfrm flipH="1" flipV="1">
            <a:off x="4608822" y="3357314"/>
            <a:ext cx="556669" cy="952552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cxnSp>
        <p:nvCxnSpPr>
          <p:cNvPr id="29" name="Прямая со стрелкой 172"/>
          <p:cNvCxnSpPr>
            <a:cxnSpLocks noChangeShapeType="1"/>
            <a:stCxn id="18" idx="2"/>
            <a:endCxn id="14" idx="6"/>
          </p:cNvCxnSpPr>
          <p:nvPr/>
        </p:nvCxnSpPr>
        <p:spPr bwMode="auto">
          <a:xfrm flipH="1">
            <a:off x="6373179" y="3285145"/>
            <a:ext cx="1151806" cy="144017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32" name="Прямая со стрелкой 175"/>
          <p:cNvCxnSpPr>
            <a:cxnSpLocks noChangeShapeType="1"/>
            <a:stCxn id="21" idx="0"/>
            <a:endCxn id="22" idx="2"/>
          </p:cNvCxnSpPr>
          <p:nvPr/>
        </p:nvCxnSpPr>
        <p:spPr bwMode="auto">
          <a:xfrm flipV="1">
            <a:off x="4608822" y="2205026"/>
            <a:ext cx="719919" cy="791926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cxnSp>
        <p:nvCxnSpPr>
          <p:cNvPr id="70" name="Прямая со стрелкой 36"/>
          <p:cNvCxnSpPr>
            <a:cxnSpLocks noChangeShapeType="1"/>
            <a:stCxn id="15" idx="7"/>
            <a:endCxn id="23" idx="2"/>
          </p:cNvCxnSpPr>
          <p:nvPr/>
        </p:nvCxnSpPr>
        <p:spPr bwMode="auto">
          <a:xfrm flipV="1">
            <a:off x="6716450" y="1448941"/>
            <a:ext cx="988555" cy="628677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cxnSp>
        <p:nvCxnSpPr>
          <p:cNvPr id="115" name="Прямая со стрелкой 172"/>
          <p:cNvCxnSpPr>
            <a:cxnSpLocks noChangeShapeType="1"/>
            <a:stCxn id="9" idx="7"/>
            <a:endCxn id="15" idx="4"/>
          </p:cNvCxnSpPr>
          <p:nvPr/>
        </p:nvCxnSpPr>
        <p:spPr bwMode="auto">
          <a:xfrm flipH="1" flipV="1">
            <a:off x="6589043" y="2385207"/>
            <a:ext cx="343430" cy="2284699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cxnSp>
        <p:nvCxnSpPr>
          <p:cNvPr id="31" name="Прямая со стрелкой 259"/>
          <p:cNvCxnSpPr>
            <a:cxnSpLocks noChangeShapeType="1"/>
            <a:stCxn id="9" idx="2"/>
            <a:endCxn id="27" idx="6"/>
          </p:cNvCxnSpPr>
          <p:nvPr/>
        </p:nvCxnSpPr>
        <p:spPr bwMode="auto">
          <a:xfrm flipH="1" flipV="1">
            <a:off x="5473080" y="4437273"/>
            <a:ext cx="1151805" cy="360040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cxnSp>
        <p:nvCxnSpPr>
          <p:cNvPr id="146" name="Прямая со стрелкой 259"/>
          <p:cNvCxnSpPr>
            <a:cxnSpLocks noChangeShapeType="1"/>
            <a:stCxn id="9" idx="0"/>
            <a:endCxn id="14" idx="4"/>
          </p:cNvCxnSpPr>
          <p:nvPr/>
        </p:nvCxnSpPr>
        <p:spPr bwMode="auto">
          <a:xfrm flipH="1" flipV="1">
            <a:off x="6192998" y="3609343"/>
            <a:ext cx="612068" cy="1007789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round/>
            <a:headEnd/>
            <a:tailEnd type="triangle" w="sm" len="med"/>
          </a:ln>
        </p:spPr>
      </p:cxnSp>
      <p:cxnSp>
        <p:nvCxnSpPr>
          <p:cNvPr id="185" name="Прямая со стрелкой 55"/>
          <p:cNvCxnSpPr>
            <a:cxnSpLocks noChangeShapeType="1"/>
            <a:stCxn id="16" idx="0"/>
            <a:endCxn id="16" idx="6"/>
          </p:cNvCxnSpPr>
          <p:nvPr/>
        </p:nvCxnSpPr>
        <p:spPr bwMode="auto">
          <a:xfrm rot="16200000" flipH="1">
            <a:off x="7957193" y="2240868"/>
            <a:ext cx="180181" cy="180181"/>
          </a:xfrm>
          <a:prstGeom prst="curvedConnector4">
            <a:avLst>
              <a:gd name="adj1" fmla="val -126872"/>
              <a:gd name="adj2" fmla="val 226872"/>
            </a:avLst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sp>
        <p:nvSpPr>
          <p:cNvPr id="9" name="Овал 8"/>
          <p:cNvSpPr>
            <a:spLocks noChangeAspect="1"/>
          </p:cNvSpPr>
          <p:nvPr/>
        </p:nvSpPr>
        <p:spPr bwMode="auto">
          <a:xfrm>
            <a:off x="6624885" y="4617132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 bwMode="auto">
          <a:xfrm>
            <a:off x="8281069" y="4005064"/>
            <a:ext cx="360363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3" name="Овал 12"/>
          <p:cNvSpPr>
            <a:spLocks noChangeAspect="1"/>
          </p:cNvSpPr>
          <p:nvPr/>
        </p:nvSpPr>
        <p:spPr bwMode="auto">
          <a:xfrm>
            <a:off x="8568121" y="2936056"/>
            <a:ext cx="360363" cy="360363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" name="Овал 13"/>
          <p:cNvSpPr>
            <a:spLocks noChangeAspect="1"/>
          </p:cNvSpPr>
          <p:nvPr/>
        </p:nvSpPr>
        <p:spPr bwMode="auto">
          <a:xfrm>
            <a:off x="6012817" y="3248980"/>
            <a:ext cx="360362" cy="360363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2" name="Овал 21"/>
          <p:cNvSpPr>
            <a:spLocks noChangeAspect="1"/>
          </p:cNvSpPr>
          <p:nvPr/>
        </p:nvSpPr>
        <p:spPr bwMode="auto">
          <a:xfrm>
            <a:off x="5328741" y="2024844"/>
            <a:ext cx="360362" cy="360363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3" name="Овал 22"/>
          <p:cNvSpPr>
            <a:spLocks noChangeAspect="1"/>
          </p:cNvSpPr>
          <p:nvPr/>
        </p:nvSpPr>
        <p:spPr bwMode="auto">
          <a:xfrm>
            <a:off x="7705005" y="1268760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6" name="Овал 15"/>
          <p:cNvSpPr>
            <a:spLocks noChangeAspect="1"/>
          </p:cNvSpPr>
          <p:nvPr/>
        </p:nvSpPr>
        <p:spPr bwMode="auto">
          <a:xfrm>
            <a:off x="7777013" y="2240868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8" name="Овал 17"/>
          <p:cNvSpPr>
            <a:spLocks noChangeAspect="1"/>
          </p:cNvSpPr>
          <p:nvPr/>
        </p:nvSpPr>
        <p:spPr bwMode="auto">
          <a:xfrm>
            <a:off x="7524985" y="3104964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" name="Овал 14"/>
          <p:cNvSpPr>
            <a:spLocks noChangeAspect="1"/>
          </p:cNvSpPr>
          <p:nvPr/>
        </p:nvSpPr>
        <p:spPr bwMode="auto">
          <a:xfrm>
            <a:off x="6408861" y="2024844"/>
            <a:ext cx="360363" cy="360363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cxnSp>
        <p:nvCxnSpPr>
          <p:cNvPr id="207" name="Прямая со стрелкой 60"/>
          <p:cNvCxnSpPr>
            <a:cxnSpLocks noChangeShapeType="1"/>
            <a:stCxn id="21" idx="7"/>
            <a:endCxn id="22" idx="3"/>
          </p:cNvCxnSpPr>
          <p:nvPr/>
        </p:nvCxnSpPr>
        <p:spPr bwMode="auto">
          <a:xfrm flipV="1">
            <a:off x="4736229" y="2332433"/>
            <a:ext cx="645286" cy="717293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none" w="lg" len="lg"/>
          </a:ln>
        </p:spPr>
      </p:cxnSp>
      <p:sp>
        <p:nvSpPr>
          <p:cNvPr id="21" name="Овал 20"/>
          <p:cNvSpPr>
            <a:spLocks noChangeAspect="1"/>
          </p:cNvSpPr>
          <p:nvPr/>
        </p:nvSpPr>
        <p:spPr bwMode="auto">
          <a:xfrm>
            <a:off x="4428641" y="2996952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7" name="Овал 26"/>
          <p:cNvSpPr>
            <a:spLocks noChangeAspect="1"/>
          </p:cNvSpPr>
          <p:nvPr/>
        </p:nvSpPr>
        <p:spPr bwMode="auto">
          <a:xfrm>
            <a:off x="5112717" y="4257092"/>
            <a:ext cx="360363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7596993" y="4977172"/>
            <a:ext cx="68287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0" dirty="0" smtClean="0"/>
              <a:t>Корень</a:t>
            </a:r>
            <a:endParaRPr lang="ru-RU" sz="1600" b="0" dirty="0"/>
          </a:p>
        </p:txBody>
      </p:sp>
      <p:sp>
        <p:nvSpPr>
          <p:cNvPr id="221" name="TextBox 220"/>
          <p:cNvSpPr txBox="1"/>
          <p:nvPr/>
        </p:nvSpPr>
        <p:spPr>
          <a:xfrm>
            <a:off x="5724785" y="1196752"/>
            <a:ext cx="84247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0" dirty="0" smtClean="0"/>
              <a:t>Текущая</a:t>
            </a:r>
          </a:p>
          <a:p>
            <a:r>
              <a:rPr lang="ru-RU" sz="1600" b="0" dirty="0" smtClean="0"/>
              <a:t>вершина</a:t>
            </a:r>
            <a:endParaRPr lang="ru-RU" sz="1600" b="0" dirty="0"/>
          </a:p>
        </p:txBody>
      </p:sp>
      <p:cxnSp>
        <p:nvCxnSpPr>
          <p:cNvPr id="223" name="Прямая со стрелкой 222"/>
          <p:cNvCxnSpPr>
            <a:stCxn id="221" idx="2"/>
          </p:cNvCxnSpPr>
          <p:nvPr/>
        </p:nvCxnSpPr>
        <p:spPr bwMode="auto">
          <a:xfrm>
            <a:off x="6146023" y="1689195"/>
            <a:ext cx="262838" cy="335649"/>
          </a:xfrm>
          <a:prstGeom prst="straightConnector1">
            <a:avLst/>
          </a:prstGeom>
          <a:solidFill>
            <a:srgbClr val="F1F8F9"/>
          </a:solidFill>
          <a:ln w="5397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4" name="Прямая со стрелкой 223"/>
          <p:cNvCxnSpPr>
            <a:stCxn id="220" idx="1"/>
          </p:cNvCxnSpPr>
          <p:nvPr/>
        </p:nvCxnSpPr>
        <p:spPr bwMode="auto">
          <a:xfrm flipH="1" flipV="1">
            <a:off x="7056933" y="4941168"/>
            <a:ext cx="540060" cy="159115"/>
          </a:xfrm>
          <a:prstGeom prst="straightConnector1">
            <a:avLst/>
          </a:prstGeom>
          <a:solidFill>
            <a:srgbClr val="F1F8F9"/>
          </a:solidFill>
          <a:ln w="5397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9" name="Овал 278"/>
          <p:cNvSpPr>
            <a:spLocks noChangeAspect="1"/>
          </p:cNvSpPr>
          <p:nvPr/>
        </p:nvSpPr>
        <p:spPr bwMode="auto">
          <a:xfrm>
            <a:off x="287540" y="2276872"/>
            <a:ext cx="144000" cy="1440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81" name="Овал 280"/>
          <p:cNvSpPr>
            <a:spLocks noChangeAspect="1"/>
          </p:cNvSpPr>
          <p:nvPr/>
        </p:nvSpPr>
        <p:spPr bwMode="auto">
          <a:xfrm>
            <a:off x="287540" y="2564920"/>
            <a:ext cx="144000" cy="144000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82" name="Овал 281"/>
          <p:cNvSpPr>
            <a:spLocks noChangeAspect="1"/>
          </p:cNvSpPr>
          <p:nvPr/>
        </p:nvSpPr>
        <p:spPr bwMode="auto">
          <a:xfrm>
            <a:off x="287540" y="2852952"/>
            <a:ext cx="144000" cy="144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cxnSp>
        <p:nvCxnSpPr>
          <p:cNvPr id="63" name="Прямая со стрелкой 97"/>
          <p:cNvCxnSpPr>
            <a:cxnSpLocks noChangeShapeType="1"/>
            <a:stCxn id="21" idx="5"/>
            <a:endCxn id="9" idx="1"/>
          </p:cNvCxnSpPr>
          <p:nvPr/>
        </p:nvCxnSpPr>
        <p:spPr bwMode="auto">
          <a:xfrm>
            <a:off x="4736229" y="3304540"/>
            <a:ext cx="1941430" cy="1365366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prstDash val="sysDot"/>
            <a:round/>
            <a:headEnd/>
            <a:tailEnd type="triangle" w="sm" len="med"/>
          </a:ln>
        </p:spPr>
      </p:cxnSp>
      <p:cxnSp>
        <p:nvCxnSpPr>
          <p:cNvPr id="67" name="Прямая со стрелкой 97"/>
          <p:cNvCxnSpPr>
            <a:cxnSpLocks noChangeShapeType="1"/>
            <a:stCxn id="22" idx="4"/>
            <a:endCxn id="27" idx="0"/>
          </p:cNvCxnSpPr>
          <p:nvPr/>
        </p:nvCxnSpPr>
        <p:spPr bwMode="auto">
          <a:xfrm flipH="1">
            <a:off x="5292899" y="2385207"/>
            <a:ext cx="216023" cy="1871885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prstDash val="sysDot"/>
            <a:round/>
            <a:headEnd/>
            <a:tailEnd type="triangle" w="sm" len="med"/>
          </a:ln>
        </p:spPr>
      </p:cxnSp>
      <p:cxnSp>
        <p:nvCxnSpPr>
          <p:cNvPr id="68" name="Прямая со стрелкой 97"/>
          <p:cNvCxnSpPr>
            <a:cxnSpLocks noChangeShapeType="1"/>
            <a:stCxn id="22" idx="3"/>
            <a:endCxn id="21" idx="7"/>
          </p:cNvCxnSpPr>
          <p:nvPr/>
        </p:nvCxnSpPr>
        <p:spPr bwMode="auto">
          <a:xfrm flipH="1">
            <a:off x="4736229" y="2332433"/>
            <a:ext cx="645286" cy="717293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prstDash val="sysDot"/>
            <a:round/>
            <a:headEnd/>
            <a:tailEnd type="triangle" w="sm" len="med"/>
          </a:ln>
        </p:spPr>
      </p:cxnSp>
      <p:cxnSp>
        <p:nvCxnSpPr>
          <p:cNvPr id="74" name="Прямая со стрелкой 97"/>
          <p:cNvCxnSpPr>
            <a:cxnSpLocks noChangeShapeType="1"/>
            <a:stCxn id="16" idx="3"/>
            <a:endCxn id="14" idx="7"/>
          </p:cNvCxnSpPr>
          <p:nvPr/>
        </p:nvCxnSpPr>
        <p:spPr bwMode="auto">
          <a:xfrm flipH="1">
            <a:off x="6320405" y="2548456"/>
            <a:ext cx="1509382" cy="753298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prstDash val="sysDot"/>
            <a:round/>
            <a:headEnd/>
            <a:tailEnd type="triangle" w="sm" len="med"/>
          </a:ln>
        </p:spPr>
      </p:cxnSp>
      <p:cxnSp>
        <p:nvCxnSpPr>
          <p:cNvPr id="85" name="Прямая со стрелкой 97"/>
          <p:cNvCxnSpPr>
            <a:cxnSpLocks noChangeShapeType="1"/>
            <a:stCxn id="16" idx="0"/>
            <a:endCxn id="16" idx="6"/>
          </p:cNvCxnSpPr>
          <p:nvPr/>
        </p:nvCxnSpPr>
        <p:spPr bwMode="auto">
          <a:xfrm rot="16200000" flipH="1">
            <a:off x="7957193" y="2240868"/>
            <a:ext cx="180181" cy="180181"/>
          </a:xfrm>
          <a:prstGeom prst="curvedConnector4">
            <a:avLst>
              <a:gd name="adj1" fmla="val -126872"/>
              <a:gd name="adj2" fmla="val 226872"/>
            </a:avLst>
          </a:prstGeom>
          <a:noFill/>
          <a:ln w="50800" algn="ctr">
            <a:solidFill>
              <a:schemeClr val="tx1"/>
            </a:solidFill>
            <a:prstDash val="sysDot"/>
            <a:round/>
            <a:headEnd/>
            <a:tailEnd type="triangle" w="sm" len="med"/>
          </a:ln>
        </p:spPr>
      </p:cxnSp>
      <p:sp>
        <p:nvSpPr>
          <p:cNvPr id="292" name="TextBox 291"/>
          <p:cNvSpPr txBox="1"/>
          <p:nvPr/>
        </p:nvSpPr>
        <p:spPr>
          <a:xfrm>
            <a:off x="6496762" y="4454532"/>
            <a:ext cx="61555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4800" b="0" dirty="0" smtClean="0">
                <a:solidFill>
                  <a:srgbClr val="FF0000"/>
                </a:solidFill>
                <a:sym typeface="Webdings"/>
              </a:rPr>
              <a:t></a:t>
            </a:r>
            <a:endParaRPr lang="ru-RU" sz="4800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1000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-0.16927 -0.0564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" y="-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27 -0.05649 L -0.25295 -0.2393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-9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95 -0.23936 L -0.00104 0.0020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" y="12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35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209 L -0.25399 -0.2372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" y="-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500"/>
                            </p:stCondLst>
                            <p:childTnLst>
                              <p:par>
                                <p:cTn id="54" presetID="64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95 -0.23936 L -0.15069 -0.3759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-6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42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69 -0.37593 L -0.17031 -0.0504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16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500"/>
                            </p:stCondLst>
                            <p:childTnLst>
                              <p:par>
                                <p:cTn id="76" presetID="64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27 -0.05649 L -0.15069 -0.3759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500"/>
                            </p:stCondLst>
                            <p:childTnLst>
                              <p:par>
                                <p:cTn id="79" presetID="35" presetClass="path" presetSubtype="0" accel="50000" decel="5000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69 -0.37593 L -0.25295 -0.2342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7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1000"/>
                            </p:stCondLst>
                            <p:childTnLst>
                              <p:par>
                                <p:cTn id="94" presetID="64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95 -0.23936 L -0.15069 -0.37593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-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0"/>
                            </p:stCondLst>
                            <p:childTnLst>
                              <p:par>
                                <p:cTn id="97" presetID="42" presetClass="path" presetSubtype="0" accel="50000" decel="5000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69 -0.37593 L -0.25295 -0.2342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7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0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3" presetID="63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95 -0.23936 L -0.16649 -0.0504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94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9" presetID="64" presetClass="path" presetSubtype="0" accel="50000" decel="5000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27 -0.05648 L -0.00104 0.00208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" y="29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5" presetID="64" presetClass="pat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209 L -0.07291 -0.19004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" y="-9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6" presetID="64" presetClass="path" presetSubtype="0" accel="50000" decel="5000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91 -0.19005 L -0.02864 -0.37061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-9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7" presetID="63" presetClass="pat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4 -0.37061 L 0.12101 -0.33403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18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6500"/>
                            </p:stCondLst>
                            <p:childTnLst>
                              <p:par>
                                <p:cTn id="148" presetID="1" presetClass="path" presetSubtype="0" accel="50000" decel="5000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 -0.33402 C 0.10677 -0.34722 0.10295 -0.3743 0.11302 -0.39328 C 0.12309 -0.4125 0.1434 -0.41736 0.15763 -0.40416 C 0.17222 -0.3905 0.17534 -0.36342 0.16545 -0.34467 C 0.15538 -0.32546 0.13524 -0.3206 0.121 -0.33402 Z " pathEditMode="relative" rAng="12896561" ptsTypes="fffff">
                                      <p:cBhvr>
                                        <p:cTn id="149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" y="-35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8500"/>
                            </p:stCondLst>
                            <p:childTnLst>
                              <p:par>
                                <p:cTn id="154" presetID="35" presetClass="path" presetSubtype="0" accel="50000" decel="5000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01 -0.33403 L -0.07187 -0.19213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" y="71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>
                                      <p:cBhvr>
                                        <p:cTn id="1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0500"/>
                            </p:stCondLst>
                            <p:childTnLst>
                              <p:par>
                                <p:cTn id="164" presetID="63" presetClass="path" presetSubtype="0" accel="50000" decel="5000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91 -0.19005 L 0.12101 -0.3391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-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2500"/>
                            </p:stCondLst>
                            <p:childTnLst>
                              <p:par>
                                <p:cTn id="167" presetID="35" presetClass="path" presetSubtype="0" accel="50000" decel="5000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01 -0.33403 L -0.02465 -0.37593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-21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>
                                      <p:cBhvr>
                                        <p:cTn id="1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4500"/>
                            </p:stCondLst>
                            <p:childTnLst>
                              <p:par>
                                <p:cTn id="173" presetID="63" presetClass="path" presetSubtype="0" accel="50000" decel="5000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-0.37061 L 0.11197 -0.47894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" y="-54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6500"/>
                            </p:stCondLst>
                            <p:childTnLst>
                              <p:par>
                                <p:cTn id="1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89" presetID="35" presetClass="path" presetSubtype="0" accel="50000" decel="50000" fill="hold" grpId="2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98 -0.47894 L -0.02465 -0.37061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" y="54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>
                                      <p:cBhvr>
                                        <p:cTn id="19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9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500"/>
                            </p:stCondLst>
                            <p:childTnLst>
                              <p:par>
                                <p:cTn id="20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3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/>
      <p:bldP spid="221" grpId="0"/>
      <p:bldP spid="292" grpId="0" build="allAtOnce"/>
      <p:bldP spid="292" grpId="1" build="allAtOnce"/>
      <p:bldP spid="292" grpId="2" build="allAtOnce"/>
      <p:bldP spid="292" grpId="3" build="allAtOnce"/>
      <p:bldP spid="292" grpId="4" build="allAtOnce"/>
      <p:bldP spid="292" grpId="5" build="allAtOnce"/>
      <p:bldP spid="292" grpId="6" build="allAtOnce"/>
      <p:bldP spid="292" grpId="7" build="allAtOnce"/>
      <p:bldP spid="292" grpId="8" build="allAtOnce"/>
      <p:bldP spid="292" grpId="9" build="allAtOnce"/>
      <p:bldP spid="292" grpId="10" build="allAtOnce"/>
      <p:bldP spid="292" grpId="11" build="allAtOnce"/>
      <p:bldP spid="292" grpId="12" build="allAtOnce"/>
      <p:bldP spid="292" grpId="13" build="allAtOnce"/>
      <p:bldP spid="292" grpId="14" build="allAtOnce"/>
      <p:bldP spid="292" grpId="15" build="allAtOnce"/>
      <p:bldP spid="292" grpId="16" build="allAtOnce"/>
      <p:bldP spid="292" grpId="17" build="allAtOnce"/>
      <p:bldP spid="292" grpId="18" build="allAtOnce"/>
      <p:bldP spid="292" grpId="19" build="allAtOnce"/>
      <p:bldP spid="292" grpId="20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50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BFS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-алгоритм. Доказательство оценки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467544" y="3465004"/>
            <a:ext cx="8166462" cy="2556284"/>
            <a:chOff x="467544" y="3465004"/>
            <a:chExt cx="8166462" cy="2556284"/>
          </a:xfrm>
        </p:grpSpPr>
        <p:cxnSp>
          <p:nvCxnSpPr>
            <p:cNvPr id="10" name="Прямая со стрелкой 9"/>
            <p:cNvCxnSpPr>
              <a:stCxn id="9" idx="6"/>
              <a:endCxn id="11" idx="2"/>
            </p:cNvCxnSpPr>
            <p:nvPr/>
          </p:nvCxnSpPr>
          <p:spPr bwMode="auto">
            <a:xfrm>
              <a:off x="899972" y="4248048"/>
              <a:ext cx="935952" cy="0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</p:cxnSp>
        <p:cxnSp>
          <p:nvCxnSpPr>
            <p:cNvPr id="17" name="Прямая со стрелкой 16"/>
            <p:cNvCxnSpPr>
              <a:stCxn id="11" idx="6"/>
              <a:endCxn id="12" idx="2"/>
            </p:cNvCxnSpPr>
            <p:nvPr/>
          </p:nvCxnSpPr>
          <p:spPr bwMode="auto">
            <a:xfrm>
              <a:off x="2267924" y="4248048"/>
              <a:ext cx="503876" cy="0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</p:cxnSp>
        <p:cxnSp>
          <p:nvCxnSpPr>
            <p:cNvPr id="21" name="Прямая со стрелкой 20"/>
            <p:cNvCxnSpPr>
              <a:stCxn id="12" idx="6"/>
              <a:endCxn id="13" idx="2"/>
            </p:cNvCxnSpPr>
            <p:nvPr/>
          </p:nvCxnSpPr>
          <p:spPr bwMode="auto">
            <a:xfrm>
              <a:off x="3743908" y="4248048"/>
              <a:ext cx="431876" cy="0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</p:cxnSp>
        <p:cxnSp>
          <p:nvCxnSpPr>
            <p:cNvPr id="24" name="Прямая со стрелкой 23"/>
            <p:cNvCxnSpPr>
              <a:stCxn id="13" idx="6"/>
              <a:endCxn id="14" idx="2"/>
            </p:cNvCxnSpPr>
            <p:nvPr/>
          </p:nvCxnSpPr>
          <p:spPr bwMode="auto">
            <a:xfrm>
              <a:off x="4607784" y="4248048"/>
              <a:ext cx="818551" cy="0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</p:cxnSp>
        <p:cxnSp>
          <p:nvCxnSpPr>
            <p:cNvPr id="82" name="Прямая со стрелкой 26"/>
            <p:cNvCxnSpPr>
              <a:stCxn id="13" idx="4"/>
              <a:endCxn id="14" idx="4"/>
            </p:cNvCxnSpPr>
            <p:nvPr/>
          </p:nvCxnSpPr>
          <p:spPr bwMode="auto">
            <a:xfrm rot="16200000" flipH="1">
              <a:off x="5017059" y="3838772"/>
              <a:ext cx="12700" cy="1250551"/>
            </a:xfrm>
            <a:prstGeom prst="bentConnector3">
              <a:avLst>
                <a:gd name="adj1" fmla="val 1800000"/>
              </a:avLst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</p:cxnSp>
        <p:cxnSp>
          <p:nvCxnSpPr>
            <p:cNvPr id="92" name="Прямая со стрелкой 26"/>
            <p:cNvCxnSpPr>
              <a:stCxn id="11" idx="4"/>
              <a:endCxn id="14" idx="4"/>
            </p:cNvCxnSpPr>
            <p:nvPr/>
          </p:nvCxnSpPr>
          <p:spPr bwMode="auto">
            <a:xfrm rot="16200000" flipH="1">
              <a:off x="3847129" y="2668842"/>
              <a:ext cx="12700" cy="3590411"/>
            </a:xfrm>
            <a:prstGeom prst="bentConnector3">
              <a:avLst>
                <a:gd name="adj1" fmla="val 8214562"/>
              </a:avLst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</p:cxnSp>
        <p:cxnSp>
          <p:nvCxnSpPr>
            <p:cNvPr id="96" name="Прямая со стрелкой 26"/>
            <p:cNvCxnSpPr>
              <a:stCxn id="9" idx="4"/>
              <a:endCxn id="14" idx="4"/>
            </p:cNvCxnSpPr>
            <p:nvPr/>
          </p:nvCxnSpPr>
          <p:spPr bwMode="auto">
            <a:xfrm rot="16200000" flipH="1">
              <a:off x="3163153" y="1984866"/>
              <a:ext cx="12700" cy="4958363"/>
            </a:xfrm>
            <a:prstGeom prst="bentConnector3">
              <a:avLst>
                <a:gd name="adj1" fmla="val 11421838"/>
              </a:avLst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</p:cxnSp>
        <p:grpSp>
          <p:nvGrpSpPr>
            <p:cNvPr id="48" name="Группа 47"/>
            <p:cNvGrpSpPr/>
            <p:nvPr/>
          </p:nvGrpSpPr>
          <p:grpSpPr>
            <a:xfrm>
              <a:off x="467544" y="3465004"/>
              <a:ext cx="632296" cy="1321115"/>
              <a:chOff x="467544" y="3465004"/>
              <a:chExt cx="632296" cy="1321115"/>
            </a:xfrm>
          </p:grpSpPr>
          <p:sp>
            <p:nvSpPr>
              <p:cNvPr id="9" name="Овал 8"/>
              <p:cNvSpPr>
                <a:spLocks noChangeAspect="1"/>
              </p:cNvSpPr>
              <p:nvPr/>
            </p:nvSpPr>
            <p:spPr bwMode="auto">
              <a:xfrm>
                <a:off x="467972" y="4032048"/>
                <a:ext cx="432000" cy="432000"/>
              </a:xfrm>
              <a:prstGeom prst="ellips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1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37" name="Прямая со стрелкой 26"/>
              <p:cNvCxnSpPr>
                <a:stCxn id="9" idx="1"/>
                <a:endCxn id="9" idx="7"/>
              </p:cNvCxnSpPr>
              <p:nvPr/>
            </p:nvCxnSpPr>
            <p:spPr bwMode="auto">
              <a:xfrm rot="5400000" flipH="1" flipV="1">
                <a:off x="683972" y="3942578"/>
                <a:ext cx="12700" cy="305470"/>
              </a:xfrm>
              <a:prstGeom prst="curvedConnector3">
                <a:avLst>
                  <a:gd name="adj1" fmla="val 2298150"/>
                </a:avLst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</p:cxnSp>
          <p:grpSp>
            <p:nvGrpSpPr>
              <p:cNvPr id="105" name="Группа 104"/>
              <p:cNvGrpSpPr/>
              <p:nvPr/>
            </p:nvGrpSpPr>
            <p:grpSpPr>
              <a:xfrm>
                <a:off x="467544" y="3465004"/>
                <a:ext cx="632296" cy="1321115"/>
                <a:chOff x="719572" y="3032956"/>
                <a:chExt cx="632296" cy="1321115"/>
              </a:xfrm>
            </p:grpSpPr>
            <p:sp>
              <p:nvSpPr>
                <p:cNvPr id="59" name="TextBox 58"/>
                <p:cNvSpPr txBox="1"/>
                <p:nvPr/>
              </p:nvSpPr>
              <p:spPr>
                <a:xfrm>
                  <a:off x="1223628" y="3501008"/>
                  <a:ext cx="1282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 smtClean="0"/>
                    <a:t>1</a:t>
                  </a:r>
                  <a:endParaRPr lang="ru-RU" b="0" dirty="0"/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863588" y="3032956"/>
                  <a:ext cx="1282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 smtClean="0"/>
                    <a:t>2</a:t>
                  </a:r>
                  <a:endParaRPr lang="ru-RU" b="0" dirty="0"/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719572" y="4077072"/>
                  <a:ext cx="1282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 smtClean="0"/>
                    <a:t>3</a:t>
                  </a:r>
                  <a:endParaRPr lang="ru-RU" b="0" dirty="0"/>
                </a:p>
              </p:txBody>
            </p:sp>
          </p:grpSp>
        </p:grpSp>
        <p:grpSp>
          <p:nvGrpSpPr>
            <p:cNvPr id="49" name="Группа 48"/>
            <p:cNvGrpSpPr/>
            <p:nvPr/>
          </p:nvGrpSpPr>
          <p:grpSpPr>
            <a:xfrm>
              <a:off x="1583668" y="3465004"/>
              <a:ext cx="900100" cy="1321115"/>
              <a:chOff x="2015716" y="3465004"/>
              <a:chExt cx="900100" cy="1321115"/>
            </a:xfrm>
          </p:grpSpPr>
          <p:sp>
            <p:nvSpPr>
              <p:cNvPr id="11" name="Овал 10"/>
              <p:cNvSpPr>
                <a:spLocks noChangeAspect="1"/>
              </p:cNvSpPr>
              <p:nvPr/>
            </p:nvSpPr>
            <p:spPr bwMode="auto">
              <a:xfrm>
                <a:off x="2267972" y="4032048"/>
                <a:ext cx="432000" cy="432000"/>
              </a:xfrm>
              <a:prstGeom prst="ellips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2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34" name="Прямая со стрелкой 26"/>
              <p:cNvCxnSpPr>
                <a:stCxn id="11" idx="1"/>
                <a:endCxn id="11" idx="7"/>
              </p:cNvCxnSpPr>
              <p:nvPr/>
            </p:nvCxnSpPr>
            <p:spPr bwMode="auto">
              <a:xfrm rot="5400000" flipH="1" flipV="1">
                <a:off x="2483972" y="3942578"/>
                <a:ext cx="12700" cy="305470"/>
              </a:xfrm>
              <a:prstGeom prst="curvedConnector3">
                <a:avLst>
                  <a:gd name="adj1" fmla="val 2298150"/>
                </a:avLst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</p:cxnSp>
          <p:grpSp>
            <p:nvGrpSpPr>
              <p:cNvPr id="106" name="Группа 105"/>
              <p:cNvGrpSpPr/>
              <p:nvPr/>
            </p:nvGrpSpPr>
            <p:grpSpPr>
              <a:xfrm>
                <a:off x="2283520" y="3465004"/>
                <a:ext cx="632296" cy="1321115"/>
                <a:chOff x="719572" y="3032956"/>
                <a:chExt cx="632296" cy="1321115"/>
              </a:xfrm>
            </p:grpSpPr>
            <p:sp>
              <p:nvSpPr>
                <p:cNvPr id="107" name="TextBox 106"/>
                <p:cNvSpPr txBox="1"/>
                <p:nvPr/>
              </p:nvSpPr>
              <p:spPr>
                <a:xfrm>
                  <a:off x="1223628" y="3501008"/>
                  <a:ext cx="1282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 smtClean="0"/>
                    <a:t>1</a:t>
                  </a:r>
                  <a:endParaRPr lang="ru-RU" b="0" dirty="0"/>
                </a:p>
              </p:txBody>
            </p:sp>
            <p:sp>
              <p:nvSpPr>
                <p:cNvPr id="108" name="TextBox 107"/>
                <p:cNvSpPr txBox="1"/>
                <p:nvPr/>
              </p:nvSpPr>
              <p:spPr>
                <a:xfrm>
                  <a:off x="863588" y="3032956"/>
                  <a:ext cx="1282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 smtClean="0"/>
                    <a:t>2</a:t>
                  </a:r>
                  <a:endParaRPr lang="ru-RU" b="0" dirty="0"/>
                </a:p>
              </p:txBody>
            </p:sp>
            <p:sp>
              <p:nvSpPr>
                <p:cNvPr id="109" name="TextBox 108"/>
                <p:cNvSpPr txBox="1"/>
                <p:nvPr/>
              </p:nvSpPr>
              <p:spPr>
                <a:xfrm>
                  <a:off x="719572" y="4077072"/>
                  <a:ext cx="1282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 smtClean="0"/>
                    <a:t>3</a:t>
                  </a:r>
                  <a:endParaRPr lang="ru-RU" b="0" dirty="0"/>
                </a:p>
              </p:txBody>
            </p:sp>
          </p:grpSp>
          <p:sp>
            <p:nvSpPr>
              <p:cNvPr id="117" name="TextBox 116"/>
              <p:cNvSpPr txBox="1"/>
              <p:nvPr/>
            </p:nvSpPr>
            <p:spPr>
              <a:xfrm>
                <a:off x="2015716" y="3933056"/>
                <a:ext cx="1282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 smtClean="0"/>
                  <a:t>4</a:t>
                </a:r>
                <a:endParaRPr lang="ru-RU" b="0" dirty="0"/>
              </a:p>
            </p:txBody>
          </p:sp>
        </p:grpSp>
        <p:sp>
          <p:nvSpPr>
            <p:cNvPr id="12" name="Овал 11"/>
            <p:cNvSpPr>
              <a:spLocks noChangeAspect="1"/>
            </p:cNvSpPr>
            <p:nvPr/>
          </p:nvSpPr>
          <p:spPr bwMode="auto">
            <a:xfrm>
              <a:off x="2771800" y="4032048"/>
              <a:ext cx="972108" cy="432000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i="0" u="none" strike="noStrike" cap="none" normalizeH="0" baseline="2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…</a:t>
              </a:r>
              <a:endParaRPr kumimoji="0" lang="ru-RU" sz="2400" i="0" u="none" strike="noStrike" cap="none" normalizeH="0" baseline="2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51" name="Группа 50"/>
            <p:cNvGrpSpPr/>
            <p:nvPr/>
          </p:nvGrpSpPr>
          <p:grpSpPr>
            <a:xfrm>
              <a:off x="3959932" y="3465004"/>
              <a:ext cx="812316" cy="1321115"/>
              <a:chOff x="5652120" y="3465004"/>
              <a:chExt cx="812316" cy="1321115"/>
            </a:xfrm>
          </p:grpSpPr>
          <p:sp>
            <p:nvSpPr>
              <p:cNvPr id="13" name="Овал 12"/>
              <p:cNvSpPr>
                <a:spLocks noChangeAspect="1"/>
              </p:cNvSpPr>
              <p:nvPr/>
            </p:nvSpPr>
            <p:spPr bwMode="auto">
              <a:xfrm>
                <a:off x="5867972" y="4032048"/>
                <a:ext cx="432000" cy="432000"/>
              </a:xfrm>
              <a:prstGeom prst="ellips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n-1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7" name="Прямая со стрелкой 26"/>
              <p:cNvCxnSpPr>
                <a:stCxn id="13" idx="1"/>
                <a:endCxn id="13" idx="7"/>
              </p:cNvCxnSpPr>
              <p:nvPr/>
            </p:nvCxnSpPr>
            <p:spPr bwMode="auto">
              <a:xfrm rot="5400000" flipH="1" flipV="1">
                <a:off x="6083972" y="3942578"/>
                <a:ext cx="12700" cy="305470"/>
              </a:xfrm>
              <a:prstGeom prst="curvedConnector3">
                <a:avLst>
                  <a:gd name="adj1" fmla="val 2298150"/>
                </a:avLst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</p:cxnSp>
          <p:grpSp>
            <p:nvGrpSpPr>
              <p:cNvPr id="110" name="Группа 109"/>
              <p:cNvGrpSpPr/>
              <p:nvPr/>
            </p:nvGrpSpPr>
            <p:grpSpPr>
              <a:xfrm>
                <a:off x="5832140" y="3465004"/>
                <a:ext cx="632296" cy="1321115"/>
                <a:chOff x="719572" y="3032956"/>
                <a:chExt cx="632296" cy="1321115"/>
              </a:xfrm>
            </p:grpSpPr>
            <p:sp>
              <p:nvSpPr>
                <p:cNvPr id="111" name="TextBox 110"/>
                <p:cNvSpPr txBox="1"/>
                <p:nvPr/>
              </p:nvSpPr>
              <p:spPr>
                <a:xfrm>
                  <a:off x="1223628" y="3501008"/>
                  <a:ext cx="1282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 smtClean="0"/>
                    <a:t>1</a:t>
                  </a:r>
                  <a:endParaRPr lang="ru-RU" b="0" dirty="0"/>
                </a:p>
              </p:txBody>
            </p:sp>
            <p:sp>
              <p:nvSpPr>
                <p:cNvPr id="112" name="TextBox 111"/>
                <p:cNvSpPr txBox="1"/>
                <p:nvPr/>
              </p:nvSpPr>
              <p:spPr>
                <a:xfrm>
                  <a:off x="863588" y="3032956"/>
                  <a:ext cx="1282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 smtClean="0"/>
                    <a:t>2</a:t>
                  </a:r>
                  <a:endParaRPr lang="ru-RU" b="0" dirty="0"/>
                </a:p>
              </p:txBody>
            </p:sp>
            <p:sp>
              <p:nvSpPr>
                <p:cNvPr id="113" name="TextBox 112"/>
                <p:cNvSpPr txBox="1"/>
                <p:nvPr/>
              </p:nvSpPr>
              <p:spPr>
                <a:xfrm>
                  <a:off x="719572" y="4077072"/>
                  <a:ext cx="1282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 smtClean="0"/>
                    <a:t>3</a:t>
                  </a:r>
                  <a:endParaRPr lang="ru-RU" b="0" dirty="0"/>
                </a:p>
              </p:txBody>
            </p:sp>
          </p:grpSp>
          <p:sp>
            <p:nvSpPr>
              <p:cNvPr id="119" name="TextBox 118"/>
              <p:cNvSpPr txBox="1"/>
              <p:nvPr/>
            </p:nvSpPr>
            <p:spPr>
              <a:xfrm>
                <a:off x="5652120" y="3933056"/>
                <a:ext cx="1282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 smtClean="0"/>
                  <a:t>4</a:t>
                </a:r>
                <a:endParaRPr lang="ru-RU" b="0" dirty="0"/>
              </a:p>
            </p:txBody>
          </p:sp>
        </p:grpSp>
        <p:sp>
          <p:nvSpPr>
            <p:cNvPr id="124" name="Выноска 2 123"/>
            <p:cNvSpPr/>
            <p:nvPr/>
          </p:nvSpPr>
          <p:spPr bwMode="auto">
            <a:xfrm>
              <a:off x="6984268" y="4401108"/>
              <a:ext cx="1649738" cy="903700"/>
            </a:xfrm>
            <a:prstGeom prst="borderCallout2">
              <a:avLst>
                <a:gd name="adj1" fmla="val -2407"/>
                <a:gd name="adj2" fmla="val 21397"/>
                <a:gd name="adj3" fmla="val -52080"/>
                <a:gd name="adj4" fmla="val -1046"/>
                <a:gd name="adj5" fmla="val -46635"/>
                <a:gd name="adj6" fmla="val -50698"/>
              </a:avLst>
            </a:prstGeom>
            <a:solidFill>
              <a:srgbClr val="F1F8F9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0" i="1" dirty="0" smtClean="0"/>
                <a:t>m-3n+3</a:t>
              </a:r>
              <a:r>
                <a:rPr lang="en-US" b="0" dirty="0" smtClean="0"/>
                <a:t> </a:t>
              </a:r>
              <a:r>
                <a:rPr lang="ru-RU" b="0" dirty="0" smtClean="0"/>
                <a:t>петель</a:t>
              </a:r>
            </a:p>
            <a:p>
              <a:r>
                <a:rPr lang="ru-RU" b="0" dirty="0" smtClean="0"/>
                <a:t>с номерами</a:t>
              </a:r>
            </a:p>
            <a:p>
              <a:r>
                <a:rPr lang="ru-RU" b="0" dirty="0" smtClean="0"/>
                <a:t>больше </a:t>
              </a:r>
              <a:r>
                <a:rPr lang="en-US" b="0" i="1" dirty="0" smtClean="0"/>
                <a:t>n</a:t>
              </a:r>
              <a:endPara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52" name="Группа 51"/>
            <p:cNvGrpSpPr/>
            <p:nvPr/>
          </p:nvGrpSpPr>
          <p:grpSpPr>
            <a:xfrm>
              <a:off x="5030663" y="3897052"/>
              <a:ext cx="1017501" cy="2124236"/>
              <a:chOff x="7272300" y="3897052"/>
              <a:chExt cx="1017501" cy="2124236"/>
            </a:xfrm>
          </p:grpSpPr>
          <p:sp>
            <p:nvSpPr>
              <p:cNvPr id="14" name="Овал 13"/>
              <p:cNvSpPr>
                <a:spLocks noChangeAspect="1"/>
              </p:cNvSpPr>
              <p:nvPr/>
            </p:nvSpPr>
            <p:spPr bwMode="auto">
              <a:xfrm>
                <a:off x="7667972" y="4032048"/>
                <a:ext cx="432000" cy="432000"/>
              </a:xfrm>
              <a:prstGeom prst="ellipse">
                <a:avLst/>
              </a:prstGeom>
              <a:solidFill>
                <a:srgbClr val="F1F8F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n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55" name="Прямая со стрелкой 26"/>
              <p:cNvCxnSpPr>
                <a:stCxn id="14" idx="6"/>
                <a:endCxn id="14" idx="1"/>
              </p:cNvCxnSpPr>
              <p:nvPr/>
            </p:nvCxnSpPr>
            <p:spPr bwMode="auto">
              <a:xfrm flipH="1" flipV="1">
                <a:off x="7731237" y="4095313"/>
                <a:ext cx="368735" cy="152735"/>
              </a:xfrm>
              <a:prstGeom prst="curvedConnector4">
                <a:avLst>
                  <a:gd name="adj1" fmla="val -61996"/>
                  <a:gd name="adj2" fmla="val 291092"/>
                </a:avLst>
              </a:prstGeom>
              <a:solidFill>
                <a:srgbClr val="F1F8F9"/>
              </a:solidFill>
              <a:ln w="50800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</p:cxnSp>
          <p:sp>
            <p:nvSpPr>
              <p:cNvPr id="115" name="TextBox 114"/>
              <p:cNvSpPr txBox="1"/>
              <p:nvPr/>
            </p:nvSpPr>
            <p:spPr>
              <a:xfrm>
                <a:off x="7956376" y="4509120"/>
                <a:ext cx="1282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 smtClean="0"/>
                  <a:t>1</a:t>
                </a:r>
                <a:endParaRPr lang="ru-RU" b="0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7956376" y="5337212"/>
                <a:ext cx="3334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 smtClean="0"/>
                  <a:t>n-2</a:t>
                </a:r>
                <a:endParaRPr lang="ru-RU" b="0" dirty="0"/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7452320" y="3897052"/>
                <a:ext cx="1282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 smtClean="0"/>
                  <a:t>4</a:t>
                </a:r>
                <a:endParaRPr lang="ru-RU" b="0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7956376" y="5744289"/>
                <a:ext cx="3334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 smtClean="0"/>
                  <a:t>n-1</a:t>
                </a:r>
                <a:endParaRPr lang="ru-RU" b="0" dirty="0"/>
              </a:p>
            </p:txBody>
          </p:sp>
          <p:sp>
            <p:nvSpPr>
              <p:cNvPr id="125" name="Овал 124"/>
              <p:cNvSpPr>
                <a:spLocks noChangeAspect="1"/>
              </p:cNvSpPr>
              <p:nvPr/>
            </p:nvSpPr>
            <p:spPr bwMode="auto">
              <a:xfrm rot="5400000">
                <a:off x="7002246" y="4995198"/>
                <a:ext cx="972108" cy="432000"/>
              </a:xfrm>
              <a:prstGeom prst="ellipse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i="0" u="none" strike="noStrike" cap="none" normalizeH="0" baseline="2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…</a:t>
                </a:r>
                <a:endParaRPr kumimoji="0" lang="ru-RU" sz="2400" i="0" u="none" strike="noStrike" cap="none" normalizeH="0" baseline="2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27" name="TextBox 126"/>
          <p:cNvSpPr txBox="1"/>
          <p:nvPr/>
        </p:nvSpPr>
        <p:spPr>
          <a:xfrm>
            <a:off x="204621" y="1052736"/>
            <a:ext cx="87238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L = (n-1) + (3+4+…+n+1) + (m-3n+3) </a:t>
            </a:r>
          </a:p>
          <a:p>
            <a:pPr>
              <a:spcAft>
                <a:spcPts val="2400"/>
              </a:spcAft>
            </a:pP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= m + (n+4)(n-1)/2 - 2(n-1) = m + n(n-1)/2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S = {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3, 4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5, …,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n-1}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чётно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r = (n-2)/2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  L= m + (r+2)(2r+1)/2,</a:t>
            </a: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S = {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3, 4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5, …,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n}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нечётно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r = (n-1)/2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L = m + r(2r+1)/2.</a:t>
            </a:r>
            <a:endParaRPr lang="ru-RU" sz="2000" b="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51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18778"/>
            <a:ext cx="8748712" cy="1043532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Неизвестный граф. DFS-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BFS-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автоматы.</a:t>
            </a:r>
            <a:b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 робот. Оценка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251520" y="1160748"/>
            <a:ext cx="853294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Длина обхода </a:t>
            </a:r>
            <a:r>
              <a:rPr lang="en-US" sz="2000" b="0" i="1" dirty="0" err="1" smtClean="0">
                <a:latin typeface="Times New Roman" pitchFamily="18" charset="0"/>
                <a:sym typeface="Symbol" pitchFamily="18" charset="2"/>
              </a:rPr>
              <a:t>L</a:t>
            </a:r>
            <a:r>
              <a:rPr lang="en-US" sz="2000" b="0" i="1" baseline="-25000" dirty="0" err="1" smtClean="0">
                <a:latin typeface="Times New Roman" pitchFamily="18" charset="0"/>
                <a:sym typeface="Symbol" pitchFamily="18" charset="2"/>
              </a:rPr>
              <a:t>dfs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 dirty="0" smtClean="0">
                <a:latin typeface="Times New Roman" pitchFamily="18" charset="0"/>
                <a:sym typeface="Symbol" pitchFamily="18" charset="2"/>
              </a:rPr>
              <a:t>O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0" i="1" dirty="0" err="1" smtClean="0">
                <a:latin typeface="Times New Roman" pitchFamily="18" charset="0"/>
                <a:sym typeface="Symbol" pitchFamily="18" charset="2"/>
              </a:rPr>
              <a:t>mn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. Так же как для минимального обхода</a:t>
            </a:r>
            <a:r>
              <a:rPr lang="en-US" sz="2000" b="0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0" i="1" dirty="0" err="1" smtClean="0">
                <a:latin typeface="Times New Roman" pitchFamily="18" charset="0"/>
                <a:sym typeface="Symbol" pitchFamily="18" charset="2"/>
              </a:rPr>
              <a:t>L</a:t>
            </a:r>
            <a:r>
              <a:rPr lang="en-US" sz="2000" b="0" i="1" baseline="-25000" dirty="0" err="1" smtClean="0">
                <a:latin typeface="Times New Roman" pitchFamily="18" charset="0"/>
                <a:sym typeface="Symbol" pitchFamily="18" charset="2"/>
              </a:rPr>
              <a:t>min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 dirty="0" smtClean="0">
                <a:latin typeface="Times New Roman" pitchFamily="18" charset="0"/>
                <a:sym typeface="Symbol" pitchFamily="18" charset="2"/>
              </a:rPr>
              <a:t>O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0" i="1" dirty="0" err="1" smtClean="0">
                <a:latin typeface="Times New Roman" pitchFamily="18" charset="0"/>
                <a:sym typeface="Symbol" pitchFamily="18" charset="2"/>
              </a:rPr>
              <a:t>mn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algn="just">
              <a:spcAft>
                <a:spcPts val="0"/>
              </a:spcAft>
            </a:pPr>
            <a:endParaRPr lang="ru-RU" sz="2000" b="0" dirty="0" smtClean="0">
              <a:latin typeface="Times New Roman" pitchFamily="18" charset="0"/>
              <a:sym typeface="Symbol" pitchFamily="18" charset="2"/>
            </a:endParaRPr>
          </a:p>
          <a:p>
            <a:pPr algn="just"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Иногда разница может быть существенней:</a:t>
            </a:r>
          </a:p>
          <a:p>
            <a:pPr algn="just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Пример:  </a:t>
            </a:r>
            <a:r>
              <a:rPr lang="en-US" sz="2000" b="0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0" i="1" dirty="0" err="1" smtClean="0">
                <a:latin typeface="Times New Roman" pitchFamily="18" charset="0"/>
                <a:sym typeface="Symbol" pitchFamily="18" charset="2"/>
              </a:rPr>
              <a:t>L</a:t>
            </a:r>
            <a:r>
              <a:rPr lang="en-US" sz="2000" b="0" i="1" baseline="-25000" dirty="0" err="1" smtClean="0">
                <a:latin typeface="Times New Roman" pitchFamily="18" charset="0"/>
                <a:sym typeface="Symbol" pitchFamily="18" charset="2"/>
              </a:rPr>
              <a:t>dfs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 dirty="0" smtClean="0">
                <a:latin typeface="Times New Roman" pitchFamily="18" charset="0"/>
                <a:sym typeface="Symbol"/>
              </a:rPr>
              <a:t>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0" i="1" dirty="0" err="1" smtClean="0">
                <a:latin typeface="Times New Roman" pitchFamily="18" charset="0"/>
                <a:sym typeface="Symbol" pitchFamily="18" charset="2"/>
              </a:rPr>
              <a:t>mn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)</a:t>
            </a:r>
            <a:r>
              <a:rPr lang="en-US" sz="2000" b="0" dirty="0" smtClean="0">
                <a:latin typeface="Times New Roman" pitchFamily="18" charset="0"/>
                <a:sym typeface="Symbol" pitchFamily="18" charset="2"/>
              </a:rPr>
              <a:t>,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0" dirty="0" smtClean="0"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000" b="0" i="1" dirty="0" err="1" smtClean="0">
                <a:latin typeface="Times New Roman" pitchFamily="18" charset="0"/>
                <a:sym typeface="Symbol" pitchFamily="18" charset="2"/>
              </a:rPr>
              <a:t>L</a:t>
            </a:r>
            <a:r>
              <a:rPr lang="en-US" sz="2000" b="0" i="1" baseline="-25000" dirty="0" err="1" smtClean="0">
                <a:latin typeface="Times New Roman" pitchFamily="18" charset="0"/>
                <a:sym typeface="Symbol" pitchFamily="18" charset="2"/>
              </a:rPr>
              <a:t>min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 dirty="0" smtClean="0">
                <a:latin typeface="Times New Roman" pitchFamily="18" charset="0"/>
                <a:sym typeface="Symbol" pitchFamily="18" charset="2"/>
              </a:rPr>
              <a:t>O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(m)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286" name="Text Box 18"/>
          <p:cNvSpPr txBox="1">
            <a:spLocks noChangeArrowheads="1"/>
          </p:cNvSpPr>
          <p:nvPr/>
        </p:nvSpPr>
        <p:spPr bwMode="auto">
          <a:xfrm>
            <a:off x="-508" y="6238072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cxnSp>
        <p:nvCxnSpPr>
          <p:cNvPr id="58" name="Прямая со стрелкой 57"/>
          <p:cNvCxnSpPr>
            <a:stCxn id="92" idx="6"/>
            <a:endCxn id="85" idx="2"/>
          </p:cNvCxnSpPr>
          <p:nvPr/>
        </p:nvCxnSpPr>
        <p:spPr bwMode="auto">
          <a:xfrm>
            <a:off x="3229871" y="3527968"/>
            <a:ext cx="935952" cy="0"/>
          </a:xfrm>
          <a:prstGeom prst="straightConnector1">
            <a:avLst/>
          </a:prstGeom>
          <a:solidFill>
            <a:srgbClr val="F1F8F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med" len="lg"/>
          </a:ln>
          <a:effectLst/>
        </p:spPr>
      </p:cxnSp>
      <p:cxnSp>
        <p:nvCxnSpPr>
          <p:cNvPr id="59" name="Прямая со стрелкой 58"/>
          <p:cNvCxnSpPr>
            <a:stCxn id="85" idx="6"/>
            <a:endCxn id="67" idx="2"/>
          </p:cNvCxnSpPr>
          <p:nvPr/>
        </p:nvCxnSpPr>
        <p:spPr bwMode="auto">
          <a:xfrm>
            <a:off x="4597823" y="3527968"/>
            <a:ext cx="503876" cy="0"/>
          </a:xfrm>
          <a:prstGeom prst="straightConnector1">
            <a:avLst/>
          </a:prstGeom>
          <a:solidFill>
            <a:srgbClr val="F1F8F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med" len="lg"/>
          </a:ln>
          <a:effectLst/>
        </p:spPr>
      </p:cxnSp>
      <p:cxnSp>
        <p:nvCxnSpPr>
          <p:cNvPr id="60" name="Прямая со стрелкой 59"/>
          <p:cNvCxnSpPr>
            <a:stCxn id="67" idx="6"/>
            <a:endCxn id="78" idx="2"/>
          </p:cNvCxnSpPr>
          <p:nvPr/>
        </p:nvCxnSpPr>
        <p:spPr bwMode="auto">
          <a:xfrm>
            <a:off x="6073807" y="3527968"/>
            <a:ext cx="431876" cy="0"/>
          </a:xfrm>
          <a:prstGeom prst="straightConnector1">
            <a:avLst/>
          </a:prstGeom>
          <a:solidFill>
            <a:srgbClr val="F1F8F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med" len="lg"/>
          </a:ln>
          <a:effectLst/>
        </p:spPr>
      </p:cxnSp>
      <p:cxnSp>
        <p:nvCxnSpPr>
          <p:cNvPr id="61" name="Прямая со стрелкой 60"/>
          <p:cNvCxnSpPr>
            <a:stCxn id="78" idx="6"/>
            <a:endCxn id="71" idx="2"/>
          </p:cNvCxnSpPr>
          <p:nvPr/>
        </p:nvCxnSpPr>
        <p:spPr bwMode="auto">
          <a:xfrm>
            <a:off x="6937683" y="3527968"/>
            <a:ext cx="818551" cy="0"/>
          </a:xfrm>
          <a:prstGeom prst="straightConnector1">
            <a:avLst/>
          </a:prstGeom>
          <a:solidFill>
            <a:srgbClr val="F1F8F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med" len="lg"/>
          </a:ln>
          <a:effectLst/>
        </p:spPr>
      </p:cxnSp>
      <p:cxnSp>
        <p:nvCxnSpPr>
          <p:cNvPr id="64" name="Прямая со стрелкой 26"/>
          <p:cNvCxnSpPr>
            <a:stCxn id="92" idx="0"/>
            <a:endCxn id="29" idx="0"/>
          </p:cNvCxnSpPr>
          <p:nvPr/>
        </p:nvCxnSpPr>
        <p:spPr bwMode="auto">
          <a:xfrm rot="16200000" flipH="1" flipV="1">
            <a:off x="2028712" y="2326840"/>
            <a:ext cx="32" cy="1970287"/>
          </a:xfrm>
          <a:prstGeom prst="bentConnector3">
            <a:avLst>
              <a:gd name="adj1" fmla="val -714375000"/>
            </a:avLst>
          </a:prstGeom>
          <a:solidFill>
            <a:srgbClr val="F1F8F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med" len="lg"/>
          </a:ln>
          <a:effectLst/>
        </p:spPr>
      </p:cxnSp>
      <p:sp>
        <p:nvSpPr>
          <p:cNvPr id="96" name="TextBox 95"/>
          <p:cNvSpPr txBox="1"/>
          <p:nvPr/>
        </p:nvSpPr>
        <p:spPr>
          <a:xfrm>
            <a:off x="3301499" y="3212976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1</a:t>
            </a:r>
            <a:endParaRPr lang="ru-RU" b="0" dirty="0"/>
          </a:p>
        </p:txBody>
      </p:sp>
      <p:sp>
        <p:nvSpPr>
          <p:cNvPr id="98" name="TextBox 97"/>
          <p:cNvSpPr txBox="1"/>
          <p:nvPr/>
        </p:nvSpPr>
        <p:spPr>
          <a:xfrm>
            <a:off x="2941459" y="2744924"/>
            <a:ext cx="11541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b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0" dirty="0"/>
          </a:p>
        </p:txBody>
      </p:sp>
      <p:sp>
        <p:nvSpPr>
          <p:cNvPr id="89" name="TextBox 88"/>
          <p:cNvSpPr txBox="1"/>
          <p:nvPr/>
        </p:nvSpPr>
        <p:spPr>
          <a:xfrm>
            <a:off x="4685427" y="3212976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1</a:t>
            </a:r>
            <a:endParaRPr lang="ru-RU" b="0" dirty="0"/>
          </a:p>
        </p:txBody>
      </p:sp>
      <p:sp>
        <p:nvSpPr>
          <p:cNvPr id="67" name="Овал 11"/>
          <p:cNvSpPr>
            <a:spLocks noChangeAspect="1"/>
          </p:cNvSpPr>
          <p:nvPr/>
        </p:nvSpPr>
        <p:spPr bwMode="auto">
          <a:xfrm>
            <a:off x="5101699" y="3311968"/>
            <a:ext cx="972108" cy="432000"/>
          </a:xfrm>
          <a:prstGeom prst="ellipse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2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…</a:t>
            </a:r>
            <a:endParaRPr kumimoji="0" lang="ru-RU" sz="2400" i="0" u="none" strike="noStrike" cap="none" normalizeH="0" baseline="2000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973907" y="3212976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1</a:t>
            </a:r>
            <a:endParaRPr lang="ru-RU" b="0" dirty="0"/>
          </a:p>
        </p:txBody>
      </p:sp>
      <p:sp>
        <p:nvSpPr>
          <p:cNvPr id="73" name="TextBox 72"/>
          <p:cNvSpPr txBox="1"/>
          <p:nvPr/>
        </p:nvSpPr>
        <p:spPr>
          <a:xfrm>
            <a:off x="8044638" y="3764069"/>
            <a:ext cx="11541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Овал 91"/>
          <p:cNvSpPr>
            <a:spLocks noChangeAspect="1"/>
          </p:cNvSpPr>
          <p:nvPr/>
        </p:nvSpPr>
        <p:spPr bwMode="auto">
          <a:xfrm>
            <a:off x="2797871" y="3311968"/>
            <a:ext cx="432000" cy="432000"/>
          </a:xfrm>
          <a:prstGeom prst="ellipse">
            <a:avLst/>
          </a:prstGeom>
          <a:solidFill>
            <a:srgbClr val="F1F8F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5" name="Овал 10"/>
          <p:cNvSpPr>
            <a:spLocks noChangeAspect="1"/>
          </p:cNvSpPr>
          <p:nvPr/>
        </p:nvSpPr>
        <p:spPr bwMode="auto">
          <a:xfrm>
            <a:off x="4165823" y="3311968"/>
            <a:ext cx="432000" cy="432000"/>
          </a:xfrm>
          <a:prstGeom prst="ellipse">
            <a:avLst/>
          </a:prstGeom>
          <a:solidFill>
            <a:srgbClr val="F1F8F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Овал 12"/>
          <p:cNvSpPr>
            <a:spLocks noChangeAspect="1"/>
          </p:cNvSpPr>
          <p:nvPr/>
        </p:nvSpPr>
        <p:spPr bwMode="auto">
          <a:xfrm>
            <a:off x="6505683" y="3311968"/>
            <a:ext cx="432000" cy="432000"/>
          </a:xfrm>
          <a:prstGeom prst="ellipse">
            <a:avLst/>
          </a:prstGeom>
          <a:solidFill>
            <a:srgbClr val="F1F8F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n-1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" name="Овал 70"/>
          <p:cNvSpPr>
            <a:spLocks noChangeAspect="1"/>
          </p:cNvSpPr>
          <p:nvPr/>
        </p:nvSpPr>
        <p:spPr bwMode="auto">
          <a:xfrm>
            <a:off x="7756234" y="3311968"/>
            <a:ext cx="432000" cy="432000"/>
          </a:xfrm>
          <a:prstGeom prst="ellipse">
            <a:avLst/>
          </a:prstGeom>
          <a:solidFill>
            <a:srgbClr val="F1F8F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2690283" y="5049180"/>
            <a:ext cx="37994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b="0" i="1" dirty="0" err="1" smtClean="0">
                <a:latin typeface="Times New Roman" pitchFamily="18" charset="0"/>
                <a:sym typeface="Symbol" pitchFamily="18" charset="2"/>
              </a:rPr>
              <a:t>L</a:t>
            </a:r>
            <a:r>
              <a:rPr lang="en-US" sz="2000" b="0" i="1" baseline="-25000" dirty="0" err="1" smtClean="0">
                <a:latin typeface="Times New Roman" pitchFamily="18" charset="0"/>
                <a:sym typeface="Symbol" pitchFamily="18" charset="2"/>
              </a:rPr>
              <a:t>min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n+2 + 3(m-n-3) + 1 = </a:t>
            </a:r>
            <a:r>
              <a:rPr lang="en-US" sz="2000" i="1" dirty="0" smtClean="0">
                <a:latin typeface="Times New Roman" pitchFamily="18" charset="0"/>
                <a:sym typeface="Symbol" pitchFamily="18" charset="2"/>
              </a:rPr>
              <a:t>O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(m)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000" b="0" i="1" dirty="0" err="1" smtClean="0">
                <a:latin typeface="Times New Roman" pitchFamily="18" charset="0"/>
                <a:sym typeface="Symbol" pitchFamily="18" charset="2"/>
              </a:rPr>
              <a:t>L</a:t>
            </a:r>
            <a:r>
              <a:rPr lang="en-US" sz="2000" b="0" i="1" baseline="-25000" dirty="0" err="1" smtClean="0">
                <a:latin typeface="Times New Roman" pitchFamily="18" charset="0"/>
                <a:sym typeface="Symbol" pitchFamily="18" charset="2"/>
              </a:rPr>
              <a:t>dfs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3 + n(m-n+3) + 2 = </a:t>
            </a:r>
            <a:r>
              <a:rPr lang="en-US" sz="2000" i="1" dirty="0" smtClean="0">
                <a:latin typeface="Times New Roman" pitchFamily="18" charset="0"/>
                <a:sym typeface="Symbol"/>
              </a:rPr>
              <a:t>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0" i="1" dirty="0" err="1" smtClean="0">
                <a:latin typeface="Times New Roman" pitchFamily="18" charset="0"/>
                <a:sym typeface="Symbol" pitchFamily="18" charset="2"/>
              </a:rPr>
              <a:t>mn</a:t>
            </a:r>
            <a:r>
              <a:rPr lang="en-US" sz="2000" b="0" i="1" dirty="0" smtClean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cxnSp>
        <p:nvCxnSpPr>
          <p:cNvPr id="161" name="Прямая со стрелкой 26"/>
          <p:cNvCxnSpPr>
            <a:stCxn id="71" idx="4"/>
            <a:endCxn id="92" idx="4"/>
          </p:cNvCxnSpPr>
          <p:nvPr/>
        </p:nvCxnSpPr>
        <p:spPr bwMode="auto">
          <a:xfrm rot="5400000">
            <a:off x="5493053" y="1264787"/>
            <a:ext cx="12700" cy="4958363"/>
          </a:xfrm>
          <a:prstGeom prst="bentConnector3">
            <a:avLst>
              <a:gd name="adj1" fmla="val 1800000"/>
            </a:avLst>
          </a:prstGeom>
          <a:solidFill>
            <a:srgbClr val="F1F8F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med" len="lg"/>
          </a:ln>
          <a:effectLst/>
        </p:spPr>
      </p:cxnSp>
      <p:cxnSp>
        <p:nvCxnSpPr>
          <p:cNvPr id="164" name="Прямая со стрелкой 26"/>
          <p:cNvCxnSpPr>
            <a:stCxn id="71" idx="4"/>
            <a:endCxn id="92" idx="4"/>
          </p:cNvCxnSpPr>
          <p:nvPr/>
        </p:nvCxnSpPr>
        <p:spPr bwMode="auto">
          <a:xfrm rot="5400000">
            <a:off x="5493053" y="1264787"/>
            <a:ext cx="12700" cy="4958363"/>
          </a:xfrm>
          <a:prstGeom prst="bentConnector3">
            <a:avLst>
              <a:gd name="adj1" fmla="val 6840002"/>
            </a:avLst>
          </a:prstGeom>
          <a:solidFill>
            <a:srgbClr val="F1F8F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med" len="lg"/>
          </a:ln>
          <a:effectLst/>
        </p:spPr>
      </p:cxnSp>
      <p:sp>
        <p:nvSpPr>
          <p:cNvPr id="168" name="Овал 11"/>
          <p:cNvSpPr>
            <a:spLocks noChangeAspect="1"/>
          </p:cNvSpPr>
          <p:nvPr/>
        </p:nvSpPr>
        <p:spPr bwMode="auto">
          <a:xfrm rot="5400000">
            <a:off x="5127894" y="4035507"/>
            <a:ext cx="972108" cy="432000"/>
          </a:xfrm>
          <a:prstGeom prst="ellipse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2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…</a:t>
            </a:r>
            <a:endParaRPr kumimoji="0" lang="ru-RU" sz="2400" i="0" u="none" strike="noStrike" cap="none" normalizeH="0" baseline="2000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8052531" y="4376137"/>
            <a:ext cx="56425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m-n-3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Овал 11"/>
          <p:cNvSpPr>
            <a:spLocks noChangeAspect="1"/>
          </p:cNvSpPr>
          <p:nvPr/>
        </p:nvSpPr>
        <p:spPr bwMode="auto">
          <a:xfrm rot="5400000">
            <a:off x="7630148" y="4042468"/>
            <a:ext cx="972108" cy="432000"/>
          </a:xfrm>
          <a:prstGeom prst="ellipse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2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…</a:t>
            </a:r>
            <a:endParaRPr kumimoji="0" lang="ru-RU" sz="2400" i="0" u="none" strike="noStrike" cap="none" normalizeH="0" baseline="2000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Овал 28"/>
          <p:cNvSpPr>
            <a:spLocks noChangeAspect="1"/>
          </p:cNvSpPr>
          <p:nvPr/>
        </p:nvSpPr>
        <p:spPr bwMode="auto">
          <a:xfrm>
            <a:off x="827584" y="3312000"/>
            <a:ext cx="432000" cy="432000"/>
          </a:xfrm>
          <a:prstGeom prst="ellipse">
            <a:avLst/>
          </a:prstGeom>
          <a:solidFill>
            <a:srgbClr val="F1F8F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6" name="Прямая со стрелкой 35"/>
          <p:cNvCxnSpPr>
            <a:stCxn id="29" idx="6"/>
            <a:endCxn id="92" idx="2"/>
          </p:cNvCxnSpPr>
          <p:nvPr/>
        </p:nvCxnSpPr>
        <p:spPr bwMode="auto">
          <a:xfrm flipV="1">
            <a:off x="1259584" y="3527968"/>
            <a:ext cx="1538287" cy="32"/>
          </a:xfrm>
          <a:prstGeom prst="straightConnector1">
            <a:avLst/>
          </a:prstGeom>
          <a:solidFill>
            <a:srgbClr val="F1F8F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med" len="lg"/>
          </a:ln>
          <a:effectLst/>
        </p:spPr>
      </p:cxnSp>
      <p:cxnSp>
        <p:nvCxnSpPr>
          <p:cNvPr id="43" name="Прямая со стрелкой 42"/>
          <p:cNvCxnSpPr>
            <a:stCxn id="29" idx="5"/>
            <a:endCxn id="92" idx="3"/>
          </p:cNvCxnSpPr>
          <p:nvPr/>
        </p:nvCxnSpPr>
        <p:spPr bwMode="auto">
          <a:xfrm flipV="1">
            <a:off x="1196319" y="3680703"/>
            <a:ext cx="1664817" cy="32"/>
          </a:xfrm>
          <a:prstGeom prst="straightConnector1">
            <a:avLst/>
          </a:prstGeom>
          <a:solidFill>
            <a:srgbClr val="F1F8F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med" len="lg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1367644" y="3224009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1</a:t>
            </a:r>
            <a:endParaRPr lang="ru-RU" b="0" dirty="0"/>
          </a:p>
        </p:txBody>
      </p:sp>
      <p:sp>
        <p:nvSpPr>
          <p:cNvPr id="55" name="TextBox 54"/>
          <p:cNvSpPr txBox="1"/>
          <p:nvPr/>
        </p:nvSpPr>
        <p:spPr>
          <a:xfrm>
            <a:off x="1367644" y="3681028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2</a:t>
            </a:r>
            <a:endParaRPr lang="ru-RU" b="0" dirty="0"/>
          </a:p>
        </p:txBody>
      </p:sp>
      <p:cxnSp>
        <p:nvCxnSpPr>
          <p:cNvPr id="57" name="Прямая со стрелкой 56"/>
          <p:cNvCxnSpPr>
            <a:stCxn id="29" idx="1"/>
            <a:endCxn id="71" idx="6"/>
          </p:cNvCxnSpPr>
          <p:nvPr/>
        </p:nvCxnSpPr>
        <p:spPr bwMode="auto">
          <a:xfrm rot="16200000" flipH="1">
            <a:off x="4463189" y="-197076"/>
            <a:ext cx="152703" cy="7297385"/>
          </a:xfrm>
          <a:prstGeom prst="bentConnector4">
            <a:avLst>
              <a:gd name="adj1" fmla="val -430677"/>
              <a:gd name="adj2" fmla="val 103133"/>
            </a:avLst>
          </a:prstGeom>
          <a:solidFill>
            <a:srgbClr val="F1F8F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med" len="lg"/>
          </a:ln>
          <a:effectLst/>
        </p:spPr>
      </p:cxnSp>
      <p:sp>
        <p:nvSpPr>
          <p:cNvPr id="66" name="TextBox 65"/>
          <p:cNvSpPr txBox="1"/>
          <p:nvPr/>
        </p:nvSpPr>
        <p:spPr>
          <a:xfrm>
            <a:off x="683568" y="2960948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3</a:t>
            </a:r>
            <a:endParaRPr lang="ru-RU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52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1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Два робота. Описание алгоритма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287524" y="944724"/>
            <a:ext cx="85329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b="0" dirty="0" smtClean="0">
                <a:latin typeface="Times New Roman" pitchFamily="18" charset="0"/>
                <a:sym typeface="Symbol" pitchFamily="18" charset="2"/>
              </a:rPr>
              <a:t>Если конечных автоматов несколько, каждый из них может читать пометки в вершинах, оставленные другими автоматами, и обмениваться с ними сообщениями. Для двух автоматов оценка равна уже </a:t>
            </a:r>
            <a:r>
              <a:rPr lang="en-US" sz="1400" b="0" dirty="0" smtClean="0">
                <a:latin typeface="Times New Roman" pitchFamily="18" charset="0"/>
                <a:sym typeface="Symbol" pitchFamily="18" charset="2"/>
              </a:rPr>
              <a:t>O</a:t>
            </a:r>
            <a:r>
              <a:rPr lang="ru-RU" sz="1400" b="0" dirty="0" smtClean="0">
                <a:latin typeface="Times New Roman" pitchFamily="18" charset="0"/>
                <a:sym typeface="Symbol" pitchFamily="18" charset="2"/>
              </a:rPr>
              <a:t>(</a:t>
            </a:r>
            <a:r>
              <a:rPr lang="ru-RU" sz="1400" b="0" dirty="0" err="1" smtClean="0">
                <a:latin typeface="Times New Roman" pitchFamily="18" charset="0"/>
                <a:sym typeface="Symbol" pitchFamily="18" charset="2"/>
              </a:rPr>
              <a:t>nm</a:t>
            </a:r>
            <a:r>
              <a:rPr lang="ru-RU" sz="1400" b="0" dirty="0" smtClean="0">
                <a:latin typeface="Times New Roman" pitchFamily="18" charset="0"/>
                <a:sym typeface="Symbol" pitchFamily="18" charset="2"/>
              </a:rPr>
              <a:t>). </a:t>
            </a:r>
          </a:p>
          <a:p>
            <a:pPr algn="just">
              <a:spcAft>
                <a:spcPts val="0"/>
              </a:spcAft>
            </a:pPr>
            <a:r>
              <a:rPr lang="ru-RU" sz="1400" b="0" dirty="0" smtClean="0">
                <a:latin typeface="Times New Roman" pitchFamily="18" charset="0"/>
                <a:sym typeface="Symbol" pitchFamily="18" charset="2"/>
              </a:rPr>
              <a:t>Сначала оба автомата в корне. Один идёт по белой дуге, а второй остаётся в корне и ставит в нём крестик. Если пройдена петля, то первый об этом узнаёт и идёт по другой дуге. Если это не петля, то теперь они оба на главном пути, первый в его конце – вершине, а второй в предыдущей вершине с крестиком.</a:t>
            </a:r>
          </a:p>
          <a:p>
            <a:pPr algn="just">
              <a:spcAft>
                <a:spcPts val="0"/>
              </a:spcAft>
            </a:pPr>
            <a:r>
              <a:rPr lang="ru-RU" sz="1400" b="0" dirty="0" smtClean="0">
                <a:latin typeface="Times New Roman" pitchFamily="18" charset="0"/>
                <a:sym typeface="Symbol" pitchFamily="18" charset="2"/>
              </a:rPr>
              <a:t>Если вершина серая, первый автомат идёт по белой дуге, а второй стоит и ждёт сообщения от первого. В сообщении указывается цвет вершины, куда попал первый. </a:t>
            </a:r>
          </a:p>
          <a:p>
            <a:pPr algn="just">
              <a:spcAft>
                <a:spcPts val="0"/>
              </a:spcAft>
            </a:pPr>
            <a:r>
              <a:rPr lang="ru-RU" sz="1400" b="0" dirty="0" smtClean="0">
                <a:latin typeface="Times New Roman" pitchFamily="18" charset="0"/>
                <a:sym typeface="Symbol" pitchFamily="18" charset="2"/>
              </a:rPr>
              <a:t>Если первый автомат попал в белую вершину, второй автомат стирает крестик, продвигается по главному пути на 1 дугу и ставит крестик.</a:t>
            </a:r>
          </a:p>
          <a:p>
            <a:pPr algn="just">
              <a:spcAft>
                <a:spcPts val="0"/>
              </a:spcAft>
            </a:pPr>
            <a:r>
              <a:rPr lang="ru-RU" sz="1400" b="0" dirty="0" smtClean="0">
                <a:latin typeface="Times New Roman" pitchFamily="18" charset="0"/>
                <a:sym typeface="Symbol" pitchFamily="18" charset="2"/>
              </a:rPr>
              <a:t>Если первый автомат попал в серую или чёрную вершину (прошёл по хорде), второй автомат остаётся на месте. Далее оба автомата двигаются синхронно по циклу отката, т.е. по обратному пути до главного пути, а далее по главному пути. Это синхронное движение происходит так: первый автомат проходит по дуге и посылает сообщение второму автомату, который тоже проходит по дуге и посылает ответное сообщение, после чего первый автомат может идти дальше. Они двигаются до тех пор, пока первый автомат не дойдёт до вершины с крестиком. Тогда первый автомат стирает крестик, посылает сообщение второму автомату и тот ставит крестик.</a:t>
            </a:r>
          </a:p>
          <a:p>
            <a:pPr algn="just">
              <a:spcAft>
                <a:spcPts val="0"/>
              </a:spcAft>
            </a:pPr>
            <a:r>
              <a:rPr lang="ru-RU" sz="1400" b="0" dirty="0" smtClean="0">
                <a:latin typeface="Times New Roman" pitchFamily="18" charset="0"/>
                <a:sym typeface="Symbol" pitchFamily="18" charset="2"/>
              </a:rPr>
              <a:t>Если конец главного пути чёрный, то второй автомат ставит крестик в своей вершине. Далее оба автомата двигаются синхронно по циклу отката, т.е. по обратному пути до главного пути, а далее по главному пути. До тех пор, пока первый автомат не дойдёт до вершины с крестиком.</a:t>
            </a:r>
          </a:p>
          <a:p>
            <a:pPr algn="just">
              <a:spcAft>
                <a:spcPts val="0"/>
              </a:spcAft>
            </a:pPr>
            <a:r>
              <a:rPr lang="ru-RU" sz="1400" b="0" dirty="0" smtClean="0">
                <a:latin typeface="Times New Roman" pitchFamily="18" charset="0"/>
                <a:sym typeface="Symbol" pitchFamily="18" charset="2"/>
              </a:rPr>
              <a:t>Если главный путь нулевой длины, т.е. состоит только из корня, то крестик будет стоять в корне, первый автомат дойдёт до корня. Если корень чёрный, конец обхода. Если корень серый, первый автомат идёт по белой дуге, а второй автомат заходит в корень.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C5C1937E-1406-4C54-81CF-4843EB8E4BD4}" type="slidenum">
              <a:rPr lang="ru-RU" smtClean="0">
                <a:solidFill>
                  <a:schemeClr val="bg2"/>
                </a:solidFill>
              </a:rPr>
              <a:pPr/>
              <a:t>53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48131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48132" name="Text Box 88"/>
          <p:cNvSpPr txBox="1">
            <a:spLocks noChangeArrowheads="1"/>
          </p:cNvSpPr>
          <p:nvPr/>
        </p:nvSpPr>
        <p:spPr bwMode="auto">
          <a:xfrm>
            <a:off x="196850" y="6489700"/>
            <a:ext cx="79867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6666FF"/>
                </a:solidFill>
              </a:rPr>
              <a:t>И.Б.Бурдонов, А.С.Косачев. ИСП РАН. Исследование графа взаимодействующими автоматами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79388" y="179388"/>
            <a:ext cx="89281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0000" bIns="90000" anchor="ctr">
            <a:spAutoFit/>
          </a:bodyPr>
          <a:lstStyle/>
          <a:p>
            <a:pPr algn="ctr">
              <a:defRPr/>
            </a:pPr>
            <a:r>
              <a:rPr lang="ru-RU" sz="2800" b="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Автоматы с неограниченным числом состояний</a:t>
            </a:r>
            <a:endParaRPr lang="ru-RU" sz="2400" b="0" kern="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722563" y="609600"/>
            <a:ext cx="110490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0000" bIns="90000" anchor="ctr">
            <a:spAutoFit/>
          </a:bodyPr>
          <a:lstStyle/>
          <a:p>
            <a:pPr algn="ctr">
              <a:defRPr/>
            </a:pPr>
            <a:r>
              <a:rPr lang="ru-RU" sz="2400" b="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Обход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744913" y="612775"/>
            <a:ext cx="3059112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0000" bIns="90000" anchor="ctr">
            <a:spAutoFit/>
          </a:bodyPr>
          <a:lstStyle/>
          <a:p>
            <a:pPr algn="ctr">
              <a:defRPr/>
            </a:pPr>
            <a:r>
              <a:rPr lang="ru-RU" sz="2400" b="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неизвестного </a:t>
            </a:r>
            <a:r>
              <a:rPr lang="ru-RU" sz="2400" b="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графа</a:t>
            </a:r>
            <a:endParaRPr lang="ru-RU" sz="2400" b="0" kern="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8136" name="Text Box 85"/>
          <p:cNvSpPr txBox="1">
            <a:spLocks noChangeArrowheads="1"/>
          </p:cNvSpPr>
          <p:nvPr/>
        </p:nvSpPr>
        <p:spPr bwMode="auto">
          <a:xfrm>
            <a:off x="179388" y="2565400"/>
            <a:ext cx="8748712" cy="7112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36000" rIns="72000" bIns="36000"/>
          <a:lstStyle/>
          <a:p>
            <a:pPr>
              <a:spcBef>
                <a:spcPts val="600"/>
              </a:spcBef>
            </a:pPr>
            <a:r>
              <a:rPr lang="ru-RU" sz="2000" b="0" dirty="0">
                <a:latin typeface="Times New Roman" pitchFamily="18" charset="0"/>
                <a:sym typeface="Symbol" pitchFamily="18" charset="2"/>
              </a:rPr>
              <a:t>Обход неограниченным числом автоматов </a:t>
            </a:r>
            <a:r>
              <a:rPr lang="ru-RU" sz="2000" dirty="0">
                <a:latin typeface="Times New Roman" pitchFamily="18" charset="0"/>
                <a:sym typeface="Symbol" pitchFamily="18" charset="2"/>
              </a:rPr>
              <a:t></a:t>
            </a:r>
            <a:r>
              <a:rPr lang="ru-RU" sz="2000" b="0" i="1" dirty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0" i="1" dirty="0">
                <a:latin typeface="Times New Roman" pitchFamily="18" charset="0"/>
                <a:sym typeface="Symbol" pitchFamily="18" charset="2"/>
              </a:rPr>
              <a:t>m)</a:t>
            </a:r>
            <a:r>
              <a:rPr lang="ru-RU" sz="2000" b="0" dirty="0">
                <a:latin typeface="Times New Roman" pitchFamily="18" charset="0"/>
                <a:sym typeface="Symbol" pitchFamily="18" charset="2"/>
              </a:rPr>
              <a:t>, если за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1 такт </a:t>
            </a:r>
            <a:r>
              <a:rPr lang="ru-RU" sz="2000" b="0" dirty="0">
                <a:latin typeface="Times New Roman" pitchFamily="18" charset="0"/>
                <a:sym typeface="Symbol" pitchFamily="18" charset="2"/>
              </a:rPr>
              <a:t>генерируется один автомат. Есть алгоритм с оценкой </a:t>
            </a:r>
            <a:r>
              <a:rPr lang="en-US" sz="2000" dirty="0" smtClean="0">
                <a:latin typeface="Times New Roman" pitchFamily="18" charset="0"/>
                <a:sym typeface="Symbol" pitchFamily="18" charset="2"/>
              </a:rPr>
              <a:t>O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0" i="1" dirty="0">
                <a:latin typeface="Times New Roman" pitchFamily="18" charset="0"/>
                <a:sym typeface="Symbol" pitchFamily="18" charset="2"/>
              </a:rPr>
              <a:t>m)</a:t>
            </a:r>
            <a:r>
              <a:rPr lang="ru-RU" sz="2000" b="0" dirty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ru-RU" sz="1600" b="0" u="sng" dirty="0">
                <a:latin typeface="Times New Roman" pitchFamily="18" charset="0"/>
                <a:sym typeface="Symbol" pitchFamily="18" charset="2"/>
              </a:rPr>
              <a:t>Доказательство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. Нижняя оценка </a:t>
            </a:r>
            <a:r>
              <a:rPr lang="ru-RU" sz="1600" dirty="0">
                <a:latin typeface="Times New Roman" pitchFamily="18" charset="0"/>
                <a:sym typeface="Symbol" pitchFamily="18" charset="2"/>
              </a:rPr>
              <a:t></a:t>
            </a:r>
            <a:r>
              <a:rPr lang="ru-RU" sz="1600" b="0" i="1" dirty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m)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доказывается примером графа, состоящего из пути длины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D-1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, из конца которого выходят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m-D+1</a:t>
            </a:r>
            <a:r>
              <a:rPr lang="en-US" sz="1600" b="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терминальная дуга. Рассмотрим алгоритм и докажем для него оценку </a:t>
            </a:r>
            <a:r>
              <a:rPr lang="en-US" sz="1600" dirty="0">
                <a:latin typeface="Times New Roman" pitchFamily="18" charset="0"/>
                <a:sym typeface="Symbol" pitchFamily="18" charset="2"/>
              </a:rPr>
              <a:t>O</a:t>
            </a:r>
            <a:r>
              <a:rPr lang="ru-RU" sz="1600" b="0" i="1" dirty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m)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. Поскольку проход дуги требует не более 1 такта, за 1 такт все движки пройдут по своим дугам. Когда движок проходит дугу </a:t>
            </a:r>
            <a:r>
              <a:rPr lang="en-US" sz="1600" b="0" dirty="0" err="1">
                <a:latin typeface="Times New Roman" pitchFamily="18" charset="0"/>
                <a:sym typeface="Symbol" pitchFamily="18" charset="2"/>
              </a:rPr>
              <a:t>ab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, он спрашивает генератора, что ему делать. Если есть дуга </a:t>
            </a:r>
            <a:r>
              <a:rPr lang="en-US" sz="1600" b="0" dirty="0" err="1">
                <a:latin typeface="Times New Roman" pitchFamily="18" charset="0"/>
                <a:sym typeface="Symbol" pitchFamily="18" charset="2"/>
              </a:rPr>
              <a:t>bc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, на которой уже нет движка и через которую достижима </a:t>
            </a:r>
            <a:r>
              <a:rPr lang="ru-RU" sz="1600" b="0" dirty="0" err="1">
                <a:latin typeface="Times New Roman" pitchFamily="18" charset="0"/>
                <a:sym typeface="Symbol" pitchFamily="18" charset="2"/>
              </a:rPr>
              <a:t>непройденная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дуга, генератор говорит движку, чтобы он шёл по дуге</a:t>
            </a:r>
            <a:r>
              <a:rPr lang="en-US" sz="1600" b="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600" b="0" dirty="0" err="1">
                <a:latin typeface="Times New Roman" pitchFamily="18" charset="0"/>
                <a:sym typeface="Symbol" pitchFamily="18" charset="2"/>
              </a:rPr>
              <a:t>bc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. Если из вершины </a:t>
            </a:r>
            <a:r>
              <a:rPr lang="en-US" sz="1600" b="0" dirty="0">
                <a:latin typeface="Times New Roman" pitchFamily="18" charset="0"/>
                <a:sym typeface="Symbol" pitchFamily="18" charset="2"/>
              </a:rPr>
              <a:t>b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недостижима </a:t>
            </a:r>
            <a:r>
              <a:rPr lang="ru-RU" sz="1600" b="0" dirty="0" err="1">
                <a:latin typeface="Times New Roman" pitchFamily="18" charset="0"/>
                <a:sym typeface="Symbol" pitchFamily="18" charset="2"/>
              </a:rPr>
              <a:t>непройденная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дуга, генератор говорит движку, чтобы он остановился. </a:t>
            </a:r>
            <a:r>
              <a:rPr lang="ru-RU" sz="1600" b="0" u="sng" dirty="0">
                <a:latin typeface="Times New Roman" pitchFamily="18" charset="0"/>
                <a:sym typeface="Symbol" pitchFamily="18" charset="2"/>
              </a:rPr>
              <a:t>Тогда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: 1) на каждой дуге одновременно находится не более 1 движка, 2) движок уходит с дуги не более, чем через 1 такт, 3) на каждой дуге останавливается не более чем 1 движок. </a:t>
            </a:r>
            <a:r>
              <a:rPr lang="ru-RU" sz="1600" b="0" u="sng" dirty="0">
                <a:latin typeface="Times New Roman" pitchFamily="18" charset="0"/>
                <a:sym typeface="Symbol" pitchFamily="18" charset="2"/>
              </a:rPr>
              <a:t>Также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: Генератор каждый такт генерирует 1 движок, так как за такт все движки пройдут по своим дугам и, если есть </a:t>
            </a:r>
            <a:r>
              <a:rPr lang="ru-RU" sz="1600" b="0" dirty="0" err="1">
                <a:latin typeface="Times New Roman" pitchFamily="18" charset="0"/>
                <a:sym typeface="Symbol" pitchFamily="18" charset="2"/>
              </a:rPr>
              <a:t>непройденная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дуга, можно сгенерировать движок и послать его по </a:t>
            </a:r>
            <a:r>
              <a:rPr lang="ru-RU" sz="1600" b="0" dirty="0" smtClean="0">
                <a:latin typeface="Times New Roman" pitchFamily="18" charset="0"/>
                <a:sym typeface="Symbol" pitchFamily="18" charset="2"/>
              </a:rPr>
              <a:t>выходящей 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дуге, через которую достижима </a:t>
            </a:r>
            <a:r>
              <a:rPr lang="ru-RU" sz="1600" b="0" dirty="0" err="1">
                <a:latin typeface="Times New Roman" pitchFamily="18" charset="0"/>
                <a:sym typeface="Symbol" pitchFamily="18" charset="2"/>
              </a:rPr>
              <a:t>непройденная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дуга. Тем самым, не более чем за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m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тактов обход закончится.</a:t>
            </a:r>
          </a:p>
        </p:txBody>
      </p:sp>
      <p:sp>
        <p:nvSpPr>
          <p:cNvPr id="48137" name="Text Box 85"/>
          <p:cNvSpPr txBox="1">
            <a:spLocks noChangeArrowheads="1"/>
          </p:cNvSpPr>
          <p:nvPr/>
        </p:nvSpPr>
        <p:spPr bwMode="auto">
          <a:xfrm>
            <a:off x="179388" y="2016125"/>
            <a:ext cx="8748712" cy="3810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36000" rIns="72000" bIns="3600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Размер графа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n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– число вершин,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m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– число дуг,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D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– максимальная длина пути.</a:t>
            </a:r>
          </a:p>
        </p:txBody>
      </p:sp>
      <p:sp>
        <p:nvSpPr>
          <p:cNvPr id="48138" name="Text Box 85"/>
          <p:cNvSpPr txBox="1">
            <a:spLocks noChangeArrowheads="1"/>
          </p:cNvSpPr>
          <p:nvPr/>
        </p:nvSpPr>
        <p:spPr bwMode="auto">
          <a:xfrm>
            <a:off x="179388" y="1192213"/>
            <a:ext cx="8748712" cy="6889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36000" rIns="72000" bIns="3600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0" u="sng" dirty="0">
                <a:latin typeface="Times New Roman" pitchFamily="18" charset="0"/>
                <a:sym typeface="Symbol" pitchFamily="18" charset="2"/>
              </a:rPr>
              <a:t>Предположения</a:t>
            </a:r>
            <a:r>
              <a:rPr lang="ru-RU" sz="2000" b="0" dirty="0">
                <a:latin typeface="Times New Roman" pitchFamily="18" charset="0"/>
                <a:sym typeface="Symbol" pitchFamily="18" charset="2"/>
              </a:rPr>
              <a:t>: Временем срабатывания автомата пренебрегаем.</a:t>
            </a:r>
          </a:p>
          <a:p>
            <a:r>
              <a:rPr lang="ru-RU" sz="2000" b="0" dirty="0">
                <a:latin typeface="Times New Roman" pitchFamily="18" charset="0"/>
                <a:sym typeface="Symbol" pitchFamily="18" charset="2"/>
              </a:rPr>
              <a:t>Время передачи сообщения и время прохода по дуге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1 такт.</a:t>
            </a:r>
            <a:endParaRPr lang="ru-RU" sz="2000" b="0" dirty="0"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9A89C80C-DDA0-45FD-9C14-027108ABB05F}" type="slidenum">
              <a:rPr lang="ru-RU" smtClean="0">
                <a:solidFill>
                  <a:schemeClr val="bg2"/>
                </a:solidFill>
              </a:rPr>
              <a:pPr/>
              <a:t>54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49155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49156" name="Text Box 88"/>
          <p:cNvSpPr txBox="1">
            <a:spLocks noChangeArrowheads="1"/>
          </p:cNvSpPr>
          <p:nvPr/>
        </p:nvSpPr>
        <p:spPr bwMode="auto">
          <a:xfrm>
            <a:off x="196850" y="6489700"/>
            <a:ext cx="79867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6666FF"/>
                </a:solidFill>
              </a:rPr>
              <a:t>И.Б.Бурдонов, А.С.Косачев. ИСП РАН. Исследование графа взаимодействующими автоматами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79388" y="179388"/>
            <a:ext cx="89281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0000" bIns="90000" anchor="ctr">
            <a:spAutoFit/>
          </a:bodyPr>
          <a:lstStyle/>
          <a:p>
            <a:pPr algn="ctr">
              <a:defRPr/>
            </a:pPr>
            <a:r>
              <a:rPr lang="ru-RU" sz="2800" b="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Автоматы с неограниченным числом состояний</a:t>
            </a:r>
            <a:endParaRPr lang="ru-RU" sz="2400" b="0" kern="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722563" y="609600"/>
            <a:ext cx="110490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0000" bIns="90000" anchor="ctr">
            <a:spAutoFit/>
          </a:bodyPr>
          <a:lstStyle/>
          <a:p>
            <a:pPr algn="ctr">
              <a:defRPr/>
            </a:pPr>
            <a:r>
              <a:rPr lang="ru-RU" sz="2400" b="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Обход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767138" y="612775"/>
            <a:ext cx="271780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0000" bIns="90000" anchor="ctr">
            <a:spAutoFit/>
          </a:bodyPr>
          <a:lstStyle/>
          <a:p>
            <a:pPr algn="ctr">
              <a:defRPr/>
            </a:pPr>
            <a:r>
              <a:rPr lang="ru-RU" sz="2400" b="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известного графа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765550" y="609600"/>
            <a:ext cx="525463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0000" bIns="90000" anchor="ctr">
            <a:spAutoFit/>
          </a:bodyPr>
          <a:lstStyle/>
          <a:p>
            <a:pPr algn="ctr">
              <a:defRPr/>
            </a:pPr>
            <a:r>
              <a:rPr lang="ru-RU" sz="2400" b="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не</a:t>
            </a:r>
          </a:p>
        </p:txBody>
      </p:sp>
      <p:sp>
        <p:nvSpPr>
          <p:cNvPr id="49161" name="Text Box 85"/>
          <p:cNvSpPr txBox="1">
            <a:spLocks noChangeArrowheads="1"/>
          </p:cNvSpPr>
          <p:nvPr/>
        </p:nvSpPr>
        <p:spPr bwMode="auto">
          <a:xfrm>
            <a:off x="179388" y="2016125"/>
            <a:ext cx="8748712" cy="3810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36000" rIns="72000" bIns="3600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Размер графа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n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– число вершин,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m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– число дуг,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D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– максимальная длина пути.</a:t>
            </a:r>
          </a:p>
        </p:txBody>
      </p:sp>
      <p:sp>
        <p:nvSpPr>
          <p:cNvPr id="49162" name="Text Box 85"/>
          <p:cNvSpPr txBox="1">
            <a:spLocks noChangeArrowheads="1"/>
          </p:cNvSpPr>
          <p:nvPr/>
        </p:nvSpPr>
        <p:spPr bwMode="auto">
          <a:xfrm>
            <a:off x="179388" y="1192213"/>
            <a:ext cx="8748712" cy="6889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36000" rIns="72000" bIns="3600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0" u="sng" dirty="0">
                <a:latin typeface="Times New Roman" pitchFamily="18" charset="0"/>
                <a:sym typeface="Symbol" pitchFamily="18" charset="2"/>
              </a:rPr>
              <a:t>Предположения</a:t>
            </a:r>
            <a:r>
              <a:rPr lang="ru-RU" sz="2000" b="0" dirty="0">
                <a:latin typeface="Times New Roman" pitchFamily="18" charset="0"/>
                <a:sym typeface="Symbol" pitchFamily="18" charset="2"/>
              </a:rPr>
              <a:t>: Временем срабатывания автомата пренебрегаем.</a:t>
            </a:r>
          </a:p>
          <a:p>
            <a:r>
              <a:rPr lang="ru-RU" sz="2000" b="0" dirty="0">
                <a:latin typeface="Times New Roman" pitchFamily="18" charset="0"/>
                <a:sym typeface="Symbol" pitchFamily="18" charset="2"/>
              </a:rPr>
              <a:t>Время передачи сообщения и время прохода по дуге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1 такт.</a:t>
            </a:r>
            <a:endParaRPr lang="ru-RU" sz="2000" b="0" dirty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49163" name="Text Box 85"/>
          <p:cNvSpPr txBox="1">
            <a:spLocks noChangeArrowheads="1"/>
          </p:cNvSpPr>
          <p:nvPr/>
        </p:nvSpPr>
        <p:spPr bwMode="auto">
          <a:xfrm>
            <a:off x="179388" y="2492375"/>
            <a:ext cx="8748712" cy="684213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36000" rIns="72000" bIns="36000"/>
          <a:lstStyle/>
          <a:p>
            <a:pPr>
              <a:spcBef>
                <a:spcPts val="600"/>
              </a:spcBef>
            </a:pPr>
            <a:r>
              <a:rPr lang="ru-RU" sz="2000" b="0" dirty="0">
                <a:latin typeface="Times New Roman" pitchFamily="18" charset="0"/>
                <a:sym typeface="Symbol" pitchFamily="18" charset="2"/>
              </a:rPr>
              <a:t>Обход неограниченным числом автоматов </a:t>
            </a:r>
            <a:r>
              <a:rPr lang="ru-RU" sz="2000" dirty="0">
                <a:latin typeface="Times New Roman" pitchFamily="18" charset="0"/>
                <a:sym typeface="Symbol" pitchFamily="18" charset="2"/>
              </a:rPr>
              <a:t></a:t>
            </a:r>
            <a:r>
              <a:rPr lang="ru-RU" sz="2000" b="0" i="1" dirty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0" i="1" dirty="0">
                <a:latin typeface="Times New Roman" pitchFamily="18" charset="0"/>
                <a:sym typeface="Symbol" pitchFamily="18" charset="2"/>
              </a:rPr>
              <a:t>D</a:t>
            </a:r>
            <a:r>
              <a:rPr lang="ru-RU" sz="2000" b="0" i="1" baseline="30000" dirty="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2000" b="0" i="1" dirty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 b="0" dirty="0">
                <a:latin typeface="Times New Roman" pitchFamily="18" charset="0"/>
                <a:sym typeface="Symbol" pitchFamily="18" charset="2"/>
              </a:rPr>
              <a:t>, если за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1 такт </a:t>
            </a:r>
            <a:r>
              <a:rPr lang="ru-RU" sz="2000" b="0" dirty="0">
                <a:latin typeface="Times New Roman" pitchFamily="18" charset="0"/>
                <a:sym typeface="Symbol" pitchFamily="18" charset="2"/>
              </a:rPr>
              <a:t>генерируется неограниченное (но конечное) число автоматов.</a:t>
            </a:r>
          </a:p>
          <a:p>
            <a:pPr>
              <a:spcBef>
                <a:spcPts val="1200"/>
              </a:spcBef>
            </a:pPr>
            <a:r>
              <a:rPr lang="ru-RU" sz="1600" b="0" u="sng" dirty="0">
                <a:latin typeface="Times New Roman" pitchFamily="18" charset="0"/>
                <a:sym typeface="Symbol" pitchFamily="18" charset="2"/>
              </a:rPr>
              <a:t>Доказательство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. Рассмотрим граф, состоящий из пути длиной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D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, вершины которого пронумерованы от корня </a:t>
            </a:r>
            <a:r>
              <a:rPr lang="ru-RU" sz="1600" b="0" i="1" dirty="0">
                <a:latin typeface="Times New Roman" pitchFamily="18" charset="0"/>
                <a:sym typeface="Symbol" pitchFamily="18" charset="2"/>
              </a:rPr>
              <a:t>1,2,3…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D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, и из каждой вершины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выходят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m</a:t>
            </a:r>
            <a:r>
              <a:rPr lang="en-US" sz="1600" b="0" i="1" baseline="-25000" dirty="0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дуг, причём все они, кроме дуги пути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ii+1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, терминальные. Пусть нумерация </a:t>
            </a:r>
            <a:r>
              <a:rPr lang="ru-RU" sz="1600" b="0" dirty="0" smtClean="0">
                <a:latin typeface="Times New Roman" pitchFamily="18" charset="0"/>
                <a:sym typeface="Symbol" pitchFamily="18" charset="2"/>
              </a:rPr>
              <a:t>выходящих 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дуг такая, что сначала проходятся терминальные дуги, </a:t>
            </a:r>
            <a:r>
              <a:rPr lang="ru-RU" sz="1600" b="0" dirty="0" smtClean="0">
                <a:latin typeface="Times New Roman" pitchFamily="18" charset="0"/>
                <a:sym typeface="Symbol" pitchFamily="18" charset="2"/>
              </a:rPr>
              <a:t>выходящие 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из вершины, а потом уже дуга пути. Пусть первый движок достигает вершины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за </a:t>
            </a:r>
            <a:r>
              <a:rPr lang="en-US" sz="1600" b="0" i="1" dirty="0" err="1">
                <a:latin typeface="Times New Roman" pitchFamily="18" charset="0"/>
                <a:sym typeface="Symbol" pitchFamily="18" charset="2"/>
              </a:rPr>
              <a:t>t</a:t>
            </a:r>
            <a:r>
              <a:rPr lang="en-US" sz="1600" b="0" i="1" baseline="-25000" dirty="0" err="1"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1600" b="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тактов. Тогда число сгенерированных за это время </a:t>
            </a:r>
            <a:r>
              <a:rPr lang="ru-RU" sz="1600" b="0" dirty="0" smtClean="0">
                <a:latin typeface="Times New Roman" pitchFamily="18" charset="0"/>
                <a:sym typeface="Symbol" pitchFamily="18" charset="2"/>
              </a:rPr>
              <a:t>движков </a:t>
            </a:r>
            <a:r>
              <a:rPr lang="en-US" sz="1600" i="1" dirty="0">
                <a:latin typeface="Times New Roman" pitchFamily="18" charset="0"/>
                <a:sym typeface="Symbol" pitchFamily="18" charset="2"/>
              </a:rPr>
              <a:t>f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1600" b="0" i="1" dirty="0" err="1">
                <a:latin typeface="Times New Roman" pitchFamily="18" charset="0"/>
                <a:sym typeface="Symbol" pitchFamily="18" charset="2"/>
              </a:rPr>
              <a:t>t</a:t>
            </a:r>
            <a:r>
              <a:rPr lang="en-US" sz="1600" b="0" i="1" baseline="-25000" dirty="0" err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) не зависит от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m</a:t>
            </a:r>
            <a:r>
              <a:rPr lang="en-US" sz="1600" b="0" i="1" baseline="-25000" dirty="0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.</a:t>
            </a:r>
            <a:r>
              <a:rPr lang="en-US" sz="1600" b="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Поэтому всегда можно подобрать такой граф, чтобы </a:t>
            </a:r>
            <a:r>
              <a:rPr lang="en-US" sz="1600" i="1" dirty="0">
                <a:latin typeface="Times New Roman" pitchFamily="18" charset="0"/>
                <a:sym typeface="Symbol" pitchFamily="18" charset="2"/>
              </a:rPr>
              <a:t>f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1600" b="0" i="1" dirty="0" err="1">
                <a:latin typeface="Times New Roman" pitchFamily="18" charset="0"/>
                <a:sym typeface="Symbol" pitchFamily="18" charset="2"/>
              </a:rPr>
              <a:t>t</a:t>
            </a:r>
            <a:r>
              <a:rPr lang="en-US" sz="1600" b="0" i="1" baseline="-25000" dirty="0" err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) </a:t>
            </a:r>
            <a:r>
              <a:rPr lang="en-US" sz="1600" b="0" dirty="0">
                <a:latin typeface="Times New Roman" pitchFamily="18" charset="0"/>
                <a:sym typeface="Symbol" pitchFamily="18" charset="2"/>
              </a:rPr>
              <a:t>&lt;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m</a:t>
            </a:r>
            <a:r>
              <a:rPr lang="en-US" sz="1600" b="0" i="1" baseline="-25000" dirty="0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.</a:t>
            </a:r>
            <a:r>
              <a:rPr lang="en-US" sz="1600" b="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Следовательно, на такте </a:t>
            </a:r>
            <a:r>
              <a:rPr lang="en-US" sz="1600" b="0" i="1" dirty="0" err="1">
                <a:latin typeface="Times New Roman" pitchFamily="18" charset="0"/>
                <a:sym typeface="Symbol" pitchFamily="18" charset="2"/>
              </a:rPr>
              <a:t>t</a:t>
            </a:r>
            <a:r>
              <a:rPr lang="en-US" sz="1600" b="0" i="1" baseline="-25000" dirty="0" err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«не хватает» движков, чтобы пройти все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m</a:t>
            </a:r>
            <a:r>
              <a:rPr lang="en-US" sz="1600" b="0" i="1" baseline="-25000" dirty="0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дуг, </a:t>
            </a:r>
            <a:r>
              <a:rPr lang="ru-RU" sz="1600" b="0" dirty="0" smtClean="0">
                <a:latin typeface="Times New Roman" pitchFamily="18" charset="0"/>
                <a:sym typeface="Symbol" pitchFamily="18" charset="2"/>
              </a:rPr>
              <a:t>выходящих 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из вершины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. Поэтому движок, который пройдёт по дуге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600" b="0" i="1" dirty="0" err="1">
                <a:latin typeface="Times New Roman" pitchFamily="18" charset="0"/>
                <a:sym typeface="Symbol" pitchFamily="18" charset="2"/>
              </a:rPr>
              <a:t>ii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+</a:t>
            </a:r>
            <a:r>
              <a:rPr lang="ru-RU" sz="1600" b="0" i="1" dirty="0">
                <a:latin typeface="Times New Roman" pitchFamily="18" charset="0"/>
                <a:sym typeface="Symbol" pitchFamily="18" charset="2"/>
              </a:rPr>
              <a:t>1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, а эта дуга проходится последней среди всех дуг, </a:t>
            </a:r>
            <a:r>
              <a:rPr lang="ru-RU" sz="1600" b="0" dirty="0" smtClean="0">
                <a:latin typeface="Times New Roman" pitchFamily="18" charset="0"/>
                <a:sym typeface="Symbol" pitchFamily="18" charset="2"/>
              </a:rPr>
              <a:t>выходящих 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из вершины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,  будет сгенерирован после такта </a:t>
            </a:r>
            <a:r>
              <a:rPr lang="en-US" sz="1600" b="0" i="1" dirty="0" err="1">
                <a:latin typeface="Times New Roman" pitchFamily="18" charset="0"/>
                <a:sym typeface="Symbol" pitchFamily="18" charset="2"/>
              </a:rPr>
              <a:t>t</a:t>
            </a:r>
            <a:r>
              <a:rPr lang="en-US" sz="1600" b="0" i="1" baseline="-25000" dirty="0" err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. Для того, чтобы этому движку пройти от корня до вершины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i+</a:t>
            </a:r>
            <a:r>
              <a:rPr lang="ru-RU" sz="1600" b="0" i="1" dirty="0">
                <a:latin typeface="Times New Roman" pitchFamily="18" charset="0"/>
                <a:sym typeface="Symbol" pitchFamily="18" charset="2"/>
              </a:rPr>
              <a:t>1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, потребуется не менее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тактов. Следовательно, </a:t>
            </a:r>
            <a:r>
              <a:rPr lang="en-US" sz="1600" b="0" i="1" dirty="0" err="1">
                <a:latin typeface="Times New Roman" pitchFamily="18" charset="0"/>
                <a:sym typeface="Symbol" pitchFamily="18" charset="2"/>
              </a:rPr>
              <a:t>t</a:t>
            </a:r>
            <a:r>
              <a:rPr lang="en-US" sz="1600" b="0" i="1" baseline="-25000" dirty="0" err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i="1" baseline="-25000" dirty="0">
                <a:latin typeface="Times New Roman" pitchFamily="18" charset="0"/>
                <a:sym typeface="Symbol" pitchFamily="18" charset="2"/>
              </a:rPr>
              <a:t>+1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 </a:t>
            </a:r>
            <a:r>
              <a:rPr lang="ru-RU" sz="1600" b="0" i="1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600" b="0" i="1" dirty="0" err="1">
                <a:latin typeface="Times New Roman" pitchFamily="18" charset="0"/>
                <a:sym typeface="Symbol" pitchFamily="18" charset="2"/>
              </a:rPr>
              <a:t>t</a:t>
            </a:r>
            <a:r>
              <a:rPr lang="en-US" sz="1600" b="0" i="1" baseline="-25000" dirty="0" err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i="1" dirty="0">
                <a:latin typeface="Times New Roman" pitchFamily="18" charset="0"/>
                <a:sym typeface="Symbol" pitchFamily="18" charset="2"/>
              </a:rPr>
              <a:t>+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.</a:t>
            </a:r>
            <a:r>
              <a:rPr lang="en-US" sz="1600" b="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Имеем: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t</a:t>
            </a:r>
            <a:r>
              <a:rPr lang="ru-RU" sz="1600" b="0" i="1" baseline="-25000" dirty="0">
                <a:latin typeface="Times New Roman" pitchFamily="18" charset="0"/>
                <a:sym typeface="Symbol" pitchFamily="18" charset="2"/>
              </a:rPr>
              <a:t>1</a:t>
            </a:r>
            <a:r>
              <a:rPr lang="ru-RU" sz="1600" b="0" i="1" dirty="0">
                <a:latin typeface="Times New Roman" pitchFamily="18" charset="0"/>
                <a:sym typeface="Symbol" pitchFamily="18" charset="2"/>
              </a:rPr>
              <a:t>=0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,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t</a:t>
            </a:r>
            <a:r>
              <a:rPr lang="en-US" sz="1600" b="0" i="1" baseline="-25000" dirty="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  1,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t</a:t>
            </a:r>
            <a:r>
              <a:rPr lang="en-US" sz="1600" b="0" i="1" baseline="-25000" dirty="0">
                <a:latin typeface="Times New Roman" pitchFamily="18" charset="0"/>
                <a:sym typeface="Symbol" pitchFamily="18" charset="2"/>
              </a:rPr>
              <a:t>3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  3,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t</a:t>
            </a:r>
            <a:r>
              <a:rPr lang="en-US" sz="1600" b="0" i="1" baseline="-25000" dirty="0">
                <a:latin typeface="Times New Roman" pitchFamily="18" charset="0"/>
                <a:sym typeface="Symbol" pitchFamily="18" charset="2"/>
              </a:rPr>
              <a:t>4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  5,…,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600" b="0" i="1" dirty="0" err="1">
                <a:latin typeface="Times New Roman" pitchFamily="18" charset="0"/>
                <a:sym typeface="Symbol" pitchFamily="18" charset="2"/>
              </a:rPr>
              <a:t>t</a:t>
            </a:r>
            <a:r>
              <a:rPr lang="en-US" sz="1600" b="0" i="1" baseline="-25000" dirty="0" err="1">
                <a:latin typeface="Times New Roman" pitchFamily="18" charset="0"/>
                <a:sym typeface="Symbol" pitchFamily="18" charset="2"/>
              </a:rPr>
              <a:t>D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  D(D-1)/2</a:t>
            </a:r>
            <a:r>
              <a:rPr lang="en-US" sz="1600" b="0" dirty="0">
                <a:latin typeface="Times New Roman" pitchFamily="18" charset="0"/>
                <a:sym typeface="Symbol" pitchFamily="18" charset="2"/>
              </a:rPr>
              <a:t>.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Тем самым, время обхода </a:t>
            </a:r>
            <a:r>
              <a:rPr lang="ru-RU" sz="1600" dirty="0">
                <a:latin typeface="Times New Roman" pitchFamily="18" charset="0"/>
                <a:sym typeface="Symbol" pitchFamily="18" charset="2"/>
              </a:rPr>
              <a:t></a:t>
            </a:r>
            <a:r>
              <a:rPr lang="ru-RU" sz="1600" b="0" i="1" dirty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D</a:t>
            </a:r>
            <a:r>
              <a:rPr lang="ru-RU" sz="1600" b="0" i="1" baseline="30000" dirty="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0.03785 1.85185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6011A695-4FFE-48EF-8BD4-23DD8CEE364F}" type="slidenum">
              <a:rPr lang="ru-RU" smtClean="0">
                <a:solidFill>
                  <a:schemeClr val="bg2"/>
                </a:solidFill>
              </a:rPr>
              <a:pPr/>
              <a:t>55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50179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50180" name="Text Box 88"/>
          <p:cNvSpPr txBox="1">
            <a:spLocks noChangeArrowheads="1"/>
          </p:cNvSpPr>
          <p:nvPr/>
        </p:nvSpPr>
        <p:spPr bwMode="auto">
          <a:xfrm>
            <a:off x="196850" y="6489700"/>
            <a:ext cx="79867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6666FF"/>
                </a:solidFill>
              </a:rPr>
              <a:t>И.Б.Бурдонов, А.С.Косачев. ИСП РАН. Исследование графа взаимодействующими автоматами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79388" y="179388"/>
            <a:ext cx="89281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0000" bIns="90000" anchor="ctr">
            <a:spAutoFit/>
          </a:bodyPr>
          <a:lstStyle/>
          <a:p>
            <a:pPr algn="ctr">
              <a:defRPr/>
            </a:pPr>
            <a:r>
              <a:rPr lang="ru-RU" sz="2800" b="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Автоматы с неограниченным числом состояний</a:t>
            </a:r>
            <a:endParaRPr lang="ru-RU" sz="2400" b="0" kern="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722563" y="609600"/>
            <a:ext cx="110490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0000" bIns="90000" anchor="ctr">
            <a:spAutoFit/>
          </a:bodyPr>
          <a:lstStyle/>
          <a:p>
            <a:pPr algn="ctr">
              <a:defRPr/>
            </a:pPr>
            <a:r>
              <a:rPr lang="ru-RU" sz="2400" b="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Обход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767138" y="612775"/>
            <a:ext cx="271780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0000" bIns="90000" anchor="ctr">
            <a:spAutoFit/>
          </a:bodyPr>
          <a:lstStyle/>
          <a:p>
            <a:pPr algn="ctr">
              <a:defRPr/>
            </a:pPr>
            <a:r>
              <a:rPr lang="ru-RU" sz="2400" b="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известного графа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765550" y="609600"/>
            <a:ext cx="525463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0000" bIns="90000" anchor="ctr">
            <a:spAutoFit/>
          </a:bodyPr>
          <a:lstStyle/>
          <a:p>
            <a:pPr algn="ctr">
              <a:defRPr/>
            </a:pPr>
            <a:r>
              <a:rPr lang="ru-RU" sz="2400" b="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не</a:t>
            </a:r>
          </a:p>
        </p:txBody>
      </p:sp>
      <p:sp>
        <p:nvSpPr>
          <p:cNvPr id="50185" name="Text Box 85"/>
          <p:cNvSpPr txBox="1">
            <a:spLocks noChangeArrowheads="1"/>
          </p:cNvSpPr>
          <p:nvPr/>
        </p:nvSpPr>
        <p:spPr bwMode="auto">
          <a:xfrm>
            <a:off x="179388" y="2016125"/>
            <a:ext cx="8748712" cy="3810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36000" rIns="72000" bIns="3600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0" u="sng">
                <a:latin typeface="Times New Roman" pitchFamily="18" charset="0"/>
                <a:sym typeface="Symbol" pitchFamily="18" charset="2"/>
              </a:rPr>
              <a:t>Размер графа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: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n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– число вершин,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m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– число дуг,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D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– максимальная длина пути.</a:t>
            </a:r>
          </a:p>
        </p:txBody>
      </p:sp>
      <p:sp>
        <p:nvSpPr>
          <p:cNvPr id="50186" name="Text Box 85"/>
          <p:cNvSpPr txBox="1">
            <a:spLocks noChangeArrowheads="1"/>
          </p:cNvSpPr>
          <p:nvPr/>
        </p:nvSpPr>
        <p:spPr bwMode="auto">
          <a:xfrm>
            <a:off x="179388" y="1192213"/>
            <a:ext cx="8748712" cy="6889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36000" rIns="72000" bIns="3600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0" u="sng" dirty="0">
                <a:latin typeface="Times New Roman" pitchFamily="18" charset="0"/>
                <a:sym typeface="Symbol" pitchFamily="18" charset="2"/>
              </a:rPr>
              <a:t>Предположения</a:t>
            </a:r>
            <a:r>
              <a:rPr lang="ru-RU" sz="2000" b="0" dirty="0">
                <a:latin typeface="Times New Roman" pitchFamily="18" charset="0"/>
                <a:sym typeface="Symbol" pitchFamily="18" charset="2"/>
              </a:rPr>
              <a:t>: Временем срабатывания автомата пренебрегаем.</a:t>
            </a:r>
          </a:p>
          <a:p>
            <a:r>
              <a:rPr lang="ru-RU" sz="2000" b="0" dirty="0">
                <a:latin typeface="Times New Roman" pitchFamily="18" charset="0"/>
                <a:sym typeface="Symbol" pitchFamily="18" charset="2"/>
              </a:rPr>
              <a:t>Время передачи сообщения и время прохода по дуге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1 такт.</a:t>
            </a:r>
            <a:endParaRPr lang="ru-RU" sz="2000" b="0" dirty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50187" name="Text Box 85"/>
          <p:cNvSpPr txBox="1">
            <a:spLocks noChangeArrowheads="1"/>
          </p:cNvSpPr>
          <p:nvPr/>
        </p:nvSpPr>
        <p:spPr bwMode="auto">
          <a:xfrm>
            <a:off x="179388" y="2492375"/>
            <a:ext cx="8748712" cy="72072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36000" rIns="72000" bIns="36000"/>
          <a:lstStyle/>
          <a:p>
            <a:pPr>
              <a:spcBef>
                <a:spcPts val="600"/>
              </a:spcBef>
            </a:pPr>
            <a:r>
              <a:rPr lang="ru-RU" sz="2000" b="0" dirty="0">
                <a:latin typeface="Times New Roman" pitchFamily="18" charset="0"/>
                <a:sym typeface="Symbol" pitchFamily="18" charset="2"/>
              </a:rPr>
              <a:t> алгоритм обхода неограниченным числом автоматов, когда за 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1 такт </a:t>
            </a:r>
            <a:r>
              <a:rPr lang="ru-RU" sz="2000" b="0" dirty="0">
                <a:latin typeface="Times New Roman" pitchFamily="18" charset="0"/>
                <a:sym typeface="Symbol" pitchFamily="18" charset="2"/>
              </a:rPr>
              <a:t>генерируется неограниченное (но конечное) число автоматов, с оценкой </a:t>
            </a:r>
            <a:r>
              <a:rPr lang="en-US" sz="2000" dirty="0" smtClean="0">
                <a:latin typeface="Times New Roman" pitchFamily="18" charset="0"/>
                <a:sym typeface="Symbol" pitchFamily="18" charset="2"/>
              </a:rPr>
              <a:t>O</a:t>
            </a: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0" i="1" dirty="0">
                <a:latin typeface="Times New Roman" pitchFamily="18" charset="0"/>
                <a:sym typeface="Symbol" pitchFamily="18" charset="2"/>
              </a:rPr>
              <a:t>D</a:t>
            </a:r>
            <a:r>
              <a:rPr lang="ru-RU" sz="2000" b="0" i="1" baseline="30000" dirty="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2000" b="0" i="1" dirty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 b="0" dirty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ru-RU" sz="1600" b="0" u="sng" dirty="0">
                <a:latin typeface="Times New Roman" pitchFamily="18" charset="0"/>
                <a:sym typeface="Symbol" pitchFamily="18" charset="2"/>
              </a:rPr>
              <a:t>Доказательство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. На каждом такте у генератора есть описание пройденного графа, в котором выделено дерево - остов, ориентированный от корня, и для каждой пройденной вершины известно число </a:t>
            </a:r>
            <a:r>
              <a:rPr lang="ru-RU" sz="1600" b="0" dirty="0" err="1">
                <a:latin typeface="Times New Roman" pitchFamily="18" charset="0"/>
                <a:sym typeface="Symbol" pitchFamily="18" charset="2"/>
              </a:rPr>
              <a:t>непройденных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1600" b="0" dirty="0" smtClean="0">
                <a:latin typeface="Times New Roman" pitchFamily="18" charset="0"/>
                <a:sym typeface="Symbol" pitchFamily="18" charset="2"/>
              </a:rPr>
              <a:t>выходящих 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дуг. Также генератор знает число сгенерированных движков, и где находится каждый движок. Генератор направляет движки так, чтобы они шли по дереву к </a:t>
            </a:r>
            <a:r>
              <a:rPr lang="ru-RU" sz="1600" b="0" dirty="0" err="1">
                <a:latin typeface="Times New Roman" pitchFamily="18" charset="0"/>
                <a:sym typeface="Symbol" pitchFamily="18" charset="2"/>
              </a:rPr>
              <a:t>непройденным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дугам, причём к каждой </a:t>
            </a:r>
            <a:r>
              <a:rPr lang="ru-RU" sz="1600" b="0" dirty="0" err="1">
                <a:latin typeface="Times New Roman" pitchFamily="18" charset="0"/>
                <a:sym typeface="Symbol" pitchFamily="18" charset="2"/>
              </a:rPr>
              <a:t>непройденной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дуге - не более одного движка. На этом такте генератор генерирует число движков, равное разности между числом </a:t>
            </a:r>
            <a:r>
              <a:rPr lang="ru-RU" sz="1600" b="0" dirty="0" err="1">
                <a:latin typeface="Times New Roman" pitchFamily="18" charset="0"/>
                <a:sym typeface="Symbol" pitchFamily="18" charset="2"/>
              </a:rPr>
              <a:t>непройденных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дуг, выходящих из пройденных вершин, и числом уже сгенерированных движков.</a:t>
            </a:r>
          </a:p>
          <a:p>
            <a:r>
              <a:rPr lang="ru-RU" sz="1600" b="0" dirty="0">
                <a:latin typeface="Times New Roman" pitchFamily="18" charset="0"/>
                <a:sym typeface="Symbol" pitchFamily="18" charset="2"/>
              </a:rPr>
              <a:t>Рассмотрим путь длины</a:t>
            </a:r>
            <a:r>
              <a:rPr lang="en-US" sz="1600" b="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L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, выходящий из корня. Если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1600" b="0" dirty="0" err="1">
                <a:latin typeface="Times New Roman" pitchFamily="18" charset="0"/>
                <a:sym typeface="Symbol" pitchFamily="18" charset="2"/>
              </a:rPr>
              <a:t>ая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вершина пути достигается на такте </a:t>
            </a:r>
            <a:r>
              <a:rPr lang="en-US" sz="1600" b="0" i="1" dirty="0" err="1">
                <a:latin typeface="Times New Roman" pitchFamily="18" charset="0"/>
                <a:sym typeface="Symbol" pitchFamily="18" charset="2"/>
              </a:rPr>
              <a:t>t</a:t>
            </a:r>
            <a:r>
              <a:rPr lang="en-US" sz="1600" b="0" i="1" baseline="-25000" dirty="0" err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, то на этом такте генератор может сгенерировать столько движков, сколько дуг выходит из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-ой вершины минус 1 (один движок уже в вершине). Значит, вершина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i+1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будет достигнута не более, чем через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 тактов после этого: </a:t>
            </a:r>
            <a:r>
              <a:rPr lang="en-US" sz="1600" b="0" i="1" dirty="0" err="1">
                <a:latin typeface="Times New Roman" pitchFamily="18" charset="0"/>
                <a:sym typeface="Symbol" pitchFamily="18" charset="2"/>
              </a:rPr>
              <a:t>t</a:t>
            </a:r>
            <a:r>
              <a:rPr lang="en-US" sz="1600" b="0" i="1" baseline="-25000" dirty="0" err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i="1" baseline="-25000" dirty="0">
                <a:latin typeface="Times New Roman" pitchFamily="18" charset="0"/>
                <a:sym typeface="Symbol" pitchFamily="18" charset="2"/>
              </a:rPr>
              <a:t>+1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 </a:t>
            </a:r>
            <a:r>
              <a:rPr lang="ru-RU" sz="1600" b="0" i="1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600" b="0" i="1" dirty="0" err="1">
                <a:latin typeface="Times New Roman" pitchFamily="18" charset="0"/>
                <a:sym typeface="Symbol" pitchFamily="18" charset="2"/>
              </a:rPr>
              <a:t>t</a:t>
            </a:r>
            <a:r>
              <a:rPr lang="en-US" sz="1600" b="0" i="1" baseline="-25000" dirty="0" err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i="1" dirty="0">
                <a:latin typeface="Times New Roman" pitchFamily="18" charset="0"/>
                <a:sym typeface="Symbol" pitchFamily="18" charset="2"/>
              </a:rPr>
              <a:t>+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. Поскольку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t</a:t>
            </a:r>
            <a:r>
              <a:rPr lang="ru-RU" sz="1600" b="0" i="1" baseline="-25000" dirty="0">
                <a:latin typeface="Times New Roman" pitchFamily="18" charset="0"/>
                <a:sym typeface="Symbol" pitchFamily="18" charset="2"/>
              </a:rPr>
              <a:t>1</a:t>
            </a:r>
            <a:r>
              <a:rPr lang="ru-RU" sz="1600" b="0" i="1" dirty="0">
                <a:latin typeface="Times New Roman" pitchFamily="18" charset="0"/>
                <a:sym typeface="Symbol" pitchFamily="18" charset="2"/>
              </a:rPr>
              <a:t>=0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, имеем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600" b="0" i="1" dirty="0" err="1">
                <a:latin typeface="Times New Roman" pitchFamily="18" charset="0"/>
                <a:sym typeface="Symbol" pitchFamily="18" charset="2"/>
              </a:rPr>
              <a:t>t</a:t>
            </a:r>
            <a:r>
              <a:rPr lang="en-US" sz="1600" b="0" i="1" baseline="-25000" dirty="0" err="1">
                <a:latin typeface="Times New Roman" pitchFamily="18" charset="0"/>
                <a:sym typeface="Symbol" pitchFamily="18" charset="2"/>
              </a:rPr>
              <a:t>L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  L(L-1)/2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.</a:t>
            </a:r>
            <a:r>
              <a:rPr lang="en-US" sz="1600" b="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Т.к. 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L</a:t>
            </a:r>
            <a:r>
              <a:rPr lang="ru-RU" sz="1600" b="0" i="1" dirty="0">
                <a:latin typeface="Times New Roman" pitchFamily="18" charset="0"/>
                <a:sym typeface="Symbol" pitchFamily="18" charset="2"/>
              </a:rPr>
              <a:t>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D</a:t>
            </a:r>
            <a:r>
              <a:rPr lang="en-US" sz="1600" b="0" dirty="0">
                <a:latin typeface="Times New Roman" pitchFamily="18" charset="0"/>
                <a:sym typeface="Symbol" pitchFamily="18" charset="2"/>
              </a:rPr>
              <a:t>, 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время обхода </a:t>
            </a:r>
            <a:r>
              <a:rPr lang="en-US" sz="1600" dirty="0">
                <a:latin typeface="Times New Roman" pitchFamily="18" charset="0"/>
                <a:sym typeface="Symbol" pitchFamily="18" charset="2"/>
              </a:rPr>
              <a:t>O</a:t>
            </a:r>
            <a:r>
              <a:rPr lang="ru-RU" sz="1600" b="0" i="1" dirty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D</a:t>
            </a:r>
            <a:r>
              <a:rPr lang="ru-RU" sz="1600" b="0" i="1" baseline="30000" dirty="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1600" b="0" i="1" dirty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1600" b="0" dirty="0">
                <a:latin typeface="Times New Roman" pitchFamily="18" charset="0"/>
                <a:sym typeface="Symbol" pitchFamily="18" charset="2"/>
              </a:rPr>
              <a:t>.</a:t>
            </a:r>
            <a:r>
              <a:rPr lang="en-US" sz="1600" b="0" dirty="0">
                <a:latin typeface="Times New Roman" pitchFamily="18" charset="0"/>
                <a:sym typeface="Symbol" pitchFamily="18" charset="2"/>
              </a:rPr>
              <a:t> </a:t>
            </a:r>
            <a:endParaRPr lang="ru-RU" sz="1600" b="0" dirty="0"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0.03785 1.85185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Прямоугольник 114"/>
          <p:cNvSpPr/>
          <p:nvPr/>
        </p:nvSpPr>
        <p:spPr bwMode="auto">
          <a:xfrm>
            <a:off x="395536" y="908720"/>
            <a:ext cx="8460940" cy="5328592"/>
          </a:xfrm>
          <a:prstGeom prst="rect">
            <a:avLst/>
          </a:prstGeom>
          <a:solidFill>
            <a:srgbClr val="E7D3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8" name="Вертикальный свиток 187"/>
          <p:cNvSpPr/>
          <p:nvPr/>
        </p:nvSpPr>
        <p:spPr bwMode="auto">
          <a:xfrm>
            <a:off x="6444208" y="1023997"/>
            <a:ext cx="2272397" cy="2250315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144000" rIns="108000" bIns="144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От: Движок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i="1" dirty="0" smtClean="0"/>
              <a:t>Кому: по списку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i="1" dirty="0" smtClean="0"/>
              <a:t>регуляторов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Ищу регулятор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вершины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</p:txBody>
      </p:sp>
      <p:sp>
        <p:nvSpPr>
          <p:cNvPr id="149" name="Вертикальный свиток 148"/>
          <p:cNvSpPr/>
          <p:nvPr/>
        </p:nvSpPr>
        <p:spPr bwMode="auto">
          <a:xfrm>
            <a:off x="6444208" y="1122475"/>
            <a:ext cx="2260862" cy="1559460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144000" rIns="108000" bIns="144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От: Движок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i="1" dirty="0" smtClean="0"/>
              <a:t>Кому: Регулятор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Куда идти?</a:t>
            </a:r>
          </a:p>
        </p:txBody>
      </p:sp>
      <p:sp>
        <p:nvSpPr>
          <p:cNvPr id="164" name="Выноска 2 163"/>
          <p:cNvSpPr/>
          <p:nvPr/>
        </p:nvSpPr>
        <p:spPr bwMode="auto">
          <a:xfrm>
            <a:off x="5724128" y="1016732"/>
            <a:ext cx="2988181" cy="811367"/>
          </a:xfrm>
          <a:prstGeom prst="borderCallout2">
            <a:avLst>
              <a:gd name="adj1" fmla="val 99868"/>
              <a:gd name="adj2" fmla="val 49284"/>
              <a:gd name="adj3" fmla="val 122419"/>
              <a:gd name="adj4" fmla="val 38684"/>
              <a:gd name="adj5" fmla="val 174640"/>
              <a:gd name="adj6" fmla="val 9097"/>
            </a:avLst>
          </a:prstGeom>
          <a:solidFill>
            <a:srgbClr val="F1F8F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Скажу регулятору начала дуги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конец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dirty="0" smtClean="0"/>
              <a:t>и самоуничтожусь.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7" name="Выноска 2 156"/>
          <p:cNvSpPr/>
          <p:nvPr/>
        </p:nvSpPr>
        <p:spPr bwMode="auto">
          <a:xfrm>
            <a:off x="6552220" y="3645024"/>
            <a:ext cx="2155902" cy="565146"/>
          </a:xfrm>
          <a:prstGeom prst="borderCallout2">
            <a:avLst>
              <a:gd name="adj1" fmla="val 49061"/>
              <a:gd name="adj2" fmla="val 122"/>
              <a:gd name="adj3" fmla="val -28480"/>
              <a:gd name="adj4" fmla="val -20069"/>
              <a:gd name="adj5" fmla="val -153997"/>
              <a:gd name="adj6" fmla="val -32251"/>
            </a:avLst>
          </a:prstGeom>
          <a:solidFill>
            <a:srgbClr val="F1F8F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Пришёл в вершину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dirty="0" smtClean="0"/>
              <a:t>Есть ли регулятор?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6" name="Вертикальный свиток 155"/>
          <p:cNvSpPr/>
          <p:nvPr/>
        </p:nvSpPr>
        <p:spPr bwMode="auto">
          <a:xfrm>
            <a:off x="6480212" y="3476521"/>
            <a:ext cx="2121712" cy="1603898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144000" rIns="108000" bIns="144000" numCol="1" rtlCol="0" anchor="ctr" anchorCtr="1" compatLnSpc="1">
            <a:prstTxWarp prst="textNoShape">
              <a:avLst/>
            </a:prstTxWarp>
            <a:spAutoFit/>
          </a:bodyPr>
          <a:lstStyle/>
          <a:p>
            <a:r>
              <a:rPr lang="ru-RU" sz="1600" b="0" i="1" dirty="0" smtClean="0"/>
              <a:t>От: Регулятор</a:t>
            </a:r>
          </a:p>
          <a:p>
            <a:r>
              <a:rPr lang="ru-RU" sz="1600" b="0" i="1" dirty="0" smtClean="0"/>
              <a:t>Кому: Движок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Иди по дуге 5</a:t>
            </a:r>
          </a:p>
        </p:txBody>
      </p:sp>
      <p:sp>
        <p:nvSpPr>
          <p:cNvPr id="158" name="Вертикальный свиток 157"/>
          <p:cNvSpPr/>
          <p:nvPr/>
        </p:nvSpPr>
        <p:spPr bwMode="auto">
          <a:xfrm>
            <a:off x="6624228" y="3392996"/>
            <a:ext cx="1830549" cy="1559460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144000" rIns="108000" bIns="144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Найден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регулятор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с адресом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dirty="0" smtClean="0"/>
              <a:t>Это хорда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56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Проход по белой дуге в не белую вершину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cxnSp>
        <p:nvCxnSpPr>
          <p:cNvPr id="10" name="Прямая со стрелкой 55"/>
          <p:cNvCxnSpPr>
            <a:cxnSpLocks noChangeShapeType="1"/>
            <a:stCxn id="38" idx="7"/>
            <a:endCxn id="42" idx="3"/>
          </p:cNvCxnSpPr>
          <p:nvPr/>
        </p:nvCxnSpPr>
        <p:spPr bwMode="auto">
          <a:xfrm flipV="1">
            <a:off x="4213926" y="1828376"/>
            <a:ext cx="1058920" cy="1021774"/>
          </a:xfrm>
          <a:prstGeom prst="straightConnector1">
            <a:avLst/>
          </a:prstGeom>
          <a:noFill/>
          <a:ln w="127000" cap="rnd" cmpd="sng" algn="ctr">
            <a:solidFill>
              <a:srgbClr val="FF0000"/>
            </a:solidFill>
            <a:round/>
            <a:headEnd/>
            <a:tailEnd type="triangle" w="sm" len="med"/>
          </a:ln>
        </p:spPr>
      </p:cxnSp>
      <p:cxnSp>
        <p:nvCxnSpPr>
          <p:cNvPr id="15" name="Прямая со стрелкой 55"/>
          <p:cNvCxnSpPr>
            <a:cxnSpLocks noChangeShapeType="1"/>
            <a:stCxn id="38" idx="1"/>
            <a:endCxn id="43" idx="6"/>
          </p:cNvCxnSpPr>
          <p:nvPr/>
        </p:nvCxnSpPr>
        <p:spPr bwMode="auto">
          <a:xfrm flipH="1" flipV="1">
            <a:off x="2664111" y="2097014"/>
            <a:ext cx="1295001" cy="753136"/>
          </a:xfrm>
          <a:prstGeom prst="straightConnector1">
            <a:avLst/>
          </a:prstGeom>
          <a:noFill/>
          <a:ln w="127000" cap="rnd" cmpd="sng" algn="ctr">
            <a:solidFill>
              <a:srgbClr val="FF0000"/>
            </a:solidFill>
            <a:round/>
            <a:headEnd/>
            <a:tailEnd type="triangle" w="sm" len="med"/>
          </a:ln>
        </p:spPr>
      </p:cxnSp>
      <p:cxnSp>
        <p:nvCxnSpPr>
          <p:cNvPr id="19" name="Прямая со стрелкой 36"/>
          <p:cNvCxnSpPr>
            <a:cxnSpLocks noChangeShapeType="1"/>
            <a:stCxn id="38" idx="0"/>
          </p:cNvCxnSpPr>
          <p:nvPr/>
        </p:nvCxnSpPr>
        <p:spPr bwMode="auto">
          <a:xfrm flipH="1" flipV="1">
            <a:off x="3923928" y="1736812"/>
            <a:ext cx="162591" cy="1060564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24" name="Прямая со стрелкой 172"/>
          <p:cNvCxnSpPr>
            <a:cxnSpLocks noChangeShapeType="1"/>
            <a:stCxn id="38" idx="7"/>
            <a:endCxn id="42" idx="3"/>
          </p:cNvCxnSpPr>
          <p:nvPr/>
        </p:nvCxnSpPr>
        <p:spPr bwMode="auto">
          <a:xfrm flipV="1">
            <a:off x="4213926" y="1828376"/>
            <a:ext cx="1058920" cy="1021774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26" name="Прямая со стрелкой 172"/>
          <p:cNvCxnSpPr>
            <a:cxnSpLocks noChangeShapeType="1"/>
            <a:stCxn id="38" idx="2"/>
          </p:cNvCxnSpPr>
          <p:nvPr/>
        </p:nvCxnSpPr>
        <p:spPr bwMode="auto">
          <a:xfrm flipH="1" flipV="1">
            <a:off x="2807804" y="2960948"/>
            <a:ext cx="1098534" cy="1661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28" name="Прямая со стрелкой 55"/>
          <p:cNvCxnSpPr>
            <a:cxnSpLocks noChangeShapeType="1"/>
            <a:stCxn id="52" idx="0"/>
            <a:endCxn id="38" idx="4"/>
          </p:cNvCxnSpPr>
          <p:nvPr/>
        </p:nvCxnSpPr>
        <p:spPr bwMode="auto">
          <a:xfrm flipV="1">
            <a:off x="4086519" y="3157739"/>
            <a:ext cx="0" cy="647749"/>
          </a:xfrm>
          <a:prstGeom prst="straightConnector1">
            <a:avLst/>
          </a:prstGeom>
          <a:noFill/>
          <a:ln w="127000" cap="rnd" cmpd="sng" algn="ctr">
            <a:solidFill>
              <a:srgbClr val="FF0000"/>
            </a:solidFill>
            <a:round/>
            <a:headEnd/>
            <a:tailEnd type="triangle" w="sm" len="med"/>
          </a:ln>
        </p:spPr>
      </p:cxnSp>
      <p:cxnSp>
        <p:nvCxnSpPr>
          <p:cNvPr id="30" name="Прямая со стрелкой 20"/>
          <p:cNvCxnSpPr>
            <a:cxnSpLocks noChangeShapeType="1"/>
            <a:stCxn id="52" idx="0"/>
            <a:endCxn id="38" idx="4"/>
          </p:cNvCxnSpPr>
          <p:nvPr/>
        </p:nvCxnSpPr>
        <p:spPr bwMode="auto">
          <a:xfrm flipV="1">
            <a:off x="4086519" y="3157739"/>
            <a:ext cx="0" cy="64774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35" name="Прямая со стрелкой 55"/>
          <p:cNvCxnSpPr>
            <a:cxnSpLocks noChangeShapeType="1"/>
            <a:stCxn id="38" idx="1"/>
            <a:endCxn id="43" idx="6"/>
          </p:cNvCxnSpPr>
          <p:nvPr/>
        </p:nvCxnSpPr>
        <p:spPr bwMode="auto">
          <a:xfrm flipH="1" flipV="1">
            <a:off x="2664111" y="2097014"/>
            <a:ext cx="1295001" cy="753136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sp>
        <p:nvSpPr>
          <p:cNvPr id="52" name="Овал 51"/>
          <p:cNvSpPr>
            <a:spLocks noChangeAspect="1"/>
          </p:cNvSpPr>
          <p:nvPr/>
        </p:nvSpPr>
        <p:spPr bwMode="auto">
          <a:xfrm>
            <a:off x="3906338" y="3805488"/>
            <a:ext cx="360362" cy="36036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A</a:t>
            </a:r>
            <a:endParaRPr lang="ru-RU" dirty="0">
              <a:latin typeface="+mn-lt"/>
            </a:endParaRPr>
          </a:p>
        </p:txBody>
      </p:sp>
      <p:cxnSp>
        <p:nvCxnSpPr>
          <p:cNvPr id="116" name="Прямая со стрелкой 36"/>
          <p:cNvCxnSpPr>
            <a:cxnSpLocks noChangeShapeType="1"/>
            <a:stCxn id="38" idx="6"/>
            <a:endCxn id="119" idx="2"/>
          </p:cNvCxnSpPr>
          <p:nvPr/>
        </p:nvCxnSpPr>
        <p:spPr bwMode="auto">
          <a:xfrm flipV="1">
            <a:off x="4266700" y="2565065"/>
            <a:ext cx="1313412" cy="412493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lg"/>
          </a:ln>
        </p:spPr>
      </p:cxnSp>
      <p:cxnSp>
        <p:nvCxnSpPr>
          <p:cNvPr id="140" name="Прямая со стрелкой 36"/>
          <p:cNvCxnSpPr>
            <a:cxnSpLocks noChangeShapeType="1"/>
            <a:stCxn id="38" idx="5"/>
          </p:cNvCxnSpPr>
          <p:nvPr/>
        </p:nvCxnSpPr>
        <p:spPr bwMode="auto">
          <a:xfrm>
            <a:off x="4213926" y="3104965"/>
            <a:ext cx="1166932" cy="592833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lg"/>
          </a:ln>
        </p:spPr>
      </p:cxnSp>
      <p:sp>
        <p:nvSpPr>
          <p:cNvPr id="150" name="TextBox 149"/>
          <p:cNvSpPr txBox="1"/>
          <p:nvPr/>
        </p:nvSpPr>
        <p:spPr>
          <a:xfrm>
            <a:off x="3510616" y="2960948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51" name="TextBox 150"/>
          <p:cNvSpPr txBox="1"/>
          <p:nvPr/>
        </p:nvSpPr>
        <p:spPr>
          <a:xfrm>
            <a:off x="3383868" y="2132856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52" name="TextBox 151"/>
          <p:cNvSpPr txBox="1"/>
          <p:nvPr/>
        </p:nvSpPr>
        <p:spPr>
          <a:xfrm>
            <a:off x="3815916" y="1952836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53" name="TextBox 152"/>
          <p:cNvSpPr txBox="1"/>
          <p:nvPr/>
        </p:nvSpPr>
        <p:spPr>
          <a:xfrm>
            <a:off x="4680012" y="1844824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54" name="TextBox 153"/>
          <p:cNvSpPr txBox="1"/>
          <p:nvPr/>
        </p:nvSpPr>
        <p:spPr>
          <a:xfrm>
            <a:off x="4770756" y="2924944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55" name="TextBox 154"/>
          <p:cNvSpPr txBox="1"/>
          <p:nvPr/>
        </p:nvSpPr>
        <p:spPr>
          <a:xfrm>
            <a:off x="4590736" y="3501008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47" name="Овал 46"/>
          <p:cNvSpPr>
            <a:spLocks noChangeAspect="1"/>
          </p:cNvSpPr>
          <p:nvPr/>
        </p:nvSpPr>
        <p:spPr bwMode="auto">
          <a:xfrm>
            <a:off x="3538187" y="5682354"/>
            <a:ext cx="1131841" cy="38951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+mn-lt"/>
              </a:rPr>
              <a:t>корень</a:t>
            </a:r>
            <a:endParaRPr lang="ru-RU" dirty="0">
              <a:latin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3774106" y="4658942"/>
            <a:ext cx="43204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 smtClean="0"/>
              <a:t>…</a:t>
            </a:r>
            <a:endParaRPr lang="ru-RU" dirty="0"/>
          </a:p>
        </p:txBody>
      </p:sp>
      <p:sp>
        <p:nvSpPr>
          <p:cNvPr id="50" name="Выноска 2 49"/>
          <p:cNvSpPr/>
          <p:nvPr/>
        </p:nvSpPr>
        <p:spPr bwMode="auto">
          <a:xfrm>
            <a:off x="4572000" y="3933056"/>
            <a:ext cx="3074872" cy="565146"/>
          </a:xfrm>
          <a:prstGeom prst="borderCallout2">
            <a:avLst>
              <a:gd name="adj1" fmla="val -415"/>
              <a:gd name="adj2" fmla="val 50062"/>
              <a:gd name="adj3" fmla="val -42809"/>
              <a:gd name="adj4" fmla="val 36350"/>
              <a:gd name="adj5" fmla="val -240282"/>
              <a:gd name="adj6" fmla="val 33467"/>
            </a:avLst>
          </a:prstGeom>
          <a:solidFill>
            <a:srgbClr val="F1F8F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Регулятор не запоминает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dirty="0" smtClean="0"/>
              <a:t>адрес регулятора конца хорды.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Овал 37"/>
          <p:cNvSpPr>
            <a:spLocks noChangeAspect="1"/>
          </p:cNvSpPr>
          <p:nvPr/>
        </p:nvSpPr>
        <p:spPr bwMode="auto">
          <a:xfrm>
            <a:off x="3906338" y="2797376"/>
            <a:ext cx="360362" cy="36036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B</a:t>
            </a:r>
            <a:endParaRPr lang="ru-RU" dirty="0">
              <a:latin typeface="+mn-lt"/>
            </a:endParaRPr>
          </a:p>
        </p:txBody>
      </p:sp>
      <p:sp>
        <p:nvSpPr>
          <p:cNvPr id="42" name="Овал 41"/>
          <p:cNvSpPr>
            <a:spLocks noChangeAspect="1"/>
          </p:cNvSpPr>
          <p:nvPr/>
        </p:nvSpPr>
        <p:spPr bwMode="auto">
          <a:xfrm>
            <a:off x="5220072" y="1520788"/>
            <a:ext cx="360362" cy="36036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D</a:t>
            </a:r>
            <a:endParaRPr lang="ru-RU" dirty="0">
              <a:latin typeface="+mn-lt"/>
            </a:endParaRPr>
          </a:p>
        </p:txBody>
      </p:sp>
      <p:sp>
        <p:nvSpPr>
          <p:cNvPr id="43" name="Овал 42"/>
          <p:cNvSpPr>
            <a:spLocks noChangeAspect="1"/>
          </p:cNvSpPr>
          <p:nvPr/>
        </p:nvSpPr>
        <p:spPr bwMode="auto">
          <a:xfrm>
            <a:off x="2303748" y="1916832"/>
            <a:ext cx="360363" cy="36036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C</a:t>
            </a:r>
            <a:endParaRPr lang="ru-RU" dirty="0">
              <a:latin typeface="+mn-lt"/>
            </a:endParaRPr>
          </a:p>
        </p:txBody>
      </p:sp>
      <p:sp>
        <p:nvSpPr>
          <p:cNvPr id="119" name="Овал 118"/>
          <p:cNvSpPr>
            <a:spLocks noChangeAspect="1"/>
          </p:cNvSpPr>
          <p:nvPr/>
        </p:nvSpPr>
        <p:spPr bwMode="auto">
          <a:xfrm>
            <a:off x="5580112" y="2384884"/>
            <a:ext cx="360362" cy="36036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E</a:t>
            </a:r>
            <a:endParaRPr lang="ru-RU" dirty="0">
              <a:latin typeface="+mn-lt"/>
            </a:endParaRPr>
          </a:p>
        </p:txBody>
      </p:sp>
      <p:sp>
        <p:nvSpPr>
          <p:cNvPr id="46" name="Вертикальный свиток 45"/>
          <p:cNvSpPr/>
          <p:nvPr/>
        </p:nvSpPr>
        <p:spPr bwMode="auto">
          <a:xfrm>
            <a:off x="3023828" y="2852936"/>
            <a:ext cx="943486" cy="478740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запрос</a:t>
            </a:r>
          </a:p>
        </p:txBody>
      </p:sp>
      <p:sp>
        <p:nvSpPr>
          <p:cNvPr id="49" name="Вертикальный свиток 48"/>
          <p:cNvSpPr/>
          <p:nvPr/>
        </p:nvSpPr>
        <p:spPr bwMode="auto">
          <a:xfrm>
            <a:off x="5652120" y="2276872"/>
            <a:ext cx="810361" cy="478740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конец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3939179" y="3645024"/>
            <a:ext cx="61555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4800" b="0" dirty="0" smtClean="0">
                <a:solidFill>
                  <a:srgbClr val="0066FF"/>
                </a:solidFill>
                <a:sym typeface="Webdings"/>
              </a:rPr>
              <a:t></a:t>
            </a:r>
            <a:endParaRPr lang="ru-RU" sz="4800" b="0" dirty="0">
              <a:solidFill>
                <a:srgbClr val="0066FF"/>
              </a:solidFill>
            </a:endParaRPr>
          </a:p>
        </p:txBody>
      </p:sp>
      <p:sp>
        <p:nvSpPr>
          <p:cNvPr id="51" name="Text Box 18"/>
          <p:cNvSpPr txBox="1">
            <a:spLocks noChangeArrowheads="1"/>
          </p:cNvSpPr>
          <p:nvPr/>
        </p:nvSpPr>
        <p:spPr bwMode="auto">
          <a:xfrm>
            <a:off x="34925" y="6092465"/>
            <a:ext cx="21159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 smtClean="0">
                <a:latin typeface="Times New Roman" pitchFamily="18" charset="0"/>
                <a:sym typeface="Wingdings 3" pitchFamily="18" charset="2"/>
              </a:rPr>
              <a:t>7</a:t>
            </a:r>
            <a:endParaRPr lang="ru-RU" altLang="ru-RU" sz="1600" dirty="0">
              <a:latin typeface="Times New Roman" pitchFamily="18" charset="0"/>
              <a:sym typeface="Wingdings 3" pitchFamily="18" charset="2"/>
            </a:endParaRPr>
          </a:p>
        </p:txBody>
      </p:sp>
      <p:sp>
        <p:nvSpPr>
          <p:cNvPr id="53" name="Text Box 18"/>
          <p:cNvSpPr txBox="1">
            <a:spLocks noChangeArrowheads="1"/>
          </p:cNvSpPr>
          <p:nvPr/>
        </p:nvSpPr>
        <p:spPr bwMode="auto">
          <a:xfrm>
            <a:off x="35496" y="6244865"/>
            <a:ext cx="21159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 smtClean="0">
                <a:latin typeface="Times New Roman" pitchFamily="18" charset="0"/>
                <a:sym typeface="Wingdings 3" pitchFamily="18" charset="2"/>
              </a:rPr>
              <a:t>8</a:t>
            </a:r>
            <a:endParaRPr lang="ru-RU" altLang="ru-RU" sz="1600" dirty="0">
              <a:latin typeface="Times New Roman" pitchFamily="18" charset="0"/>
              <a:sym typeface="Wingdings 3" pitchFamily="18" charset="2"/>
            </a:endParaRPr>
          </a:p>
        </p:txBody>
      </p:sp>
      <p:sp>
        <p:nvSpPr>
          <p:cNvPr id="54" name="Text Box 18"/>
          <p:cNvSpPr txBox="1">
            <a:spLocks noChangeArrowheads="1"/>
          </p:cNvSpPr>
          <p:nvPr/>
        </p:nvSpPr>
        <p:spPr bwMode="auto">
          <a:xfrm>
            <a:off x="35496" y="5769260"/>
            <a:ext cx="21159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 smtClean="0">
                <a:latin typeface="Times New Roman" pitchFamily="18" charset="0"/>
                <a:sym typeface="Wingdings 3" pitchFamily="18" charset="2"/>
              </a:rPr>
              <a:t>5</a:t>
            </a:r>
            <a:endParaRPr lang="ru-RU" altLang="ru-RU" sz="1600" dirty="0">
              <a:latin typeface="Times New Roman" pitchFamily="18" charset="0"/>
              <a:sym typeface="Wingdings 3" pitchFamily="18" charset="2"/>
            </a:endParaRPr>
          </a:p>
        </p:txBody>
      </p:sp>
      <p:sp>
        <p:nvSpPr>
          <p:cNvPr id="55" name="Text Box 18"/>
          <p:cNvSpPr txBox="1">
            <a:spLocks noChangeArrowheads="1"/>
          </p:cNvSpPr>
          <p:nvPr/>
        </p:nvSpPr>
        <p:spPr bwMode="auto">
          <a:xfrm>
            <a:off x="36067" y="5921660"/>
            <a:ext cx="21159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 smtClean="0">
                <a:latin typeface="Times New Roman" pitchFamily="18" charset="0"/>
                <a:sym typeface="Wingdings 3" pitchFamily="18" charset="2"/>
              </a:rPr>
              <a:t>6</a:t>
            </a:r>
            <a:endParaRPr lang="ru-RU" altLang="ru-RU" sz="1600" dirty="0">
              <a:latin typeface="Times New Roman" pitchFamily="18" charset="0"/>
              <a:sym typeface="Wingdings 3" pitchFamily="18" charset="2"/>
            </a:endParaRPr>
          </a:p>
        </p:txBody>
      </p:sp>
      <p:sp>
        <p:nvSpPr>
          <p:cNvPr id="56" name="Text Box 18"/>
          <p:cNvSpPr txBox="1">
            <a:spLocks noChangeArrowheads="1"/>
          </p:cNvSpPr>
          <p:nvPr/>
        </p:nvSpPr>
        <p:spPr bwMode="auto">
          <a:xfrm>
            <a:off x="35496" y="5444393"/>
            <a:ext cx="21159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 smtClean="0">
                <a:latin typeface="Times New Roman" pitchFamily="18" charset="0"/>
                <a:sym typeface="Wingdings 3" pitchFamily="18" charset="2"/>
              </a:rPr>
              <a:t>3</a:t>
            </a:r>
            <a:endParaRPr lang="ru-RU" altLang="ru-RU" sz="1600" dirty="0">
              <a:latin typeface="Times New Roman" pitchFamily="18" charset="0"/>
              <a:sym typeface="Wingdings 3" pitchFamily="18" charset="2"/>
            </a:endParaRPr>
          </a:p>
        </p:txBody>
      </p:sp>
      <p:sp>
        <p:nvSpPr>
          <p:cNvPr id="57" name="Text Box 18"/>
          <p:cNvSpPr txBox="1">
            <a:spLocks noChangeArrowheads="1"/>
          </p:cNvSpPr>
          <p:nvPr/>
        </p:nvSpPr>
        <p:spPr bwMode="auto">
          <a:xfrm>
            <a:off x="36067" y="5596793"/>
            <a:ext cx="21159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 smtClean="0">
                <a:latin typeface="Times New Roman" pitchFamily="18" charset="0"/>
                <a:sym typeface="Wingdings 3" pitchFamily="18" charset="2"/>
              </a:rPr>
              <a:t>4</a:t>
            </a:r>
            <a:endParaRPr lang="ru-RU" altLang="ru-RU" sz="1600" dirty="0">
              <a:latin typeface="Times New Roman" pitchFamily="18" charset="0"/>
              <a:sym typeface="Wingdings 3" pitchFamily="18" charset="2"/>
            </a:endParaRPr>
          </a:p>
        </p:txBody>
      </p:sp>
      <p:sp>
        <p:nvSpPr>
          <p:cNvPr id="58" name="Text Box 18"/>
          <p:cNvSpPr txBox="1">
            <a:spLocks noChangeArrowheads="1"/>
          </p:cNvSpPr>
          <p:nvPr/>
        </p:nvSpPr>
        <p:spPr bwMode="auto">
          <a:xfrm>
            <a:off x="36067" y="5121188"/>
            <a:ext cx="21159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 smtClean="0">
                <a:latin typeface="Times New Roman" pitchFamily="18" charset="0"/>
                <a:sym typeface="Wingdings 3" pitchFamily="18" charset="2"/>
              </a:rPr>
              <a:t>1</a:t>
            </a:r>
            <a:endParaRPr lang="ru-RU" altLang="ru-RU" sz="1600" dirty="0">
              <a:latin typeface="Times New Roman" pitchFamily="18" charset="0"/>
              <a:sym typeface="Wingdings 3" pitchFamily="18" charset="2"/>
            </a:endParaRPr>
          </a:p>
        </p:txBody>
      </p:sp>
      <p:sp>
        <p:nvSpPr>
          <p:cNvPr id="59" name="Text Box 18"/>
          <p:cNvSpPr txBox="1">
            <a:spLocks noChangeArrowheads="1"/>
          </p:cNvSpPr>
          <p:nvPr/>
        </p:nvSpPr>
        <p:spPr bwMode="auto">
          <a:xfrm>
            <a:off x="36638" y="5273588"/>
            <a:ext cx="21159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 smtClean="0">
                <a:latin typeface="Times New Roman" pitchFamily="18" charset="0"/>
                <a:sym typeface="Wingdings 3" pitchFamily="18" charset="2"/>
              </a:rPr>
              <a:t>2</a:t>
            </a:r>
            <a:endParaRPr lang="ru-RU" altLang="ru-RU" sz="1600" dirty="0">
              <a:latin typeface="Times New Roman" pitchFamily="18" charset="0"/>
              <a:sym typeface="Wingdings 3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38889E-6 4.44444E-6 L -0.00226 -0.1497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00035 0.4060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225 -0.14977 L 0.1882 -0.2159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3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6 0.00185 L -0.21441 0.07199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" y="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0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7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decel="1000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 animBg="1"/>
      <p:bldP spid="188" grpId="1" animBg="1"/>
      <p:bldP spid="149" grpId="0" animBg="1"/>
      <p:bldP spid="149" grpId="1" animBg="1"/>
      <p:bldP spid="164" grpId="0" animBg="1"/>
      <p:bldP spid="164" grpId="1" animBg="1"/>
      <p:bldP spid="157" grpId="0" animBg="1"/>
      <p:bldP spid="157" grpId="1" animBg="1"/>
      <p:bldP spid="156" grpId="0" animBg="1"/>
      <p:bldP spid="156" grpId="1" animBg="1"/>
      <p:bldP spid="158" grpId="0" animBg="1"/>
      <p:bldP spid="158" grpId="1" animBg="1"/>
      <p:bldP spid="50" grpId="0" animBg="1"/>
      <p:bldP spid="50" grpId="1" animBg="1"/>
      <p:bldP spid="119" grpId="0" animBg="1"/>
      <p:bldP spid="119" grpId="1" animBg="1"/>
      <p:bldP spid="46" grpId="0" animBg="1"/>
      <p:bldP spid="46" grpId="1" animBg="1"/>
      <p:bldP spid="46" grpId="2" animBg="1"/>
      <p:bldP spid="49" grpId="0" animBg="1"/>
      <p:bldP spid="49" grpId="1" animBg="1"/>
      <p:bldP spid="49" grpId="2" animBg="1"/>
      <p:bldP spid="148" grpId="0" build="allAtOnce"/>
      <p:bldP spid="148" grpId="1" build="allAtOnce"/>
      <p:bldP spid="148" grpId="2" build="allAtOnce"/>
      <p:bldP spid="148" grpId="3" build="allAtOnce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Прямоугольник 114"/>
          <p:cNvSpPr/>
          <p:nvPr/>
        </p:nvSpPr>
        <p:spPr bwMode="auto">
          <a:xfrm>
            <a:off x="395536" y="908720"/>
            <a:ext cx="8460940" cy="5328592"/>
          </a:xfrm>
          <a:prstGeom prst="rect">
            <a:avLst/>
          </a:prstGeom>
          <a:solidFill>
            <a:srgbClr val="E7D3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9" name="Вертикальный свиток 158"/>
          <p:cNvSpPr/>
          <p:nvPr/>
        </p:nvSpPr>
        <p:spPr bwMode="auto">
          <a:xfrm>
            <a:off x="6480212" y="3493088"/>
            <a:ext cx="2121712" cy="1603898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144000" rIns="108000" bIns="144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От: Регулятор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i="1" dirty="0" smtClean="0"/>
              <a:t>Кому: Движок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0" dirty="0" smtClean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Иди по дуге 6</a:t>
            </a:r>
          </a:p>
        </p:txBody>
      </p:sp>
      <p:sp>
        <p:nvSpPr>
          <p:cNvPr id="160" name="Вертикальный свиток 159"/>
          <p:cNvSpPr/>
          <p:nvPr/>
        </p:nvSpPr>
        <p:spPr bwMode="auto">
          <a:xfrm>
            <a:off x="6120172" y="3429000"/>
            <a:ext cx="2681653" cy="957480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144000" rIns="108000" bIns="144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Регулятора нет.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dirty="0" smtClean="0"/>
              <a:t>Это новая прямая дуга.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9" name="Вертикальный свиток 188"/>
          <p:cNvSpPr/>
          <p:nvPr/>
        </p:nvSpPr>
        <p:spPr bwMode="auto">
          <a:xfrm>
            <a:off x="6444208" y="980728"/>
            <a:ext cx="2272397" cy="2250315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144000" rIns="108000" bIns="144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От: Движок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i="1" dirty="0" smtClean="0"/>
              <a:t>Кому: по списку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i="1" dirty="0" smtClean="0"/>
              <a:t>регуляторов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Ищу регулятор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вершины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</p:txBody>
      </p:sp>
      <p:sp>
        <p:nvSpPr>
          <p:cNvPr id="163" name="Выноска 2 162"/>
          <p:cNvSpPr/>
          <p:nvPr/>
        </p:nvSpPr>
        <p:spPr bwMode="auto">
          <a:xfrm>
            <a:off x="6408204" y="3969060"/>
            <a:ext cx="2121918" cy="565146"/>
          </a:xfrm>
          <a:prstGeom prst="borderCallout2">
            <a:avLst>
              <a:gd name="adj1" fmla="val 49061"/>
              <a:gd name="adj2" fmla="val 122"/>
              <a:gd name="adj3" fmla="val 36858"/>
              <a:gd name="adj4" fmla="val -18568"/>
              <a:gd name="adj5" fmla="val -10766"/>
              <a:gd name="adj6" fmla="val -33758"/>
            </a:avLst>
          </a:prstGeom>
          <a:solidFill>
            <a:srgbClr val="F1F8F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Пришёл в вершину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dirty="0" smtClean="0"/>
              <a:t>Есть ли регулятор?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9" name="Вертикальный свиток 148"/>
          <p:cNvSpPr/>
          <p:nvPr/>
        </p:nvSpPr>
        <p:spPr bwMode="auto">
          <a:xfrm>
            <a:off x="6444208" y="1122475"/>
            <a:ext cx="2260862" cy="1559460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144000" rIns="108000" bIns="144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От: Движок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i="1" dirty="0" smtClean="0"/>
              <a:t>Кому: Регулятор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Куда идти?</a:t>
            </a:r>
          </a:p>
        </p:txBody>
      </p:sp>
      <p:cxnSp>
        <p:nvCxnSpPr>
          <p:cNvPr id="167" name="Прямая со стрелкой 55"/>
          <p:cNvCxnSpPr>
            <a:cxnSpLocks noChangeShapeType="1"/>
            <a:stCxn id="38" idx="5"/>
            <a:endCxn id="141" idx="1"/>
          </p:cNvCxnSpPr>
          <p:nvPr/>
        </p:nvCxnSpPr>
        <p:spPr bwMode="auto">
          <a:xfrm>
            <a:off x="4213926" y="3104965"/>
            <a:ext cx="1166932" cy="592833"/>
          </a:xfrm>
          <a:prstGeom prst="straightConnector1">
            <a:avLst/>
          </a:prstGeom>
          <a:noFill/>
          <a:ln w="127000" cap="rnd" cmpd="sng" algn="ctr">
            <a:solidFill>
              <a:srgbClr val="FF0000"/>
            </a:solidFill>
            <a:round/>
            <a:headEnd/>
            <a:tailEnd type="triangle" w="sm" len="med"/>
          </a:ln>
        </p:spPr>
      </p:cxnSp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57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Проход по белой дуге в белую вершину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cxnSp>
        <p:nvCxnSpPr>
          <p:cNvPr id="10" name="Прямая со стрелкой 55"/>
          <p:cNvCxnSpPr>
            <a:cxnSpLocks noChangeShapeType="1"/>
            <a:stCxn id="38" idx="7"/>
            <a:endCxn id="42" idx="3"/>
          </p:cNvCxnSpPr>
          <p:nvPr/>
        </p:nvCxnSpPr>
        <p:spPr bwMode="auto">
          <a:xfrm flipV="1">
            <a:off x="4213926" y="1828376"/>
            <a:ext cx="1058920" cy="1021774"/>
          </a:xfrm>
          <a:prstGeom prst="straightConnector1">
            <a:avLst/>
          </a:prstGeom>
          <a:noFill/>
          <a:ln w="127000" cap="rnd" cmpd="sng" algn="ctr">
            <a:solidFill>
              <a:srgbClr val="FF0000"/>
            </a:solidFill>
            <a:round/>
            <a:headEnd/>
            <a:tailEnd type="triangle" w="sm" len="med"/>
          </a:ln>
        </p:spPr>
      </p:cxnSp>
      <p:cxnSp>
        <p:nvCxnSpPr>
          <p:cNvPr id="15" name="Прямая со стрелкой 55"/>
          <p:cNvCxnSpPr>
            <a:cxnSpLocks noChangeShapeType="1"/>
            <a:stCxn id="38" idx="1"/>
            <a:endCxn id="43" idx="6"/>
          </p:cNvCxnSpPr>
          <p:nvPr/>
        </p:nvCxnSpPr>
        <p:spPr bwMode="auto">
          <a:xfrm flipH="1" flipV="1">
            <a:off x="2664111" y="2097014"/>
            <a:ext cx="1295001" cy="753136"/>
          </a:xfrm>
          <a:prstGeom prst="straightConnector1">
            <a:avLst/>
          </a:prstGeom>
          <a:noFill/>
          <a:ln w="127000" cap="rnd" cmpd="sng" algn="ctr">
            <a:solidFill>
              <a:srgbClr val="FF0000"/>
            </a:solidFill>
            <a:round/>
            <a:headEnd/>
            <a:tailEnd type="triangle" w="sm" len="med"/>
          </a:ln>
        </p:spPr>
      </p:cxnSp>
      <p:cxnSp>
        <p:nvCxnSpPr>
          <p:cNvPr id="19" name="Прямая со стрелкой 36"/>
          <p:cNvCxnSpPr>
            <a:cxnSpLocks noChangeShapeType="1"/>
            <a:stCxn id="38" idx="0"/>
          </p:cNvCxnSpPr>
          <p:nvPr/>
        </p:nvCxnSpPr>
        <p:spPr bwMode="auto">
          <a:xfrm flipH="1" flipV="1">
            <a:off x="3923928" y="1736812"/>
            <a:ext cx="162591" cy="1060564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24" name="Прямая со стрелкой 172"/>
          <p:cNvCxnSpPr>
            <a:cxnSpLocks noChangeShapeType="1"/>
            <a:stCxn id="38" idx="7"/>
            <a:endCxn id="42" idx="3"/>
          </p:cNvCxnSpPr>
          <p:nvPr/>
        </p:nvCxnSpPr>
        <p:spPr bwMode="auto">
          <a:xfrm flipV="1">
            <a:off x="4213926" y="1828376"/>
            <a:ext cx="1058920" cy="1021774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26" name="Прямая со стрелкой 172"/>
          <p:cNvCxnSpPr>
            <a:cxnSpLocks noChangeShapeType="1"/>
            <a:stCxn id="38" idx="2"/>
          </p:cNvCxnSpPr>
          <p:nvPr/>
        </p:nvCxnSpPr>
        <p:spPr bwMode="auto">
          <a:xfrm flipH="1" flipV="1">
            <a:off x="2807804" y="2960948"/>
            <a:ext cx="1098534" cy="1661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28" name="Прямая со стрелкой 55"/>
          <p:cNvCxnSpPr>
            <a:cxnSpLocks noChangeShapeType="1"/>
            <a:stCxn id="52" idx="0"/>
            <a:endCxn id="38" idx="4"/>
          </p:cNvCxnSpPr>
          <p:nvPr/>
        </p:nvCxnSpPr>
        <p:spPr bwMode="auto">
          <a:xfrm flipV="1">
            <a:off x="4086519" y="3157739"/>
            <a:ext cx="0" cy="647749"/>
          </a:xfrm>
          <a:prstGeom prst="straightConnector1">
            <a:avLst/>
          </a:prstGeom>
          <a:noFill/>
          <a:ln w="127000" cap="rnd" cmpd="sng" algn="ctr">
            <a:solidFill>
              <a:srgbClr val="FF0000"/>
            </a:solidFill>
            <a:round/>
            <a:headEnd/>
            <a:tailEnd type="triangle" w="sm" len="med"/>
          </a:ln>
        </p:spPr>
      </p:cxnSp>
      <p:cxnSp>
        <p:nvCxnSpPr>
          <p:cNvPr id="30" name="Прямая со стрелкой 20"/>
          <p:cNvCxnSpPr>
            <a:cxnSpLocks noChangeShapeType="1"/>
            <a:stCxn id="52" idx="0"/>
            <a:endCxn id="38" idx="4"/>
          </p:cNvCxnSpPr>
          <p:nvPr/>
        </p:nvCxnSpPr>
        <p:spPr bwMode="auto">
          <a:xfrm flipV="1">
            <a:off x="4086519" y="3157739"/>
            <a:ext cx="0" cy="64774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35" name="Прямая со стрелкой 55"/>
          <p:cNvCxnSpPr>
            <a:cxnSpLocks noChangeShapeType="1"/>
            <a:stCxn id="38" idx="1"/>
            <a:endCxn id="43" idx="6"/>
          </p:cNvCxnSpPr>
          <p:nvPr/>
        </p:nvCxnSpPr>
        <p:spPr bwMode="auto">
          <a:xfrm flipH="1" flipV="1">
            <a:off x="2664111" y="2097014"/>
            <a:ext cx="1295001" cy="753136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sp>
        <p:nvSpPr>
          <p:cNvPr id="52" name="Овал 51"/>
          <p:cNvSpPr>
            <a:spLocks noChangeAspect="1"/>
          </p:cNvSpPr>
          <p:nvPr/>
        </p:nvSpPr>
        <p:spPr bwMode="auto">
          <a:xfrm>
            <a:off x="3906338" y="3805488"/>
            <a:ext cx="360362" cy="36036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A</a:t>
            </a:r>
            <a:endParaRPr lang="ru-RU" dirty="0">
              <a:latin typeface="+mn-lt"/>
            </a:endParaRPr>
          </a:p>
        </p:txBody>
      </p:sp>
      <p:cxnSp>
        <p:nvCxnSpPr>
          <p:cNvPr id="116" name="Прямая со стрелкой 36"/>
          <p:cNvCxnSpPr>
            <a:cxnSpLocks noChangeShapeType="1"/>
            <a:stCxn id="38" idx="6"/>
          </p:cNvCxnSpPr>
          <p:nvPr/>
        </p:nvCxnSpPr>
        <p:spPr bwMode="auto">
          <a:xfrm flipV="1">
            <a:off x="4266700" y="2565065"/>
            <a:ext cx="1313412" cy="41249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140" name="Прямая со стрелкой 36"/>
          <p:cNvCxnSpPr>
            <a:cxnSpLocks noChangeShapeType="1"/>
            <a:stCxn id="38" idx="5"/>
            <a:endCxn id="141" idx="1"/>
          </p:cNvCxnSpPr>
          <p:nvPr/>
        </p:nvCxnSpPr>
        <p:spPr bwMode="auto">
          <a:xfrm>
            <a:off x="4213926" y="3104965"/>
            <a:ext cx="1166932" cy="592833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lg"/>
          </a:ln>
        </p:spPr>
      </p:cxnSp>
      <p:sp>
        <p:nvSpPr>
          <p:cNvPr id="150" name="TextBox 149"/>
          <p:cNvSpPr txBox="1"/>
          <p:nvPr/>
        </p:nvSpPr>
        <p:spPr>
          <a:xfrm>
            <a:off x="3510616" y="2960948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51" name="TextBox 150"/>
          <p:cNvSpPr txBox="1"/>
          <p:nvPr/>
        </p:nvSpPr>
        <p:spPr>
          <a:xfrm>
            <a:off x="3383868" y="2132856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52" name="TextBox 151"/>
          <p:cNvSpPr txBox="1"/>
          <p:nvPr/>
        </p:nvSpPr>
        <p:spPr>
          <a:xfrm>
            <a:off x="3815916" y="1952836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53" name="TextBox 152"/>
          <p:cNvSpPr txBox="1"/>
          <p:nvPr/>
        </p:nvSpPr>
        <p:spPr>
          <a:xfrm>
            <a:off x="4680012" y="1844824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54" name="TextBox 153"/>
          <p:cNvSpPr txBox="1"/>
          <p:nvPr/>
        </p:nvSpPr>
        <p:spPr>
          <a:xfrm>
            <a:off x="4770756" y="2924944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55" name="TextBox 154"/>
          <p:cNvSpPr txBox="1"/>
          <p:nvPr/>
        </p:nvSpPr>
        <p:spPr>
          <a:xfrm>
            <a:off x="4590736" y="3501008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61" name="Выноска 2 160"/>
          <p:cNvSpPr/>
          <p:nvPr/>
        </p:nvSpPr>
        <p:spPr bwMode="auto">
          <a:xfrm>
            <a:off x="5040052" y="4941168"/>
            <a:ext cx="3493768" cy="811367"/>
          </a:xfrm>
          <a:prstGeom prst="borderCallout2">
            <a:avLst>
              <a:gd name="adj1" fmla="val 102"/>
              <a:gd name="adj2" fmla="val 50046"/>
              <a:gd name="adj3" fmla="val -37181"/>
              <a:gd name="adj4" fmla="val 36166"/>
              <a:gd name="adj5" fmla="val -115016"/>
              <a:gd name="adj6" fmla="val 17611"/>
            </a:avLst>
          </a:prstGeom>
          <a:solidFill>
            <a:srgbClr val="F1F8F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Скажу регулятору начала дуги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i="1" dirty="0" smtClean="0"/>
              <a:t>запрос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и сам буду регулятором конца дуги</a:t>
            </a:r>
            <a:r>
              <a:rPr lang="ru-RU" sz="1600" b="0" dirty="0" smtClean="0"/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Овал 45"/>
          <p:cNvSpPr>
            <a:spLocks noChangeAspect="1"/>
          </p:cNvSpPr>
          <p:nvPr/>
        </p:nvSpPr>
        <p:spPr bwMode="auto">
          <a:xfrm>
            <a:off x="3538187" y="5682354"/>
            <a:ext cx="1131841" cy="38951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+mn-lt"/>
              </a:rPr>
              <a:t>корень</a:t>
            </a:r>
            <a:endParaRPr lang="ru-RU" dirty="0">
              <a:latin typeface="+mn-lt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3774106" y="4658942"/>
            <a:ext cx="43204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 smtClean="0"/>
              <a:t>…</a:t>
            </a:r>
            <a:endParaRPr lang="ru-RU" dirty="0"/>
          </a:p>
        </p:txBody>
      </p:sp>
      <p:sp>
        <p:nvSpPr>
          <p:cNvPr id="38" name="Овал 37"/>
          <p:cNvSpPr>
            <a:spLocks noChangeAspect="1"/>
          </p:cNvSpPr>
          <p:nvPr/>
        </p:nvSpPr>
        <p:spPr bwMode="auto">
          <a:xfrm>
            <a:off x="3906338" y="2797376"/>
            <a:ext cx="360362" cy="36036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B</a:t>
            </a:r>
            <a:endParaRPr lang="ru-RU" dirty="0">
              <a:latin typeface="+mn-lt"/>
            </a:endParaRPr>
          </a:p>
        </p:txBody>
      </p:sp>
      <p:sp>
        <p:nvSpPr>
          <p:cNvPr id="42" name="Овал 41"/>
          <p:cNvSpPr>
            <a:spLocks noChangeAspect="1"/>
          </p:cNvSpPr>
          <p:nvPr/>
        </p:nvSpPr>
        <p:spPr bwMode="auto">
          <a:xfrm>
            <a:off x="5220072" y="1520788"/>
            <a:ext cx="360362" cy="36036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D</a:t>
            </a:r>
            <a:endParaRPr lang="ru-RU" dirty="0">
              <a:latin typeface="+mn-lt"/>
            </a:endParaRPr>
          </a:p>
        </p:txBody>
      </p:sp>
      <p:sp>
        <p:nvSpPr>
          <p:cNvPr id="43" name="Овал 42"/>
          <p:cNvSpPr>
            <a:spLocks noChangeAspect="1"/>
          </p:cNvSpPr>
          <p:nvPr/>
        </p:nvSpPr>
        <p:spPr bwMode="auto">
          <a:xfrm>
            <a:off x="2303748" y="1916832"/>
            <a:ext cx="360363" cy="36036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C</a:t>
            </a:r>
            <a:endParaRPr lang="ru-RU" dirty="0">
              <a:latin typeface="+mn-lt"/>
            </a:endParaRPr>
          </a:p>
        </p:txBody>
      </p:sp>
      <p:sp>
        <p:nvSpPr>
          <p:cNvPr id="141" name="Овал 140"/>
          <p:cNvSpPr>
            <a:spLocks noChangeAspect="1"/>
          </p:cNvSpPr>
          <p:nvPr/>
        </p:nvSpPr>
        <p:spPr bwMode="auto">
          <a:xfrm>
            <a:off x="5328084" y="3645024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F</a:t>
            </a:r>
            <a:endParaRPr lang="ru-RU" dirty="0">
              <a:latin typeface="+mn-lt"/>
            </a:endParaRPr>
          </a:p>
        </p:txBody>
      </p:sp>
      <p:sp>
        <p:nvSpPr>
          <p:cNvPr id="48" name="Вертикальный свиток 47"/>
          <p:cNvSpPr/>
          <p:nvPr/>
        </p:nvSpPr>
        <p:spPr bwMode="auto">
          <a:xfrm>
            <a:off x="3023828" y="2852936"/>
            <a:ext cx="943486" cy="478740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запрос</a:t>
            </a:r>
          </a:p>
        </p:txBody>
      </p:sp>
      <p:sp>
        <p:nvSpPr>
          <p:cNvPr id="49" name="Вертикальный свиток 48"/>
          <p:cNvSpPr/>
          <p:nvPr/>
        </p:nvSpPr>
        <p:spPr bwMode="auto">
          <a:xfrm>
            <a:off x="5076056" y="3969060"/>
            <a:ext cx="943486" cy="478740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запрос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3942664" y="3645024"/>
            <a:ext cx="61555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4800" b="0" dirty="0" smtClean="0">
                <a:solidFill>
                  <a:srgbClr val="0066FF"/>
                </a:solidFill>
                <a:sym typeface="Webdings"/>
              </a:rPr>
              <a:t></a:t>
            </a:r>
            <a:endParaRPr lang="ru-RU" sz="4800" b="0" dirty="0">
              <a:solidFill>
                <a:srgbClr val="0066FF"/>
              </a:solidFill>
            </a:endParaRPr>
          </a:p>
        </p:txBody>
      </p:sp>
      <p:sp>
        <p:nvSpPr>
          <p:cNvPr id="59" name="Text Box 18"/>
          <p:cNvSpPr txBox="1">
            <a:spLocks noChangeArrowheads="1"/>
          </p:cNvSpPr>
          <p:nvPr/>
        </p:nvSpPr>
        <p:spPr bwMode="auto">
          <a:xfrm>
            <a:off x="34925" y="5940065"/>
            <a:ext cx="21159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 smtClean="0">
                <a:latin typeface="Times New Roman" pitchFamily="18" charset="0"/>
                <a:sym typeface="Wingdings 3" pitchFamily="18" charset="2"/>
              </a:rPr>
              <a:t>2</a:t>
            </a:r>
            <a:endParaRPr lang="ru-RU" altLang="ru-RU" sz="1600" dirty="0">
              <a:latin typeface="Times New Roman" pitchFamily="18" charset="0"/>
              <a:sym typeface="Wingdings 3" pitchFamily="18" charset="2"/>
            </a:endParaRPr>
          </a:p>
        </p:txBody>
      </p:sp>
      <p:sp>
        <p:nvSpPr>
          <p:cNvPr id="60" name="Text Box 18"/>
          <p:cNvSpPr txBox="1">
            <a:spLocks noChangeArrowheads="1"/>
          </p:cNvSpPr>
          <p:nvPr/>
        </p:nvSpPr>
        <p:spPr bwMode="auto">
          <a:xfrm>
            <a:off x="35496" y="6092465"/>
            <a:ext cx="21159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 smtClean="0">
                <a:latin typeface="Times New Roman" pitchFamily="18" charset="0"/>
                <a:sym typeface="Wingdings 3" pitchFamily="18" charset="2"/>
              </a:rPr>
              <a:t>3</a:t>
            </a:r>
            <a:endParaRPr lang="ru-RU" altLang="ru-RU" sz="1600" dirty="0">
              <a:latin typeface="Times New Roman" pitchFamily="18" charset="0"/>
              <a:sym typeface="Wingdings 3" pitchFamily="18" charset="2"/>
            </a:endParaRPr>
          </a:p>
        </p:txBody>
      </p:sp>
      <p:sp>
        <p:nvSpPr>
          <p:cNvPr id="62" name="Text Box 18"/>
          <p:cNvSpPr txBox="1">
            <a:spLocks noChangeArrowheads="1"/>
          </p:cNvSpPr>
          <p:nvPr/>
        </p:nvSpPr>
        <p:spPr bwMode="auto">
          <a:xfrm>
            <a:off x="36067" y="5769260"/>
            <a:ext cx="21159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 smtClean="0">
                <a:latin typeface="Times New Roman" pitchFamily="18" charset="0"/>
                <a:sym typeface="Wingdings 3" pitchFamily="18" charset="2"/>
              </a:rPr>
              <a:t>1</a:t>
            </a:r>
            <a:endParaRPr lang="ru-RU" altLang="ru-RU" sz="1600" dirty="0">
              <a:latin typeface="Times New Roman" pitchFamily="18" charset="0"/>
              <a:sym typeface="Wingdings 3" pitchFamily="18" charset="2"/>
            </a:endParaRPr>
          </a:p>
        </p:txBody>
      </p:sp>
      <p:sp>
        <p:nvSpPr>
          <p:cNvPr id="67" name="Text Box 18"/>
          <p:cNvSpPr txBox="1">
            <a:spLocks noChangeArrowheads="1"/>
          </p:cNvSpPr>
          <p:nvPr/>
        </p:nvSpPr>
        <p:spPr bwMode="auto">
          <a:xfrm>
            <a:off x="35496" y="6244865"/>
            <a:ext cx="21159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 smtClean="0">
                <a:latin typeface="Times New Roman" pitchFamily="18" charset="0"/>
                <a:sym typeface="Wingdings 3" pitchFamily="18" charset="2"/>
              </a:rPr>
              <a:t>4</a:t>
            </a:r>
            <a:endParaRPr lang="ru-RU" altLang="ru-RU" sz="1600" dirty="0">
              <a:latin typeface="Times New Roman" pitchFamily="18" charset="0"/>
              <a:sym typeface="Wingdings 3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052 -0.00741 L -0.00226 -0.1497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63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278 -0.14977 L 0.15173 -0.04282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" y="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4" repeatCount="2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185 L -0.22448 -0.16273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-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7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7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48 -0.16273 L -0.22483 0.24328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00035 0.40601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59" grpId="1" animBg="1"/>
      <p:bldP spid="160" grpId="0" animBg="1"/>
      <p:bldP spid="160" grpId="1" animBg="1"/>
      <p:bldP spid="189" grpId="0" animBg="1"/>
      <p:bldP spid="189" grpId="1" animBg="1"/>
      <p:bldP spid="163" grpId="0" animBg="1"/>
      <p:bldP spid="163" grpId="1" animBg="1"/>
      <p:bldP spid="149" grpId="0" animBg="1"/>
      <p:bldP spid="149" grpId="1" animBg="1"/>
      <p:bldP spid="161" grpId="0" animBg="1"/>
      <p:bldP spid="161" grpId="1" animBg="1"/>
      <p:bldP spid="141" grpId="0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49" grpId="3" animBg="1"/>
      <p:bldP spid="162" grpId="0" build="allAtOnce"/>
      <p:bldP spid="162" grpId="1" build="allAtOnce"/>
      <p:bldP spid="162" grpId="2" build="allAtOnce"/>
      <p:bldP spid="162" grpId="3" build="allAtOnce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Прямоугольник 114"/>
          <p:cNvSpPr/>
          <p:nvPr/>
        </p:nvSpPr>
        <p:spPr bwMode="auto">
          <a:xfrm>
            <a:off x="395536" y="908720"/>
            <a:ext cx="8460940" cy="5328592"/>
          </a:xfrm>
          <a:prstGeom prst="rect">
            <a:avLst/>
          </a:prstGeom>
          <a:solidFill>
            <a:srgbClr val="E7D3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9" name="Вертикальный свиток 158"/>
          <p:cNvSpPr/>
          <p:nvPr/>
        </p:nvSpPr>
        <p:spPr bwMode="auto">
          <a:xfrm>
            <a:off x="6480212" y="3805322"/>
            <a:ext cx="2121712" cy="1603898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144000" rIns="108000" bIns="144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От: Регулятор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i="1" dirty="0" smtClean="0"/>
              <a:t>Кому: Движок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0" dirty="0" smtClean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Иди по дуге 7</a:t>
            </a:r>
          </a:p>
        </p:txBody>
      </p:sp>
      <p:sp>
        <p:nvSpPr>
          <p:cNvPr id="149" name="Вертикальный свиток 148"/>
          <p:cNvSpPr/>
          <p:nvPr/>
        </p:nvSpPr>
        <p:spPr bwMode="auto">
          <a:xfrm>
            <a:off x="6444208" y="1122475"/>
            <a:ext cx="2260862" cy="1559460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144000" rIns="108000" bIns="144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От: Движок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i="1" dirty="0" smtClean="0"/>
              <a:t>Кому: Регулятор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Куда идти?</a:t>
            </a:r>
          </a:p>
        </p:txBody>
      </p:sp>
      <p:cxnSp>
        <p:nvCxnSpPr>
          <p:cNvPr id="167" name="Прямая со стрелкой 55"/>
          <p:cNvCxnSpPr>
            <a:cxnSpLocks noChangeShapeType="1"/>
            <a:stCxn id="38" idx="5"/>
            <a:endCxn id="141" idx="1"/>
          </p:cNvCxnSpPr>
          <p:nvPr/>
        </p:nvCxnSpPr>
        <p:spPr bwMode="auto">
          <a:xfrm>
            <a:off x="4213926" y="3104965"/>
            <a:ext cx="1166932" cy="592833"/>
          </a:xfrm>
          <a:prstGeom prst="straightConnector1">
            <a:avLst/>
          </a:prstGeom>
          <a:noFill/>
          <a:ln w="127000" cap="rnd" cmpd="sng" algn="ctr">
            <a:solidFill>
              <a:srgbClr val="FF0000"/>
            </a:solidFill>
            <a:round/>
            <a:headEnd/>
            <a:tailEnd type="triangle" w="sm" len="med"/>
          </a:ln>
        </p:spPr>
      </p:cxnSp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58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Отсутствующая дуга (вершина становится чёрной)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cxnSp>
        <p:nvCxnSpPr>
          <p:cNvPr id="10" name="Прямая со стрелкой 55"/>
          <p:cNvCxnSpPr>
            <a:cxnSpLocks noChangeShapeType="1"/>
            <a:stCxn id="38" idx="7"/>
            <a:endCxn id="42" idx="3"/>
          </p:cNvCxnSpPr>
          <p:nvPr/>
        </p:nvCxnSpPr>
        <p:spPr bwMode="auto">
          <a:xfrm flipV="1">
            <a:off x="4213926" y="1828376"/>
            <a:ext cx="1058920" cy="1021774"/>
          </a:xfrm>
          <a:prstGeom prst="straightConnector1">
            <a:avLst/>
          </a:prstGeom>
          <a:noFill/>
          <a:ln w="127000" cap="rnd" cmpd="sng" algn="ctr">
            <a:solidFill>
              <a:srgbClr val="FF0000"/>
            </a:solidFill>
            <a:round/>
            <a:headEnd/>
            <a:tailEnd type="triangle" w="sm" len="med"/>
          </a:ln>
        </p:spPr>
      </p:cxnSp>
      <p:cxnSp>
        <p:nvCxnSpPr>
          <p:cNvPr id="15" name="Прямая со стрелкой 55"/>
          <p:cNvCxnSpPr>
            <a:cxnSpLocks noChangeShapeType="1"/>
            <a:stCxn id="38" idx="1"/>
            <a:endCxn id="43" idx="6"/>
          </p:cNvCxnSpPr>
          <p:nvPr/>
        </p:nvCxnSpPr>
        <p:spPr bwMode="auto">
          <a:xfrm flipH="1" flipV="1">
            <a:off x="2664111" y="2097014"/>
            <a:ext cx="1295001" cy="753136"/>
          </a:xfrm>
          <a:prstGeom prst="straightConnector1">
            <a:avLst/>
          </a:prstGeom>
          <a:noFill/>
          <a:ln w="127000" cap="rnd" cmpd="sng" algn="ctr">
            <a:solidFill>
              <a:srgbClr val="FF0000"/>
            </a:solidFill>
            <a:round/>
            <a:headEnd/>
            <a:tailEnd type="triangle" w="sm" len="med"/>
          </a:ln>
        </p:spPr>
      </p:cxnSp>
      <p:cxnSp>
        <p:nvCxnSpPr>
          <p:cNvPr id="19" name="Прямая со стрелкой 36"/>
          <p:cNvCxnSpPr>
            <a:cxnSpLocks noChangeShapeType="1"/>
            <a:stCxn id="38" idx="0"/>
          </p:cNvCxnSpPr>
          <p:nvPr/>
        </p:nvCxnSpPr>
        <p:spPr bwMode="auto">
          <a:xfrm flipH="1" flipV="1">
            <a:off x="3923928" y="1736812"/>
            <a:ext cx="162591" cy="1060564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24" name="Прямая со стрелкой 172"/>
          <p:cNvCxnSpPr>
            <a:cxnSpLocks noChangeShapeType="1"/>
            <a:stCxn id="38" idx="7"/>
            <a:endCxn id="42" idx="3"/>
          </p:cNvCxnSpPr>
          <p:nvPr/>
        </p:nvCxnSpPr>
        <p:spPr bwMode="auto">
          <a:xfrm flipV="1">
            <a:off x="4213926" y="1828376"/>
            <a:ext cx="1058920" cy="1021774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26" name="Прямая со стрелкой 172"/>
          <p:cNvCxnSpPr>
            <a:cxnSpLocks noChangeShapeType="1"/>
            <a:stCxn id="38" idx="2"/>
          </p:cNvCxnSpPr>
          <p:nvPr/>
        </p:nvCxnSpPr>
        <p:spPr bwMode="auto">
          <a:xfrm flipH="1" flipV="1">
            <a:off x="2807804" y="2960948"/>
            <a:ext cx="1098534" cy="1661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28" name="Прямая со стрелкой 55"/>
          <p:cNvCxnSpPr>
            <a:cxnSpLocks noChangeShapeType="1"/>
            <a:stCxn id="52" idx="0"/>
            <a:endCxn id="38" idx="4"/>
          </p:cNvCxnSpPr>
          <p:nvPr/>
        </p:nvCxnSpPr>
        <p:spPr bwMode="auto">
          <a:xfrm flipV="1">
            <a:off x="4086519" y="3157739"/>
            <a:ext cx="0" cy="647749"/>
          </a:xfrm>
          <a:prstGeom prst="straightConnector1">
            <a:avLst/>
          </a:prstGeom>
          <a:noFill/>
          <a:ln w="127000" cap="rnd" cmpd="sng" algn="ctr">
            <a:solidFill>
              <a:srgbClr val="FF0000"/>
            </a:solidFill>
            <a:round/>
            <a:headEnd/>
            <a:tailEnd type="triangle" w="sm" len="med"/>
          </a:ln>
        </p:spPr>
      </p:cxnSp>
      <p:cxnSp>
        <p:nvCxnSpPr>
          <p:cNvPr id="30" name="Прямая со стрелкой 20"/>
          <p:cNvCxnSpPr>
            <a:cxnSpLocks noChangeShapeType="1"/>
            <a:stCxn id="52" idx="0"/>
            <a:endCxn id="38" idx="4"/>
          </p:cNvCxnSpPr>
          <p:nvPr/>
        </p:nvCxnSpPr>
        <p:spPr bwMode="auto">
          <a:xfrm flipV="1">
            <a:off x="4086519" y="3157739"/>
            <a:ext cx="0" cy="64774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35" name="Прямая со стрелкой 55"/>
          <p:cNvCxnSpPr>
            <a:cxnSpLocks noChangeShapeType="1"/>
            <a:stCxn id="38" idx="1"/>
            <a:endCxn id="43" idx="6"/>
          </p:cNvCxnSpPr>
          <p:nvPr/>
        </p:nvCxnSpPr>
        <p:spPr bwMode="auto">
          <a:xfrm flipH="1" flipV="1">
            <a:off x="2664111" y="2097014"/>
            <a:ext cx="1295001" cy="753136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sp>
        <p:nvSpPr>
          <p:cNvPr id="38" name="Овал 37"/>
          <p:cNvSpPr>
            <a:spLocks noChangeAspect="1"/>
          </p:cNvSpPr>
          <p:nvPr/>
        </p:nvSpPr>
        <p:spPr bwMode="auto">
          <a:xfrm>
            <a:off x="3906338" y="2797376"/>
            <a:ext cx="360362" cy="36036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B</a:t>
            </a:r>
            <a:endParaRPr lang="ru-RU" dirty="0">
              <a:latin typeface="+mn-lt"/>
            </a:endParaRPr>
          </a:p>
        </p:txBody>
      </p:sp>
      <p:sp>
        <p:nvSpPr>
          <p:cNvPr id="42" name="Овал 41"/>
          <p:cNvSpPr>
            <a:spLocks noChangeAspect="1"/>
          </p:cNvSpPr>
          <p:nvPr/>
        </p:nvSpPr>
        <p:spPr bwMode="auto">
          <a:xfrm>
            <a:off x="5220072" y="1520788"/>
            <a:ext cx="360362" cy="36036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D</a:t>
            </a:r>
            <a:endParaRPr lang="ru-RU" dirty="0">
              <a:latin typeface="+mn-lt"/>
            </a:endParaRPr>
          </a:p>
        </p:txBody>
      </p:sp>
      <p:sp>
        <p:nvSpPr>
          <p:cNvPr id="43" name="Овал 42"/>
          <p:cNvSpPr>
            <a:spLocks noChangeAspect="1"/>
          </p:cNvSpPr>
          <p:nvPr/>
        </p:nvSpPr>
        <p:spPr bwMode="auto">
          <a:xfrm>
            <a:off x="2303748" y="1916832"/>
            <a:ext cx="360363" cy="36036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C</a:t>
            </a:r>
            <a:endParaRPr lang="ru-RU" dirty="0">
              <a:latin typeface="+mn-lt"/>
            </a:endParaRPr>
          </a:p>
        </p:txBody>
      </p:sp>
      <p:sp>
        <p:nvSpPr>
          <p:cNvPr id="52" name="Овал 51"/>
          <p:cNvSpPr>
            <a:spLocks noChangeAspect="1"/>
          </p:cNvSpPr>
          <p:nvPr/>
        </p:nvSpPr>
        <p:spPr bwMode="auto">
          <a:xfrm>
            <a:off x="3906338" y="3805488"/>
            <a:ext cx="360362" cy="36036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A</a:t>
            </a:r>
            <a:endParaRPr lang="ru-RU" dirty="0">
              <a:latin typeface="+mn-lt"/>
            </a:endParaRPr>
          </a:p>
        </p:txBody>
      </p:sp>
      <p:cxnSp>
        <p:nvCxnSpPr>
          <p:cNvPr id="116" name="Прямая со стрелкой 36"/>
          <p:cNvCxnSpPr>
            <a:cxnSpLocks noChangeShapeType="1"/>
            <a:stCxn id="38" idx="6"/>
          </p:cNvCxnSpPr>
          <p:nvPr/>
        </p:nvCxnSpPr>
        <p:spPr bwMode="auto">
          <a:xfrm flipV="1">
            <a:off x="4266700" y="2565065"/>
            <a:ext cx="1313412" cy="41249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140" name="Прямая со стрелкой 36"/>
          <p:cNvCxnSpPr>
            <a:cxnSpLocks noChangeShapeType="1"/>
            <a:stCxn id="38" idx="5"/>
            <a:endCxn id="141" idx="1"/>
          </p:cNvCxnSpPr>
          <p:nvPr/>
        </p:nvCxnSpPr>
        <p:spPr bwMode="auto">
          <a:xfrm>
            <a:off x="4213926" y="3104965"/>
            <a:ext cx="1166932" cy="59283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sp>
        <p:nvSpPr>
          <p:cNvPr id="141" name="Овал 140"/>
          <p:cNvSpPr>
            <a:spLocks noChangeAspect="1"/>
          </p:cNvSpPr>
          <p:nvPr/>
        </p:nvSpPr>
        <p:spPr bwMode="auto">
          <a:xfrm>
            <a:off x="5328084" y="3645024"/>
            <a:ext cx="360362" cy="36036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F</a:t>
            </a:r>
            <a:endParaRPr lang="ru-RU" dirty="0">
              <a:latin typeface="+mn-lt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510616" y="2960948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51" name="TextBox 150"/>
          <p:cNvSpPr txBox="1"/>
          <p:nvPr/>
        </p:nvSpPr>
        <p:spPr>
          <a:xfrm>
            <a:off x="3383868" y="2132856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52" name="TextBox 151"/>
          <p:cNvSpPr txBox="1"/>
          <p:nvPr/>
        </p:nvSpPr>
        <p:spPr>
          <a:xfrm>
            <a:off x="3815916" y="1952836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53" name="TextBox 152"/>
          <p:cNvSpPr txBox="1"/>
          <p:nvPr/>
        </p:nvSpPr>
        <p:spPr>
          <a:xfrm>
            <a:off x="4680012" y="1844824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54" name="TextBox 153"/>
          <p:cNvSpPr txBox="1"/>
          <p:nvPr/>
        </p:nvSpPr>
        <p:spPr>
          <a:xfrm>
            <a:off x="4770756" y="2924944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55" name="TextBox 154"/>
          <p:cNvSpPr txBox="1"/>
          <p:nvPr/>
        </p:nvSpPr>
        <p:spPr>
          <a:xfrm>
            <a:off x="4590736" y="3501008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61" name="Выноска 2 160"/>
          <p:cNvSpPr/>
          <p:nvPr/>
        </p:nvSpPr>
        <p:spPr bwMode="auto">
          <a:xfrm>
            <a:off x="6192180" y="2833657"/>
            <a:ext cx="2573901" cy="811367"/>
          </a:xfrm>
          <a:prstGeom prst="borderCallout2">
            <a:avLst>
              <a:gd name="adj1" fmla="val 49464"/>
              <a:gd name="adj2" fmla="val -232"/>
              <a:gd name="adj3" fmla="val 61544"/>
              <a:gd name="adj4" fmla="val -21338"/>
              <a:gd name="adj5" fmla="val 16792"/>
              <a:gd name="adj6" fmla="val -67893"/>
            </a:avLst>
          </a:prstGeom>
          <a:solidFill>
            <a:srgbClr val="F1F8F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Дуги с номером 7 нет.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Скажу об этом регулятору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и самоуничтожусь</a:t>
            </a:r>
            <a:r>
              <a:rPr lang="ru-RU" sz="1600" b="0" dirty="0" smtClean="0"/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Овал 45"/>
          <p:cNvSpPr>
            <a:spLocks noChangeAspect="1"/>
          </p:cNvSpPr>
          <p:nvPr/>
        </p:nvSpPr>
        <p:spPr bwMode="auto">
          <a:xfrm>
            <a:off x="3538187" y="5682354"/>
            <a:ext cx="1131841" cy="38951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+mn-lt"/>
              </a:rPr>
              <a:t>корень</a:t>
            </a:r>
            <a:endParaRPr lang="ru-RU" dirty="0">
              <a:latin typeface="+mn-lt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3774106" y="4658942"/>
            <a:ext cx="43204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 smtClean="0"/>
              <a:t>…</a:t>
            </a:r>
            <a:endParaRPr lang="ru-RU" dirty="0"/>
          </a:p>
        </p:txBody>
      </p:sp>
      <p:sp>
        <p:nvSpPr>
          <p:cNvPr id="40" name="Вертикальный свиток 39"/>
          <p:cNvSpPr/>
          <p:nvPr/>
        </p:nvSpPr>
        <p:spPr bwMode="auto">
          <a:xfrm>
            <a:off x="6084168" y="1124744"/>
            <a:ext cx="2683026" cy="1559460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144000" rIns="108000" bIns="144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От: Движок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i="1" dirty="0" smtClean="0"/>
              <a:t>Кому: Регулятор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Дуги с номером 7 нет.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3942664" y="3645024"/>
            <a:ext cx="61555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4800" b="0" dirty="0" smtClean="0">
                <a:solidFill>
                  <a:srgbClr val="0066FF"/>
                </a:solidFill>
                <a:sym typeface="Webdings"/>
              </a:rPr>
              <a:t></a:t>
            </a:r>
            <a:endParaRPr lang="ru-RU" sz="4800" b="0" dirty="0">
              <a:solidFill>
                <a:srgbClr val="0066FF"/>
              </a:solidFill>
            </a:endParaRPr>
          </a:p>
        </p:txBody>
      </p:sp>
      <p:sp>
        <p:nvSpPr>
          <p:cNvPr id="41" name="Text Box 18"/>
          <p:cNvSpPr txBox="1">
            <a:spLocks noChangeArrowheads="1"/>
          </p:cNvSpPr>
          <p:nvPr/>
        </p:nvSpPr>
        <p:spPr bwMode="auto">
          <a:xfrm>
            <a:off x="34925" y="6243119"/>
            <a:ext cx="21159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 smtClean="0">
                <a:latin typeface="Times New Roman" pitchFamily="18" charset="0"/>
                <a:sym typeface="Wingdings 3" pitchFamily="18" charset="2"/>
              </a:rPr>
              <a:t>2</a:t>
            </a:r>
            <a:endParaRPr lang="ru-RU" altLang="ru-RU" sz="1600" dirty="0">
              <a:latin typeface="Times New Roman" pitchFamily="18" charset="0"/>
              <a:sym typeface="Wingdings 3" pitchFamily="18" charset="2"/>
            </a:endParaRPr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auto">
          <a:xfrm>
            <a:off x="36067" y="6072314"/>
            <a:ext cx="21159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 smtClean="0">
                <a:latin typeface="Times New Roman" pitchFamily="18" charset="0"/>
                <a:sym typeface="Wingdings 3" pitchFamily="18" charset="2"/>
              </a:rPr>
              <a:t>1</a:t>
            </a:r>
            <a:endParaRPr lang="ru-RU" altLang="ru-RU" sz="1600" dirty="0">
              <a:latin typeface="Times New Roman" pitchFamily="18" charset="0"/>
              <a:sym typeface="Wingdings 3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052 -0.00741 L -0.00226 -0.1497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59" grpId="1" animBg="1"/>
      <p:bldP spid="149" grpId="0" animBg="1"/>
      <p:bldP spid="149" grpId="1" animBg="1"/>
      <p:bldP spid="161" grpId="0" animBg="1"/>
      <p:bldP spid="40" grpId="0" animBg="1"/>
      <p:bldP spid="40" grpId="1" animBg="1"/>
      <p:bldP spid="162" grpId="0" build="allAtOnce"/>
      <p:bldP spid="162" grpId="1" build="allAtOnce"/>
      <p:bldP spid="162" grpId="2" build="allAtOnce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Прямоугольник 114"/>
          <p:cNvSpPr/>
          <p:nvPr/>
        </p:nvSpPr>
        <p:spPr bwMode="auto">
          <a:xfrm>
            <a:off x="395536" y="908720"/>
            <a:ext cx="8460940" cy="5328592"/>
          </a:xfrm>
          <a:prstGeom prst="rect">
            <a:avLst/>
          </a:prstGeom>
          <a:solidFill>
            <a:srgbClr val="E7D3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2" name="Вертикальный свиток 171"/>
          <p:cNvSpPr/>
          <p:nvPr/>
        </p:nvSpPr>
        <p:spPr bwMode="auto">
          <a:xfrm>
            <a:off x="6480212" y="3476521"/>
            <a:ext cx="2121712" cy="1603898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144000" rIns="108000" bIns="144000" numCol="1" rtlCol="0" anchor="ctr" anchorCtr="1" compatLnSpc="1">
            <a:prstTxWarp prst="textNoShape">
              <a:avLst/>
            </a:prstTxWarp>
            <a:spAutoFit/>
          </a:bodyPr>
          <a:lstStyle/>
          <a:p>
            <a:r>
              <a:rPr lang="ru-RU" sz="1600" b="0" i="1" dirty="0" smtClean="0"/>
              <a:t>От: Регулятор</a:t>
            </a:r>
          </a:p>
          <a:p>
            <a:r>
              <a:rPr lang="ru-RU" sz="1600" b="0" i="1" dirty="0" smtClean="0"/>
              <a:t>Кому: Движок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Иди по дуге 2</a:t>
            </a:r>
          </a:p>
        </p:txBody>
      </p:sp>
      <p:sp>
        <p:nvSpPr>
          <p:cNvPr id="149" name="Вертикальный свиток 148"/>
          <p:cNvSpPr/>
          <p:nvPr/>
        </p:nvSpPr>
        <p:spPr bwMode="auto">
          <a:xfrm>
            <a:off x="6444208" y="1122475"/>
            <a:ext cx="2260862" cy="1559460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000" tIns="144000" rIns="108000" bIns="144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От: Движок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i="1" dirty="0" smtClean="0"/>
              <a:t>Кому: Регулятор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Куда идти?</a:t>
            </a:r>
          </a:p>
        </p:txBody>
      </p:sp>
      <p:cxnSp>
        <p:nvCxnSpPr>
          <p:cNvPr id="167" name="Прямая со стрелкой 55"/>
          <p:cNvCxnSpPr>
            <a:cxnSpLocks noChangeShapeType="1"/>
            <a:stCxn id="38" idx="5"/>
            <a:endCxn id="141" idx="1"/>
          </p:cNvCxnSpPr>
          <p:nvPr/>
        </p:nvCxnSpPr>
        <p:spPr bwMode="auto">
          <a:xfrm>
            <a:off x="4213926" y="3104965"/>
            <a:ext cx="1166932" cy="592833"/>
          </a:xfrm>
          <a:prstGeom prst="straightConnector1">
            <a:avLst/>
          </a:prstGeom>
          <a:noFill/>
          <a:ln w="127000" cap="rnd" cmpd="sng" algn="ctr">
            <a:solidFill>
              <a:srgbClr val="FF0000"/>
            </a:solidFill>
            <a:round/>
            <a:headEnd/>
            <a:tailEnd type="triangle" w="sm" len="med"/>
          </a:ln>
        </p:spPr>
      </p:cxnSp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59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Проход вверх по главному дереву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cxnSp>
        <p:nvCxnSpPr>
          <p:cNvPr id="10" name="Прямая со стрелкой 55"/>
          <p:cNvCxnSpPr>
            <a:cxnSpLocks noChangeShapeType="1"/>
            <a:stCxn id="38" idx="7"/>
            <a:endCxn id="42" idx="3"/>
          </p:cNvCxnSpPr>
          <p:nvPr/>
        </p:nvCxnSpPr>
        <p:spPr bwMode="auto">
          <a:xfrm flipV="1">
            <a:off x="4213926" y="1828376"/>
            <a:ext cx="1058920" cy="1021774"/>
          </a:xfrm>
          <a:prstGeom prst="straightConnector1">
            <a:avLst/>
          </a:prstGeom>
          <a:noFill/>
          <a:ln w="127000" cap="rnd" cmpd="sng" algn="ctr">
            <a:solidFill>
              <a:srgbClr val="FF0000"/>
            </a:solidFill>
            <a:round/>
            <a:headEnd/>
            <a:tailEnd type="triangle" w="sm" len="med"/>
          </a:ln>
        </p:spPr>
      </p:cxnSp>
      <p:cxnSp>
        <p:nvCxnSpPr>
          <p:cNvPr id="15" name="Прямая со стрелкой 55"/>
          <p:cNvCxnSpPr>
            <a:cxnSpLocks noChangeShapeType="1"/>
            <a:stCxn id="38" idx="1"/>
            <a:endCxn id="43" idx="6"/>
          </p:cNvCxnSpPr>
          <p:nvPr/>
        </p:nvCxnSpPr>
        <p:spPr bwMode="auto">
          <a:xfrm flipH="1" flipV="1">
            <a:off x="2664111" y="2097014"/>
            <a:ext cx="1295001" cy="753136"/>
          </a:xfrm>
          <a:prstGeom prst="straightConnector1">
            <a:avLst/>
          </a:prstGeom>
          <a:noFill/>
          <a:ln w="127000" cap="rnd" cmpd="sng" algn="ctr">
            <a:solidFill>
              <a:srgbClr val="FF0000"/>
            </a:solidFill>
            <a:round/>
            <a:headEnd/>
            <a:tailEnd type="triangle" w="sm" len="med"/>
          </a:ln>
        </p:spPr>
      </p:cxnSp>
      <p:cxnSp>
        <p:nvCxnSpPr>
          <p:cNvPr id="19" name="Прямая со стрелкой 36"/>
          <p:cNvCxnSpPr>
            <a:cxnSpLocks noChangeShapeType="1"/>
            <a:stCxn id="38" idx="0"/>
          </p:cNvCxnSpPr>
          <p:nvPr/>
        </p:nvCxnSpPr>
        <p:spPr bwMode="auto">
          <a:xfrm flipH="1" flipV="1">
            <a:off x="3923928" y="1736812"/>
            <a:ext cx="162591" cy="1060564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24" name="Прямая со стрелкой 172"/>
          <p:cNvCxnSpPr>
            <a:cxnSpLocks noChangeShapeType="1"/>
            <a:stCxn id="38" idx="7"/>
            <a:endCxn id="42" idx="3"/>
          </p:cNvCxnSpPr>
          <p:nvPr/>
        </p:nvCxnSpPr>
        <p:spPr bwMode="auto">
          <a:xfrm flipV="1">
            <a:off x="4213926" y="1828376"/>
            <a:ext cx="1058920" cy="1021774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26" name="Прямая со стрелкой 172"/>
          <p:cNvCxnSpPr>
            <a:cxnSpLocks noChangeShapeType="1"/>
            <a:stCxn id="38" idx="2"/>
          </p:cNvCxnSpPr>
          <p:nvPr/>
        </p:nvCxnSpPr>
        <p:spPr bwMode="auto">
          <a:xfrm flipH="1" flipV="1">
            <a:off x="2807804" y="2960948"/>
            <a:ext cx="1098534" cy="1661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28" name="Прямая со стрелкой 55"/>
          <p:cNvCxnSpPr>
            <a:cxnSpLocks noChangeShapeType="1"/>
            <a:stCxn id="52" idx="0"/>
            <a:endCxn id="38" idx="4"/>
          </p:cNvCxnSpPr>
          <p:nvPr/>
        </p:nvCxnSpPr>
        <p:spPr bwMode="auto">
          <a:xfrm flipV="1">
            <a:off x="4086519" y="3157739"/>
            <a:ext cx="0" cy="647749"/>
          </a:xfrm>
          <a:prstGeom prst="straightConnector1">
            <a:avLst/>
          </a:prstGeom>
          <a:noFill/>
          <a:ln w="127000" cap="rnd" cmpd="sng" algn="ctr">
            <a:solidFill>
              <a:srgbClr val="FF0000"/>
            </a:solidFill>
            <a:round/>
            <a:headEnd/>
            <a:tailEnd type="triangle" w="sm" len="med"/>
          </a:ln>
        </p:spPr>
      </p:cxnSp>
      <p:cxnSp>
        <p:nvCxnSpPr>
          <p:cNvPr id="30" name="Прямая со стрелкой 20"/>
          <p:cNvCxnSpPr>
            <a:cxnSpLocks noChangeShapeType="1"/>
            <a:stCxn id="52" idx="0"/>
            <a:endCxn id="38" idx="4"/>
          </p:cNvCxnSpPr>
          <p:nvPr/>
        </p:nvCxnSpPr>
        <p:spPr bwMode="auto">
          <a:xfrm flipV="1">
            <a:off x="4086519" y="3157739"/>
            <a:ext cx="0" cy="64774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35" name="Прямая со стрелкой 55"/>
          <p:cNvCxnSpPr>
            <a:cxnSpLocks noChangeShapeType="1"/>
            <a:stCxn id="38" idx="1"/>
            <a:endCxn id="43" idx="6"/>
          </p:cNvCxnSpPr>
          <p:nvPr/>
        </p:nvCxnSpPr>
        <p:spPr bwMode="auto">
          <a:xfrm flipH="1" flipV="1">
            <a:off x="2664111" y="2097014"/>
            <a:ext cx="1295001" cy="753136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sp>
        <p:nvSpPr>
          <p:cNvPr id="38" name="Овал 37"/>
          <p:cNvSpPr>
            <a:spLocks noChangeAspect="1"/>
          </p:cNvSpPr>
          <p:nvPr/>
        </p:nvSpPr>
        <p:spPr bwMode="auto">
          <a:xfrm>
            <a:off x="3906338" y="2797376"/>
            <a:ext cx="360362" cy="36036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B</a:t>
            </a:r>
            <a:endParaRPr lang="ru-RU" dirty="0">
              <a:latin typeface="+mn-lt"/>
            </a:endParaRPr>
          </a:p>
        </p:txBody>
      </p:sp>
      <p:sp>
        <p:nvSpPr>
          <p:cNvPr id="42" name="Овал 41"/>
          <p:cNvSpPr>
            <a:spLocks noChangeAspect="1"/>
          </p:cNvSpPr>
          <p:nvPr/>
        </p:nvSpPr>
        <p:spPr bwMode="auto">
          <a:xfrm>
            <a:off x="5220072" y="1520788"/>
            <a:ext cx="360362" cy="36036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D</a:t>
            </a:r>
            <a:endParaRPr lang="ru-RU" dirty="0">
              <a:latin typeface="+mn-lt"/>
            </a:endParaRPr>
          </a:p>
        </p:txBody>
      </p:sp>
      <p:sp>
        <p:nvSpPr>
          <p:cNvPr id="43" name="Овал 42"/>
          <p:cNvSpPr>
            <a:spLocks noChangeAspect="1"/>
          </p:cNvSpPr>
          <p:nvPr/>
        </p:nvSpPr>
        <p:spPr bwMode="auto">
          <a:xfrm>
            <a:off x="2303748" y="1916832"/>
            <a:ext cx="360363" cy="36036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C</a:t>
            </a:r>
            <a:endParaRPr lang="ru-RU" dirty="0">
              <a:latin typeface="+mn-lt"/>
            </a:endParaRPr>
          </a:p>
        </p:txBody>
      </p:sp>
      <p:sp>
        <p:nvSpPr>
          <p:cNvPr id="52" name="Овал 51"/>
          <p:cNvSpPr>
            <a:spLocks noChangeAspect="1"/>
          </p:cNvSpPr>
          <p:nvPr/>
        </p:nvSpPr>
        <p:spPr bwMode="auto">
          <a:xfrm>
            <a:off x="3906338" y="3805488"/>
            <a:ext cx="360362" cy="36036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A</a:t>
            </a:r>
            <a:endParaRPr lang="ru-RU" dirty="0">
              <a:latin typeface="+mn-lt"/>
            </a:endParaRPr>
          </a:p>
        </p:txBody>
      </p:sp>
      <p:cxnSp>
        <p:nvCxnSpPr>
          <p:cNvPr id="116" name="Прямая со стрелкой 36"/>
          <p:cNvCxnSpPr>
            <a:cxnSpLocks noChangeShapeType="1"/>
            <a:stCxn id="38" idx="6"/>
          </p:cNvCxnSpPr>
          <p:nvPr/>
        </p:nvCxnSpPr>
        <p:spPr bwMode="auto">
          <a:xfrm flipV="1">
            <a:off x="4266700" y="2565065"/>
            <a:ext cx="1313412" cy="41249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140" name="Прямая со стрелкой 36"/>
          <p:cNvCxnSpPr>
            <a:cxnSpLocks noChangeShapeType="1"/>
            <a:stCxn id="38" idx="5"/>
            <a:endCxn id="141" idx="1"/>
          </p:cNvCxnSpPr>
          <p:nvPr/>
        </p:nvCxnSpPr>
        <p:spPr bwMode="auto">
          <a:xfrm>
            <a:off x="4213926" y="3104965"/>
            <a:ext cx="1166932" cy="59283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sp>
        <p:nvSpPr>
          <p:cNvPr id="141" name="Овал 140"/>
          <p:cNvSpPr>
            <a:spLocks noChangeAspect="1"/>
          </p:cNvSpPr>
          <p:nvPr/>
        </p:nvSpPr>
        <p:spPr bwMode="auto">
          <a:xfrm>
            <a:off x="5328084" y="3645024"/>
            <a:ext cx="360362" cy="36036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F</a:t>
            </a:r>
            <a:endParaRPr lang="ru-RU" dirty="0">
              <a:latin typeface="+mn-lt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510616" y="2960948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51" name="TextBox 150"/>
          <p:cNvSpPr txBox="1"/>
          <p:nvPr/>
        </p:nvSpPr>
        <p:spPr>
          <a:xfrm>
            <a:off x="3383868" y="2132856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52" name="TextBox 151"/>
          <p:cNvSpPr txBox="1"/>
          <p:nvPr/>
        </p:nvSpPr>
        <p:spPr>
          <a:xfrm>
            <a:off x="3815916" y="1952836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53" name="TextBox 152"/>
          <p:cNvSpPr txBox="1"/>
          <p:nvPr/>
        </p:nvSpPr>
        <p:spPr>
          <a:xfrm>
            <a:off x="4680012" y="1844824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54" name="TextBox 153"/>
          <p:cNvSpPr txBox="1"/>
          <p:nvPr/>
        </p:nvSpPr>
        <p:spPr>
          <a:xfrm>
            <a:off x="4770756" y="2924944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55" name="TextBox 154"/>
          <p:cNvSpPr txBox="1"/>
          <p:nvPr/>
        </p:nvSpPr>
        <p:spPr>
          <a:xfrm>
            <a:off x="4590736" y="3501008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73" name="Выноска 2 172"/>
          <p:cNvSpPr/>
          <p:nvPr/>
        </p:nvSpPr>
        <p:spPr bwMode="auto">
          <a:xfrm>
            <a:off x="503548" y="980728"/>
            <a:ext cx="3410668" cy="811367"/>
          </a:xfrm>
          <a:prstGeom prst="borderCallout2">
            <a:avLst>
              <a:gd name="adj1" fmla="val 100761"/>
              <a:gd name="adj2" fmla="val 49335"/>
              <a:gd name="adj3" fmla="val 134730"/>
              <a:gd name="adj4" fmla="val 44753"/>
              <a:gd name="adj5" fmla="val 144824"/>
              <a:gd name="adj6" fmla="val 60185"/>
            </a:avLst>
          </a:prstGeom>
          <a:solidFill>
            <a:srgbClr val="F1F8F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Адрес регулятора конца дуги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dirty="0" smtClean="0"/>
              <a:t>мне сказал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регулятор начала дуги,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0" dirty="0" smtClean="0"/>
              <a:t>потому что дуга красная.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3942664" y="3645024"/>
            <a:ext cx="61555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4800" b="0" dirty="0" smtClean="0">
                <a:solidFill>
                  <a:srgbClr val="0066FF"/>
                </a:solidFill>
                <a:sym typeface="Webdings"/>
              </a:rPr>
              <a:t></a:t>
            </a:r>
            <a:endParaRPr lang="ru-RU" sz="4800" b="0" dirty="0">
              <a:solidFill>
                <a:srgbClr val="0066FF"/>
              </a:solidFill>
            </a:endParaRPr>
          </a:p>
        </p:txBody>
      </p:sp>
      <p:sp>
        <p:nvSpPr>
          <p:cNvPr id="47" name="Овал 46"/>
          <p:cNvSpPr>
            <a:spLocks noChangeAspect="1"/>
          </p:cNvSpPr>
          <p:nvPr/>
        </p:nvSpPr>
        <p:spPr bwMode="auto">
          <a:xfrm>
            <a:off x="3538187" y="5682354"/>
            <a:ext cx="1131841" cy="38951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+mn-lt"/>
              </a:rPr>
              <a:t>корень</a:t>
            </a:r>
            <a:endParaRPr lang="ru-RU" dirty="0">
              <a:latin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3774106" y="4658942"/>
            <a:ext cx="43204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 smtClean="0"/>
              <a:t>…</a:t>
            </a:r>
            <a:endParaRPr lang="ru-RU" dirty="0"/>
          </a:p>
        </p:txBody>
      </p:sp>
      <p:sp>
        <p:nvSpPr>
          <p:cNvPr id="49" name="Text Box 18"/>
          <p:cNvSpPr txBox="1">
            <a:spLocks noChangeArrowheads="1"/>
          </p:cNvSpPr>
          <p:nvPr/>
        </p:nvSpPr>
        <p:spPr bwMode="auto">
          <a:xfrm>
            <a:off x="34925" y="6092465"/>
            <a:ext cx="21159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 smtClean="0">
                <a:latin typeface="Times New Roman" pitchFamily="18" charset="0"/>
                <a:sym typeface="Wingdings 3" pitchFamily="18" charset="2"/>
              </a:rPr>
              <a:t>1</a:t>
            </a:r>
            <a:endParaRPr lang="ru-RU" altLang="ru-RU" sz="1600" dirty="0">
              <a:latin typeface="Times New Roman" pitchFamily="18" charset="0"/>
              <a:sym typeface="Wingdings 3" pitchFamily="18" charset="2"/>
            </a:endParaRPr>
          </a:p>
        </p:txBody>
      </p:sp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35496" y="6244865"/>
            <a:ext cx="21159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 smtClean="0">
                <a:latin typeface="Times New Roman" pitchFamily="18" charset="0"/>
                <a:sym typeface="Wingdings 3" pitchFamily="18" charset="2"/>
              </a:rPr>
              <a:t>2</a:t>
            </a:r>
            <a:endParaRPr lang="ru-RU" altLang="ru-RU" sz="1600" dirty="0">
              <a:latin typeface="Times New Roman" pitchFamily="18" charset="0"/>
              <a:sym typeface="Wingdings 3" pitchFamily="18" charset="2"/>
            </a:endParaRPr>
          </a:p>
        </p:txBody>
      </p:sp>
      <p:sp>
        <p:nvSpPr>
          <p:cNvPr id="53" name="Вертикальный свиток 52"/>
          <p:cNvSpPr/>
          <p:nvPr/>
        </p:nvSpPr>
        <p:spPr bwMode="auto">
          <a:xfrm>
            <a:off x="2041923" y="1808820"/>
            <a:ext cx="909897" cy="478740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запрос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052 -0.00741 L -0.00226 -0.14977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xit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278 -0.14977 L -0.17083 -0.28958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" y="-7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xit" presetSubtype="1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L 0.17621 0.1226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" y="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465 0.1331 L 0.17465 0.54791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  <p:bldP spid="172" grpId="1" animBg="1"/>
      <p:bldP spid="149" grpId="0" animBg="1"/>
      <p:bldP spid="149" grpId="1" animBg="1"/>
      <p:bldP spid="38" grpId="0" animBg="1"/>
      <p:bldP spid="173" grpId="0" animBg="1"/>
      <p:bldP spid="173" grpId="1" animBg="1"/>
      <p:bldP spid="171" grpId="0" build="allAtOnce"/>
      <p:bldP spid="171" grpId="1" build="allAtOnce"/>
      <p:bldP spid="171" grpId="2" build="allAtOnce"/>
      <p:bldP spid="171" grpId="3" build="allAtOnce"/>
      <p:bldP spid="53" grpId="0" animBg="1"/>
      <p:bldP spid="53" grpId="1" animBg="1"/>
      <p:bldP spid="53" grpId="2" animBg="1"/>
      <p:bldP spid="53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6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Неизвестный граф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19" name="Text Box 85"/>
          <p:cNvSpPr txBox="1">
            <a:spLocks noChangeArrowheads="1"/>
          </p:cNvSpPr>
          <p:nvPr/>
        </p:nvSpPr>
        <p:spPr bwMode="auto">
          <a:xfrm>
            <a:off x="431540" y="1247154"/>
            <a:ext cx="8352928" cy="4150743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just">
              <a:spcAft>
                <a:spcPts val="24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Граф 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неизвестен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, если автомат «знает» только пройденный подграф и что-то о белых рёбрах, инцидентных серым вершинам.</a:t>
            </a:r>
          </a:p>
          <a:p>
            <a:pPr algn="just">
              <a:spcAft>
                <a:spcPts val="2400"/>
              </a:spcAft>
            </a:pPr>
            <a:r>
              <a:rPr lang="ru-RU" sz="2000" b="0" i="1" dirty="0" err="1" smtClean="0">
                <a:latin typeface="Times New Roman" pitchFamily="18" charset="0"/>
                <a:cs typeface="Times New Roman" pitchFamily="18" charset="0"/>
              </a:rPr>
              <a:t>Неизбыточный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автомат «знает» степени пройденных вершин.</a:t>
            </a:r>
          </a:p>
          <a:p>
            <a:pPr algn="just">
              <a:spcAft>
                <a:spcPts val="2400"/>
              </a:spcAft>
            </a:pP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Свободный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автомат «узнаёт» о наличии или отсутствии ребра только при попытке пройти по нему. (Работает немного дольше.)</a:t>
            </a:r>
          </a:p>
          <a:p>
            <a:pPr algn="just">
              <a:spcAft>
                <a:spcPts val="24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Рёбра, инцидентные вершине, проходятся по возрастанию их номеров.</a:t>
            </a:r>
          </a:p>
          <a:p>
            <a:pPr algn="just"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Для прохода по ребру </a:t>
            </a:r>
            <a:r>
              <a:rPr lang="en-US" sz="2000" b="0" i="1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b="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r>
              <a:rPr lang="en-US" sz="2000" b="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автомат называет номер ребра в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Если такое ребро есть, а граф неориентированный, то после прохода по ребру становится известным его номер в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Прямоугольник 114"/>
          <p:cNvSpPr/>
          <p:nvPr/>
        </p:nvSpPr>
        <p:spPr bwMode="auto">
          <a:xfrm>
            <a:off x="395536" y="908720"/>
            <a:ext cx="8460940" cy="5328592"/>
          </a:xfrm>
          <a:prstGeom prst="rect">
            <a:avLst/>
          </a:prstGeom>
          <a:solidFill>
            <a:srgbClr val="E7D3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7" name="Прямая со стрелкой 55"/>
          <p:cNvCxnSpPr>
            <a:cxnSpLocks noChangeShapeType="1"/>
            <a:stCxn id="38" idx="5"/>
            <a:endCxn id="141" idx="1"/>
          </p:cNvCxnSpPr>
          <p:nvPr/>
        </p:nvCxnSpPr>
        <p:spPr bwMode="auto">
          <a:xfrm>
            <a:off x="4213926" y="3104965"/>
            <a:ext cx="1166932" cy="592833"/>
          </a:xfrm>
          <a:prstGeom prst="straightConnector1">
            <a:avLst/>
          </a:prstGeom>
          <a:noFill/>
          <a:ln w="127000" cap="rnd" cmpd="sng" algn="ctr">
            <a:solidFill>
              <a:srgbClr val="FF0000"/>
            </a:solidFill>
            <a:round/>
            <a:headEnd/>
            <a:tailEnd type="triangle" w="sm" len="med"/>
          </a:ln>
        </p:spPr>
      </p:cxnSp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60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Откат по главному дереву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cxnSp>
        <p:nvCxnSpPr>
          <p:cNvPr id="10" name="Прямая со стрелкой 55"/>
          <p:cNvCxnSpPr>
            <a:cxnSpLocks noChangeShapeType="1"/>
            <a:stCxn id="38" idx="7"/>
            <a:endCxn id="42" idx="3"/>
          </p:cNvCxnSpPr>
          <p:nvPr/>
        </p:nvCxnSpPr>
        <p:spPr bwMode="auto">
          <a:xfrm flipV="1">
            <a:off x="4213926" y="1828376"/>
            <a:ext cx="1058920" cy="1021774"/>
          </a:xfrm>
          <a:prstGeom prst="straightConnector1">
            <a:avLst/>
          </a:prstGeom>
          <a:noFill/>
          <a:ln w="127000" cap="rnd" cmpd="sng" algn="ctr">
            <a:solidFill>
              <a:srgbClr val="FF0000"/>
            </a:solidFill>
            <a:round/>
            <a:headEnd/>
            <a:tailEnd type="triangle" w="sm" len="med"/>
          </a:ln>
        </p:spPr>
      </p:cxnSp>
      <p:cxnSp>
        <p:nvCxnSpPr>
          <p:cNvPr id="15" name="Прямая со стрелкой 55"/>
          <p:cNvCxnSpPr>
            <a:cxnSpLocks noChangeShapeType="1"/>
            <a:stCxn id="38" idx="1"/>
            <a:endCxn id="43" idx="6"/>
          </p:cNvCxnSpPr>
          <p:nvPr/>
        </p:nvCxnSpPr>
        <p:spPr bwMode="auto">
          <a:xfrm flipH="1" flipV="1">
            <a:off x="2664111" y="2097014"/>
            <a:ext cx="1295001" cy="753136"/>
          </a:xfrm>
          <a:prstGeom prst="straightConnector1">
            <a:avLst/>
          </a:prstGeom>
          <a:noFill/>
          <a:ln w="127000" cap="rnd" cmpd="sng" algn="ctr">
            <a:solidFill>
              <a:srgbClr val="FF0000"/>
            </a:solidFill>
            <a:round/>
            <a:headEnd/>
            <a:tailEnd type="triangle" w="sm" len="med"/>
          </a:ln>
        </p:spPr>
      </p:cxnSp>
      <p:cxnSp>
        <p:nvCxnSpPr>
          <p:cNvPr id="19" name="Прямая со стрелкой 36"/>
          <p:cNvCxnSpPr>
            <a:cxnSpLocks noChangeShapeType="1"/>
            <a:stCxn id="38" idx="0"/>
          </p:cNvCxnSpPr>
          <p:nvPr/>
        </p:nvCxnSpPr>
        <p:spPr bwMode="auto">
          <a:xfrm flipH="1" flipV="1">
            <a:off x="3923928" y="1736812"/>
            <a:ext cx="162591" cy="1060564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24" name="Прямая со стрелкой 172"/>
          <p:cNvCxnSpPr>
            <a:cxnSpLocks noChangeShapeType="1"/>
            <a:stCxn id="38" idx="7"/>
            <a:endCxn id="42" idx="3"/>
          </p:cNvCxnSpPr>
          <p:nvPr/>
        </p:nvCxnSpPr>
        <p:spPr bwMode="auto">
          <a:xfrm flipV="1">
            <a:off x="4213926" y="1828376"/>
            <a:ext cx="1058920" cy="1021774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26" name="Прямая со стрелкой 172"/>
          <p:cNvCxnSpPr>
            <a:cxnSpLocks noChangeShapeType="1"/>
            <a:stCxn id="38" idx="2"/>
          </p:cNvCxnSpPr>
          <p:nvPr/>
        </p:nvCxnSpPr>
        <p:spPr bwMode="auto">
          <a:xfrm flipH="1" flipV="1">
            <a:off x="2807804" y="2960948"/>
            <a:ext cx="1098534" cy="1661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28" name="Прямая со стрелкой 55"/>
          <p:cNvCxnSpPr>
            <a:cxnSpLocks noChangeShapeType="1"/>
            <a:stCxn id="52" idx="0"/>
            <a:endCxn id="38" idx="4"/>
          </p:cNvCxnSpPr>
          <p:nvPr/>
        </p:nvCxnSpPr>
        <p:spPr bwMode="auto">
          <a:xfrm flipV="1">
            <a:off x="4086519" y="3157739"/>
            <a:ext cx="0" cy="647749"/>
          </a:xfrm>
          <a:prstGeom prst="straightConnector1">
            <a:avLst/>
          </a:prstGeom>
          <a:noFill/>
          <a:ln w="127000" cap="rnd" cmpd="sng" algn="ctr">
            <a:solidFill>
              <a:srgbClr val="FF0000"/>
            </a:solidFill>
            <a:round/>
            <a:headEnd/>
            <a:tailEnd type="triangle" w="sm" len="med"/>
          </a:ln>
        </p:spPr>
      </p:cxnSp>
      <p:cxnSp>
        <p:nvCxnSpPr>
          <p:cNvPr id="30" name="Прямая со стрелкой 20"/>
          <p:cNvCxnSpPr>
            <a:cxnSpLocks noChangeShapeType="1"/>
            <a:stCxn id="52" idx="0"/>
            <a:endCxn id="38" idx="4"/>
          </p:cNvCxnSpPr>
          <p:nvPr/>
        </p:nvCxnSpPr>
        <p:spPr bwMode="auto">
          <a:xfrm flipV="1">
            <a:off x="4086519" y="3157739"/>
            <a:ext cx="0" cy="64774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35" name="Прямая со стрелкой 55"/>
          <p:cNvCxnSpPr>
            <a:cxnSpLocks noChangeShapeType="1"/>
            <a:stCxn id="38" idx="1"/>
            <a:endCxn id="43" idx="6"/>
          </p:cNvCxnSpPr>
          <p:nvPr/>
        </p:nvCxnSpPr>
        <p:spPr bwMode="auto">
          <a:xfrm flipH="1" flipV="1">
            <a:off x="2664111" y="2097014"/>
            <a:ext cx="1295001" cy="753136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sp>
        <p:nvSpPr>
          <p:cNvPr id="38" name="Овал 37"/>
          <p:cNvSpPr>
            <a:spLocks noChangeAspect="1"/>
          </p:cNvSpPr>
          <p:nvPr/>
        </p:nvSpPr>
        <p:spPr bwMode="auto">
          <a:xfrm>
            <a:off x="3906338" y="2797376"/>
            <a:ext cx="360362" cy="36036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B</a:t>
            </a:r>
            <a:endParaRPr lang="ru-RU" dirty="0">
              <a:latin typeface="+mn-lt"/>
            </a:endParaRPr>
          </a:p>
        </p:txBody>
      </p:sp>
      <p:sp>
        <p:nvSpPr>
          <p:cNvPr id="42" name="Овал 41"/>
          <p:cNvSpPr>
            <a:spLocks noChangeAspect="1"/>
          </p:cNvSpPr>
          <p:nvPr/>
        </p:nvSpPr>
        <p:spPr bwMode="auto">
          <a:xfrm>
            <a:off x="5220072" y="1520788"/>
            <a:ext cx="360362" cy="36036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D</a:t>
            </a:r>
            <a:endParaRPr lang="ru-RU" dirty="0">
              <a:latin typeface="+mn-lt"/>
            </a:endParaRPr>
          </a:p>
        </p:txBody>
      </p:sp>
      <p:sp>
        <p:nvSpPr>
          <p:cNvPr id="43" name="Овал 42"/>
          <p:cNvSpPr>
            <a:spLocks noChangeAspect="1"/>
          </p:cNvSpPr>
          <p:nvPr/>
        </p:nvSpPr>
        <p:spPr bwMode="auto">
          <a:xfrm>
            <a:off x="2303748" y="1916832"/>
            <a:ext cx="360363" cy="36036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C</a:t>
            </a:r>
            <a:endParaRPr lang="ru-RU" dirty="0">
              <a:latin typeface="+mn-lt"/>
            </a:endParaRPr>
          </a:p>
        </p:txBody>
      </p:sp>
      <p:sp>
        <p:nvSpPr>
          <p:cNvPr id="52" name="Овал 51"/>
          <p:cNvSpPr>
            <a:spLocks noChangeAspect="1"/>
          </p:cNvSpPr>
          <p:nvPr/>
        </p:nvSpPr>
        <p:spPr bwMode="auto">
          <a:xfrm>
            <a:off x="3906338" y="3805488"/>
            <a:ext cx="360362" cy="36036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A</a:t>
            </a:r>
            <a:endParaRPr lang="ru-RU" dirty="0">
              <a:latin typeface="+mn-lt"/>
            </a:endParaRPr>
          </a:p>
        </p:txBody>
      </p:sp>
      <p:cxnSp>
        <p:nvCxnSpPr>
          <p:cNvPr id="116" name="Прямая со стрелкой 36"/>
          <p:cNvCxnSpPr>
            <a:cxnSpLocks noChangeShapeType="1"/>
            <a:stCxn id="38" idx="6"/>
          </p:cNvCxnSpPr>
          <p:nvPr/>
        </p:nvCxnSpPr>
        <p:spPr bwMode="auto">
          <a:xfrm flipV="1">
            <a:off x="4266700" y="2565065"/>
            <a:ext cx="1313412" cy="41249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140" name="Прямая со стрелкой 36"/>
          <p:cNvCxnSpPr>
            <a:cxnSpLocks noChangeShapeType="1"/>
            <a:stCxn id="38" idx="5"/>
            <a:endCxn id="141" idx="1"/>
          </p:cNvCxnSpPr>
          <p:nvPr/>
        </p:nvCxnSpPr>
        <p:spPr bwMode="auto">
          <a:xfrm>
            <a:off x="4213926" y="3104965"/>
            <a:ext cx="1166932" cy="59283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lg"/>
          </a:ln>
        </p:spPr>
      </p:cxnSp>
      <p:sp>
        <p:nvSpPr>
          <p:cNvPr id="141" name="Овал 140"/>
          <p:cNvSpPr>
            <a:spLocks noChangeAspect="1"/>
          </p:cNvSpPr>
          <p:nvPr/>
        </p:nvSpPr>
        <p:spPr bwMode="auto">
          <a:xfrm>
            <a:off x="5328084" y="3645024"/>
            <a:ext cx="360362" cy="36036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F</a:t>
            </a:r>
            <a:endParaRPr lang="ru-RU" dirty="0">
              <a:latin typeface="+mn-lt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510616" y="2960948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51" name="TextBox 150"/>
          <p:cNvSpPr txBox="1"/>
          <p:nvPr/>
        </p:nvSpPr>
        <p:spPr>
          <a:xfrm>
            <a:off x="3383868" y="2132856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52" name="TextBox 151"/>
          <p:cNvSpPr txBox="1"/>
          <p:nvPr/>
        </p:nvSpPr>
        <p:spPr>
          <a:xfrm>
            <a:off x="3815916" y="1952836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53" name="TextBox 152"/>
          <p:cNvSpPr txBox="1"/>
          <p:nvPr/>
        </p:nvSpPr>
        <p:spPr>
          <a:xfrm>
            <a:off x="4680012" y="1844824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54" name="TextBox 153"/>
          <p:cNvSpPr txBox="1"/>
          <p:nvPr/>
        </p:nvSpPr>
        <p:spPr>
          <a:xfrm>
            <a:off x="4770756" y="2924944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55" name="TextBox 154"/>
          <p:cNvSpPr txBox="1"/>
          <p:nvPr/>
        </p:nvSpPr>
        <p:spPr>
          <a:xfrm>
            <a:off x="4590736" y="3501008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47" name="Овал 46"/>
          <p:cNvSpPr>
            <a:spLocks noChangeAspect="1"/>
          </p:cNvSpPr>
          <p:nvPr/>
        </p:nvSpPr>
        <p:spPr bwMode="auto">
          <a:xfrm>
            <a:off x="3538187" y="5682354"/>
            <a:ext cx="1131841" cy="38951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+mn-lt"/>
              </a:rPr>
              <a:t>корень</a:t>
            </a:r>
            <a:endParaRPr lang="ru-RU" dirty="0">
              <a:latin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3774106" y="4658942"/>
            <a:ext cx="43204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 smtClean="0"/>
              <a:t>…</a:t>
            </a:r>
            <a:endParaRPr lang="ru-RU" dirty="0"/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36067" y="6207115"/>
            <a:ext cx="21159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 smtClean="0">
                <a:latin typeface="Times New Roman" pitchFamily="18" charset="0"/>
                <a:sym typeface="Wingdings 3" pitchFamily="18" charset="2"/>
              </a:rPr>
              <a:t>1</a:t>
            </a:r>
            <a:endParaRPr lang="ru-RU" altLang="ru-RU" sz="1600" dirty="0">
              <a:latin typeface="Times New Roman" pitchFamily="18" charset="0"/>
              <a:sym typeface="Wingdings 3" pitchFamily="18" charset="2"/>
            </a:endParaRPr>
          </a:p>
        </p:txBody>
      </p:sp>
      <p:sp>
        <p:nvSpPr>
          <p:cNvPr id="36" name="Вертикальный свиток 35"/>
          <p:cNvSpPr/>
          <p:nvPr/>
        </p:nvSpPr>
        <p:spPr bwMode="auto">
          <a:xfrm>
            <a:off x="2051720" y="1880828"/>
            <a:ext cx="810361" cy="478740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конец</a:t>
            </a:r>
          </a:p>
        </p:txBody>
      </p:sp>
      <p:sp>
        <p:nvSpPr>
          <p:cNvPr id="46" name="Вертикальный свиток 45"/>
          <p:cNvSpPr/>
          <p:nvPr/>
        </p:nvSpPr>
        <p:spPr bwMode="auto">
          <a:xfrm>
            <a:off x="5004048" y="1448780"/>
            <a:ext cx="810361" cy="478740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конец</a:t>
            </a:r>
          </a:p>
        </p:txBody>
      </p:sp>
      <p:sp>
        <p:nvSpPr>
          <p:cNvPr id="37" name="Вертикальный свиток 36"/>
          <p:cNvSpPr/>
          <p:nvPr/>
        </p:nvSpPr>
        <p:spPr bwMode="auto">
          <a:xfrm>
            <a:off x="5112060" y="3573016"/>
            <a:ext cx="810361" cy="478740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конец</a:t>
            </a:r>
          </a:p>
        </p:txBody>
      </p:sp>
      <p:sp>
        <p:nvSpPr>
          <p:cNvPr id="39" name="Вертикальный свиток 38"/>
          <p:cNvSpPr/>
          <p:nvPr/>
        </p:nvSpPr>
        <p:spPr bwMode="auto">
          <a:xfrm>
            <a:off x="3671900" y="2708920"/>
            <a:ext cx="810361" cy="478740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конец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14271 0.19098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L 0.17621 0.12268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" y="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96296E-6 L -0.15452 -0.11875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" y="-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0717 L 0.00191 0.16134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43" grpId="0" animBg="1"/>
      <p:bldP spid="141" grpId="0" animBg="1"/>
      <p:bldP spid="36" grpId="0" animBg="1"/>
      <p:bldP spid="36" grpId="1" animBg="1"/>
      <p:bldP spid="36" grpId="2" animBg="1"/>
      <p:bldP spid="46" grpId="0" animBg="1"/>
      <p:bldP spid="46" grpId="1" animBg="1"/>
      <p:bldP spid="46" grpId="2" animBg="1"/>
      <p:bldP spid="37" grpId="0" animBg="1"/>
      <p:bldP spid="37" grpId="1" animBg="1"/>
      <p:bldP spid="37" grpId="2" animBg="1"/>
      <p:bldP spid="39" grpId="0" animBg="1"/>
      <p:bldP spid="39" grpId="1" animBg="1"/>
      <p:bldP spid="3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7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Автомат на графе.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19" name="Text Box 85"/>
          <p:cNvSpPr txBox="1">
            <a:spLocks noChangeArrowheads="1"/>
          </p:cNvSpPr>
          <p:nvPr/>
        </p:nvSpPr>
        <p:spPr bwMode="auto">
          <a:xfrm>
            <a:off x="431540" y="1124744"/>
            <a:ext cx="8352928" cy="3150469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Исследование неизвестного графа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похоже на машину Тьюринга.</a:t>
            </a:r>
          </a:p>
          <a:p>
            <a:pPr algn="just"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Вершина графа соответствует ячейке ленты, а перемещение по ребру –  перемещению по ленте влево или вправо. </a:t>
            </a:r>
          </a:p>
          <a:p>
            <a:pPr algn="just"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Лента – граф специального вида.</a:t>
            </a:r>
          </a:p>
          <a:p>
            <a:pPr algn="just">
              <a:spcAft>
                <a:spcPts val="1200"/>
              </a:spcAft>
            </a:pPr>
            <a:r>
              <a:rPr lang="ru-RU" sz="2000" b="0" u="sng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Проблема для робота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н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омер ребра является выходным символом автомата. Для того, чтобы автомат был конечным, степень вершины должна быть ограничена сверху.</a:t>
            </a:r>
          </a:p>
          <a:p>
            <a:pPr algn="just"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Как обойти это ограничение?</a:t>
            </a:r>
            <a:endParaRPr lang="ru-RU" sz="2400" b="0" dirty="0" smtClean="0"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" name="Прямая со стрелкой 142"/>
          <p:cNvCxnSpPr>
            <a:cxnSpLocks noChangeShapeType="1"/>
            <a:endCxn id="179" idx="2"/>
          </p:cNvCxnSpPr>
          <p:nvPr/>
        </p:nvCxnSpPr>
        <p:spPr bwMode="auto">
          <a:xfrm flipV="1">
            <a:off x="5076056" y="2312856"/>
            <a:ext cx="576064" cy="180040"/>
          </a:xfrm>
          <a:prstGeom prst="straightConnector1">
            <a:avLst/>
          </a:prstGeom>
          <a:noFill/>
          <a:ln w="38100" algn="ctr">
            <a:solidFill>
              <a:schemeClr val="bg2"/>
            </a:solidFill>
            <a:round/>
            <a:headEnd type="none" w="lg" len="lg"/>
            <a:tailEnd type="triangle" w="med" len="lg"/>
          </a:ln>
        </p:spPr>
      </p:cxnSp>
      <p:cxnSp>
        <p:nvCxnSpPr>
          <p:cNvPr id="170" name="Прямая со стрелкой 143"/>
          <p:cNvCxnSpPr>
            <a:cxnSpLocks noChangeShapeType="1"/>
            <a:endCxn id="179" idx="1"/>
          </p:cNvCxnSpPr>
          <p:nvPr/>
        </p:nvCxnSpPr>
        <p:spPr bwMode="auto">
          <a:xfrm>
            <a:off x="5148064" y="2024844"/>
            <a:ext cx="556777" cy="160733"/>
          </a:xfrm>
          <a:prstGeom prst="straightConnector1">
            <a:avLst/>
          </a:prstGeom>
          <a:noFill/>
          <a:ln w="38100" algn="ctr">
            <a:solidFill>
              <a:schemeClr val="bg2"/>
            </a:solidFill>
            <a:round/>
            <a:headEnd type="none" w="lg" len="lg"/>
            <a:tailEnd type="triangle" w="med" len="lg"/>
          </a:ln>
        </p:spPr>
      </p:cxnSp>
      <p:cxnSp>
        <p:nvCxnSpPr>
          <p:cNvPr id="171" name="Прямая со стрелкой 145"/>
          <p:cNvCxnSpPr>
            <a:cxnSpLocks noChangeShapeType="1"/>
            <a:stCxn id="185" idx="7"/>
          </p:cNvCxnSpPr>
          <p:nvPr/>
        </p:nvCxnSpPr>
        <p:spPr bwMode="auto">
          <a:xfrm flipV="1">
            <a:off x="6535463" y="1556792"/>
            <a:ext cx="484809" cy="232741"/>
          </a:xfrm>
          <a:prstGeom prst="straightConnector1">
            <a:avLst/>
          </a:prstGeom>
          <a:noFill/>
          <a:ln w="38100" algn="ctr">
            <a:solidFill>
              <a:schemeClr val="bg2"/>
            </a:solidFill>
            <a:round/>
            <a:headEnd/>
            <a:tailEnd type="triangle" w="med" len="lg"/>
          </a:ln>
        </p:spPr>
      </p:cxnSp>
      <p:cxnSp>
        <p:nvCxnSpPr>
          <p:cNvPr id="172" name="Прямая со стрелкой 146"/>
          <p:cNvCxnSpPr>
            <a:cxnSpLocks noChangeShapeType="1"/>
            <a:stCxn id="187" idx="6"/>
          </p:cNvCxnSpPr>
          <p:nvPr/>
        </p:nvCxnSpPr>
        <p:spPr bwMode="auto">
          <a:xfrm flipV="1">
            <a:off x="7128244" y="2240868"/>
            <a:ext cx="648112" cy="180000"/>
          </a:xfrm>
          <a:prstGeom prst="straightConnector1">
            <a:avLst/>
          </a:prstGeom>
          <a:noFill/>
          <a:ln w="38100" algn="ctr">
            <a:solidFill>
              <a:schemeClr val="bg2"/>
            </a:solidFill>
            <a:round/>
            <a:headEnd/>
            <a:tailEnd type="triangle" w="med" len="lg"/>
          </a:ln>
        </p:spPr>
      </p:cxnSp>
      <p:cxnSp>
        <p:nvCxnSpPr>
          <p:cNvPr id="173" name="Прямая со стрелкой 147"/>
          <p:cNvCxnSpPr>
            <a:cxnSpLocks noChangeShapeType="1"/>
            <a:stCxn id="191" idx="4"/>
          </p:cNvCxnSpPr>
          <p:nvPr/>
        </p:nvCxnSpPr>
        <p:spPr bwMode="auto">
          <a:xfrm>
            <a:off x="5976136" y="3356952"/>
            <a:ext cx="122218" cy="303999"/>
          </a:xfrm>
          <a:prstGeom prst="straightConnector1">
            <a:avLst/>
          </a:prstGeom>
          <a:noFill/>
          <a:ln w="38100" algn="ctr">
            <a:solidFill>
              <a:schemeClr val="bg2"/>
            </a:solidFill>
            <a:round/>
            <a:headEnd/>
            <a:tailEnd type="triangle" w="med" len="lg"/>
          </a:ln>
        </p:spPr>
      </p:cxnSp>
      <p:sp>
        <p:nvSpPr>
          <p:cNvPr id="179" name="Овал 178"/>
          <p:cNvSpPr>
            <a:spLocks noChangeAspect="1"/>
          </p:cNvSpPr>
          <p:nvPr/>
        </p:nvSpPr>
        <p:spPr bwMode="auto">
          <a:xfrm>
            <a:off x="5652120" y="2132856"/>
            <a:ext cx="360000" cy="3600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+mn-lt"/>
              </a:rPr>
              <a:t>1</a:t>
            </a:r>
            <a:endParaRPr lang="ru-RU" dirty="0">
              <a:latin typeface="+mn-lt"/>
            </a:endParaRPr>
          </a:p>
        </p:txBody>
      </p:sp>
      <p:sp>
        <p:nvSpPr>
          <p:cNvPr id="185" name="Овал 184"/>
          <p:cNvSpPr>
            <a:spLocks noChangeAspect="1"/>
          </p:cNvSpPr>
          <p:nvPr/>
        </p:nvSpPr>
        <p:spPr bwMode="auto">
          <a:xfrm>
            <a:off x="6228184" y="1736812"/>
            <a:ext cx="360000" cy="360000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+mn-lt"/>
              </a:rPr>
              <a:t>2</a:t>
            </a:r>
            <a:endParaRPr lang="ru-RU" dirty="0">
              <a:latin typeface="+mn-lt"/>
            </a:endParaRPr>
          </a:p>
        </p:txBody>
      </p:sp>
      <p:sp>
        <p:nvSpPr>
          <p:cNvPr id="187" name="Овал 186"/>
          <p:cNvSpPr>
            <a:spLocks noChangeAspect="1"/>
          </p:cNvSpPr>
          <p:nvPr/>
        </p:nvSpPr>
        <p:spPr bwMode="auto">
          <a:xfrm>
            <a:off x="6768244" y="2240868"/>
            <a:ext cx="360000" cy="360000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+mn-lt"/>
              </a:rPr>
              <a:t>3</a:t>
            </a:r>
            <a:endParaRPr lang="ru-RU" dirty="0">
              <a:latin typeface="+mn-lt"/>
            </a:endParaRPr>
          </a:p>
        </p:txBody>
      </p:sp>
      <p:sp>
        <p:nvSpPr>
          <p:cNvPr id="191" name="Овал 190"/>
          <p:cNvSpPr>
            <a:spLocks/>
          </p:cNvSpPr>
          <p:nvPr/>
        </p:nvSpPr>
        <p:spPr bwMode="auto">
          <a:xfrm>
            <a:off x="5796136" y="2996952"/>
            <a:ext cx="360000" cy="360000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noAutofit/>
          </a:bodyPr>
          <a:lstStyle/>
          <a:p>
            <a:pPr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latin typeface="+mn-lt"/>
              </a:rPr>
              <a:t>s</a:t>
            </a:r>
            <a:r>
              <a:rPr lang="en-US" baseline="-25000" dirty="0" err="1" smtClean="0">
                <a:latin typeface="+mn-lt"/>
              </a:rPr>
              <a:t>out</a:t>
            </a:r>
            <a:endParaRPr lang="ru-RU" baseline="-25000" dirty="0">
              <a:latin typeface="+mn-lt"/>
            </a:endParaRPr>
          </a:p>
        </p:txBody>
      </p:sp>
      <p:cxnSp>
        <p:nvCxnSpPr>
          <p:cNvPr id="193" name="Прямая со стрелкой 192"/>
          <p:cNvCxnSpPr>
            <a:stCxn id="185" idx="5"/>
            <a:endCxn id="187" idx="1"/>
          </p:cNvCxnSpPr>
          <p:nvPr/>
        </p:nvCxnSpPr>
        <p:spPr bwMode="auto">
          <a:xfrm>
            <a:off x="6535463" y="2044091"/>
            <a:ext cx="285502" cy="249498"/>
          </a:xfrm>
          <a:prstGeom prst="straightConnector1">
            <a:avLst/>
          </a:prstGeom>
          <a:solidFill>
            <a:srgbClr val="F1F8F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lg"/>
            <a:tailEnd type="triangle" w="med" len="lg"/>
          </a:ln>
          <a:effectLst/>
        </p:spPr>
      </p:cxnSp>
      <p:cxnSp>
        <p:nvCxnSpPr>
          <p:cNvPr id="194" name="Прямая со стрелкой 192"/>
          <p:cNvCxnSpPr>
            <a:stCxn id="187" idx="4"/>
          </p:cNvCxnSpPr>
          <p:nvPr/>
        </p:nvCxnSpPr>
        <p:spPr bwMode="auto">
          <a:xfrm flipH="1">
            <a:off x="6768244" y="2600868"/>
            <a:ext cx="180000" cy="288072"/>
          </a:xfrm>
          <a:prstGeom prst="straightConnector1">
            <a:avLst/>
          </a:prstGeom>
          <a:solidFill>
            <a:srgbClr val="F1F8F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lg"/>
            <a:tailEnd type="triangle" w="med" len="lg"/>
          </a:ln>
          <a:effectLst/>
        </p:spPr>
      </p:cxnSp>
      <p:sp>
        <p:nvSpPr>
          <p:cNvPr id="201" name="Овал 200"/>
          <p:cNvSpPr>
            <a:spLocks/>
          </p:cNvSpPr>
          <p:nvPr/>
        </p:nvSpPr>
        <p:spPr bwMode="auto">
          <a:xfrm rot="19591874">
            <a:off x="6531073" y="2929620"/>
            <a:ext cx="180000" cy="108000"/>
          </a:xfrm>
          <a:prstGeom prst="ellipse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lIns="0" tIns="0" rIns="0" bIns="0" anchor="ctr">
            <a:noAutofit/>
          </a:bodyPr>
          <a:lstStyle/>
          <a:p>
            <a:pPr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aseline="20000" dirty="0" smtClean="0">
                <a:latin typeface="+mn-lt"/>
              </a:rPr>
              <a:t>…</a:t>
            </a:r>
            <a:endParaRPr lang="ru-RU" sz="2400" baseline="20000" dirty="0">
              <a:latin typeface="+mn-lt"/>
            </a:endParaRPr>
          </a:p>
        </p:txBody>
      </p:sp>
      <p:cxnSp>
        <p:nvCxnSpPr>
          <p:cNvPr id="238" name="Прямая со стрелкой 192"/>
          <p:cNvCxnSpPr>
            <a:stCxn id="179" idx="7"/>
            <a:endCxn id="185" idx="3"/>
          </p:cNvCxnSpPr>
          <p:nvPr/>
        </p:nvCxnSpPr>
        <p:spPr bwMode="auto">
          <a:xfrm flipV="1">
            <a:off x="5959399" y="2044091"/>
            <a:ext cx="321506" cy="141486"/>
          </a:xfrm>
          <a:prstGeom prst="straightConnector1">
            <a:avLst/>
          </a:prstGeom>
          <a:solidFill>
            <a:srgbClr val="F1F8F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lg"/>
            <a:tailEnd type="triangle" w="med" len="lg"/>
          </a:ln>
          <a:effectLst/>
        </p:spPr>
      </p:cxnSp>
      <p:sp>
        <p:nvSpPr>
          <p:cNvPr id="614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60968037-5061-44A6-8975-81AD740DD76B}" type="slidenum">
              <a:rPr lang="ru-RU" smtClean="0">
                <a:solidFill>
                  <a:schemeClr val="bg2"/>
                </a:solidFill>
              </a:rPr>
              <a:pPr/>
              <a:t>8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6149" name="Text Box 88"/>
          <p:cNvSpPr txBox="1">
            <a:spLocks noChangeArrowheads="1"/>
          </p:cNvSpPr>
          <p:nvPr/>
        </p:nvSpPr>
        <p:spPr bwMode="auto">
          <a:xfrm>
            <a:off x="720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 smtClean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 smtClean="0">
                <a:solidFill>
                  <a:srgbClr val="6666FF"/>
                </a:solidFill>
              </a:rPr>
              <a:t>А.С.Косачев</a:t>
            </a:r>
            <a:r>
              <a:rPr lang="ru-RU" sz="1200" b="0" dirty="0" smtClean="0">
                <a:solidFill>
                  <a:srgbClr val="6666FF"/>
                </a:solidFill>
              </a:rPr>
              <a:t>. ИСП РАН. 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178" name="Rectangle 3"/>
          <p:cNvSpPr txBox="1">
            <a:spLocks noChangeArrowheads="1"/>
          </p:cNvSpPr>
          <p:nvPr/>
        </p:nvSpPr>
        <p:spPr bwMode="auto">
          <a:xfrm>
            <a:off x="179388" y="333440"/>
            <a:ext cx="8928100" cy="61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0000" bIns="90000" anchor="ctr">
            <a:spAutoFit/>
          </a:bodyPr>
          <a:lstStyle/>
          <a:p>
            <a:pPr algn="ctr">
              <a:defRPr/>
            </a:pPr>
            <a:r>
              <a:rPr lang="ru-RU" sz="2800" b="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Вершина графа преобразуется в цепочку вершин</a:t>
            </a:r>
            <a:endParaRPr lang="ru-RU" sz="2800" b="0" kern="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420" name="Группа 419"/>
          <p:cNvGrpSpPr/>
          <p:nvPr/>
        </p:nvGrpSpPr>
        <p:grpSpPr>
          <a:xfrm>
            <a:off x="2159772" y="4617132"/>
            <a:ext cx="2952288" cy="1440160"/>
            <a:chOff x="2591820" y="4617132"/>
            <a:chExt cx="2952288" cy="1440160"/>
          </a:xfrm>
        </p:grpSpPr>
        <p:sp>
          <p:nvSpPr>
            <p:cNvPr id="75" name="Прямоугольник 74"/>
            <p:cNvSpPr/>
            <p:nvPr/>
          </p:nvSpPr>
          <p:spPr bwMode="auto">
            <a:xfrm>
              <a:off x="2591820" y="4617132"/>
              <a:ext cx="360000" cy="360040"/>
            </a:xfrm>
            <a:prstGeom prst="rect">
              <a:avLst/>
            </a:prstGeom>
            <a:solidFill>
              <a:srgbClr val="F1F8F9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Прямоугольник 75"/>
            <p:cNvSpPr/>
            <p:nvPr/>
          </p:nvSpPr>
          <p:spPr bwMode="auto">
            <a:xfrm>
              <a:off x="3023868" y="4617132"/>
              <a:ext cx="360000" cy="360040"/>
            </a:xfrm>
            <a:prstGeom prst="rect">
              <a:avLst/>
            </a:prstGeom>
            <a:solidFill>
              <a:srgbClr val="F1F8F9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Прямоугольник 77"/>
            <p:cNvSpPr/>
            <p:nvPr/>
          </p:nvSpPr>
          <p:spPr bwMode="auto">
            <a:xfrm>
              <a:off x="3887964" y="4617132"/>
              <a:ext cx="360000" cy="360040"/>
            </a:xfrm>
            <a:prstGeom prst="rect">
              <a:avLst/>
            </a:prstGeom>
            <a:solidFill>
              <a:srgbClr val="F1F8F9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1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9" name="Прямоугольник 78"/>
            <p:cNvSpPr/>
            <p:nvPr/>
          </p:nvSpPr>
          <p:spPr bwMode="auto">
            <a:xfrm>
              <a:off x="4320012" y="4617132"/>
              <a:ext cx="360000" cy="360040"/>
            </a:xfrm>
            <a:prstGeom prst="rect">
              <a:avLst/>
            </a:prstGeom>
            <a:solidFill>
              <a:srgbClr val="F1F8F9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Прямоугольник 79"/>
            <p:cNvSpPr/>
            <p:nvPr/>
          </p:nvSpPr>
          <p:spPr bwMode="auto">
            <a:xfrm>
              <a:off x="4752060" y="4617132"/>
              <a:ext cx="360000" cy="360040"/>
            </a:xfrm>
            <a:prstGeom prst="rect">
              <a:avLst/>
            </a:prstGeom>
            <a:solidFill>
              <a:srgbClr val="F1F8F9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Прямоугольник 80"/>
            <p:cNvSpPr/>
            <p:nvPr/>
          </p:nvSpPr>
          <p:spPr bwMode="auto">
            <a:xfrm>
              <a:off x="5184108" y="4617132"/>
              <a:ext cx="360000" cy="360040"/>
            </a:xfrm>
            <a:prstGeom prst="rect">
              <a:avLst/>
            </a:prstGeom>
            <a:solidFill>
              <a:srgbClr val="F1F8F9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Прямоугольник 83"/>
            <p:cNvSpPr/>
            <p:nvPr/>
          </p:nvSpPr>
          <p:spPr bwMode="auto">
            <a:xfrm>
              <a:off x="2591820" y="4977172"/>
              <a:ext cx="360000" cy="360040"/>
            </a:xfrm>
            <a:prstGeom prst="rect">
              <a:avLst/>
            </a:prstGeom>
            <a:solidFill>
              <a:srgbClr val="F1F8F9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 bwMode="auto">
            <a:xfrm>
              <a:off x="3887964" y="4977172"/>
              <a:ext cx="360000" cy="360040"/>
            </a:xfrm>
            <a:prstGeom prst="rect">
              <a:avLst/>
            </a:prstGeom>
            <a:solidFill>
              <a:srgbClr val="F1F8F9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2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8" name="Прямоугольник 87"/>
            <p:cNvSpPr/>
            <p:nvPr/>
          </p:nvSpPr>
          <p:spPr bwMode="auto">
            <a:xfrm>
              <a:off x="4320012" y="4977172"/>
              <a:ext cx="360000" cy="360040"/>
            </a:xfrm>
            <a:prstGeom prst="rect">
              <a:avLst/>
            </a:prstGeom>
            <a:solidFill>
              <a:srgbClr val="F1F8F9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Прямоугольник 89"/>
            <p:cNvSpPr/>
            <p:nvPr/>
          </p:nvSpPr>
          <p:spPr bwMode="auto">
            <a:xfrm>
              <a:off x="5184108" y="4977172"/>
              <a:ext cx="360000" cy="360040"/>
            </a:xfrm>
            <a:prstGeom prst="rect">
              <a:avLst/>
            </a:prstGeom>
            <a:solidFill>
              <a:srgbClr val="F1F8F9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Прямоугольник 95"/>
            <p:cNvSpPr/>
            <p:nvPr/>
          </p:nvSpPr>
          <p:spPr bwMode="auto">
            <a:xfrm>
              <a:off x="3851920" y="5337212"/>
              <a:ext cx="432048" cy="36004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dirty="0" smtClean="0"/>
                <a:t>…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Прямоугольник 102"/>
            <p:cNvSpPr/>
            <p:nvPr/>
          </p:nvSpPr>
          <p:spPr bwMode="auto">
            <a:xfrm>
              <a:off x="3887964" y="5697252"/>
              <a:ext cx="360000" cy="360040"/>
            </a:xfrm>
            <a:prstGeom prst="rect">
              <a:avLst/>
            </a:prstGeom>
            <a:solidFill>
              <a:srgbClr val="F1F8F9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/>
                <a:t>s</a:t>
              </a:r>
              <a:endParaRPr kumimoji="0" lang="ru-RU" sz="1800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92" name="Группа 291"/>
          <p:cNvGrpSpPr/>
          <p:nvPr/>
        </p:nvGrpSpPr>
        <p:grpSpPr>
          <a:xfrm>
            <a:off x="1691680" y="4257092"/>
            <a:ext cx="3960440" cy="361732"/>
            <a:chOff x="1007604" y="4365104"/>
            <a:chExt cx="3960440" cy="361732"/>
          </a:xfrm>
        </p:grpSpPr>
        <p:sp>
          <p:nvSpPr>
            <p:cNvPr id="65" name="Прямоугольник 64"/>
            <p:cNvSpPr/>
            <p:nvPr/>
          </p:nvSpPr>
          <p:spPr bwMode="auto">
            <a:xfrm>
              <a:off x="1439652" y="4366796"/>
              <a:ext cx="432048" cy="360040"/>
            </a:xfrm>
            <a:prstGeom prst="rect">
              <a:avLst/>
            </a:prstGeom>
            <a:solidFill>
              <a:srgbClr val="F1F8F9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 bwMode="auto">
            <a:xfrm>
              <a:off x="1871700" y="4366796"/>
              <a:ext cx="432048" cy="360040"/>
            </a:xfrm>
            <a:prstGeom prst="rect">
              <a:avLst/>
            </a:prstGeom>
            <a:solidFill>
              <a:srgbClr val="F1F8F9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 bwMode="auto">
            <a:xfrm>
              <a:off x="2303748" y="4366796"/>
              <a:ext cx="432048" cy="360040"/>
            </a:xfrm>
            <a:prstGeom prst="rect">
              <a:avLst/>
            </a:prstGeom>
            <a:solidFill>
              <a:srgbClr val="F1F8F9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 bwMode="auto">
            <a:xfrm>
              <a:off x="2735796" y="4366796"/>
              <a:ext cx="432048" cy="360040"/>
            </a:xfrm>
            <a:prstGeom prst="rect">
              <a:avLst/>
            </a:prstGeom>
            <a:solidFill>
              <a:srgbClr val="F1F8F9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 bwMode="auto">
            <a:xfrm>
              <a:off x="3167844" y="4366796"/>
              <a:ext cx="432048" cy="360040"/>
            </a:xfrm>
            <a:prstGeom prst="rect">
              <a:avLst/>
            </a:prstGeom>
            <a:solidFill>
              <a:srgbClr val="F1F8F9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 bwMode="auto">
            <a:xfrm>
              <a:off x="3599892" y="4366796"/>
              <a:ext cx="432048" cy="360040"/>
            </a:xfrm>
            <a:prstGeom prst="rect">
              <a:avLst/>
            </a:prstGeom>
            <a:solidFill>
              <a:srgbClr val="F1F8F9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 bwMode="auto">
            <a:xfrm>
              <a:off x="4031940" y="4366796"/>
              <a:ext cx="432048" cy="360040"/>
            </a:xfrm>
            <a:prstGeom prst="rect">
              <a:avLst/>
            </a:prstGeom>
            <a:solidFill>
              <a:srgbClr val="F1F8F9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5" name="Прямоугольник 104"/>
            <p:cNvSpPr/>
            <p:nvPr/>
          </p:nvSpPr>
          <p:spPr bwMode="auto">
            <a:xfrm>
              <a:off x="4535996" y="4365104"/>
              <a:ext cx="432048" cy="36004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dirty="0" smtClean="0"/>
                <a:t>…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6" name="Прямоугольник 105"/>
            <p:cNvSpPr/>
            <p:nvPr/>
          </p:nvSpPr>
          <p:spPr bwMode="auto">
            <a:xfrm>
              <a:off x="1007604" y="4365104"/>
              <a:ext cx="432048" cy="36004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dirty="0" smtClean="0"/>
                <a:t>…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31" name="Прямая со стрелкой 142"/>
          <p:cNvCxnSpPr>
            <a:cxnSpLocks noChangeShapeType="1"/>
            <a:endCxn id="140" idx="2"/>
          </p:cNvCxnSpPr>
          <p:nvPr/>
        </p:nvCxnSpPr>
        <p:spPr bwMode="auto">
          <a:xfrm flipV="1">
            <a:off x="1331640" y="2494099"/>
            <a:ext cx="594157" cy="106809"/>
          </a:xfrm>
          <a:prstGeom prst="straightConnector1">
            <a:avLst/>
          </a:prstGeom>
          <a:noFill/>
          <a:ln w="38100" algn="ctr">
            <a:solidFill>
              <a:schemeClr val="bg2"/>
            </a:solidFill>
            <a:round/>
            <a:headEnd type="none" w="lg" len="lg"/>
            <a:tailEnd type="triangle" w="med" len="lg"/>
          </a:ln>
        </p:spPr>
      </p:cxnSp>
      <p:cxnSp>
        <p:nvCxnSpPr>
          <p:cNvPr id="132" name="Прямая со стрелкой 143"/>
          <p:cNvCxnSpPr>
            <a:cxnSpLocks noChangeShapeType="1"/>
            <a:endCxn id="140" idx="1"/>
          </p:cNvCxnSpPr>
          <p:nvPr/>
        </p:nvCxnSpPr>
        <p:spPr bwMode="auto">
          <a:xfrm>
            <a:off x="1475656" y="2060848"/>
            <a:ext cx="502862" cy="305972"/>
          </a:xfrm>
          <a:prstGeom prst="straightConnector1">
            <a:avLst/>
          </a:prstGeom>
          <a:noFill/>
          <a:ln w="38100" algn="ctr">
            <a:solidFill>
              <a:schemeClr val="bg2"/>
            </a:solidFill>
            <a:round/>
            <a:headEnd type="none" w="lg" len="lg"/>
            <a:tailEnd type="triangle" w="med" len="lg"/>
          </a:ln>
        </p:spPr>
      </p:cxnSp>
      <p:cxnSp>
        <p:nvCxnSpPr>
          <p:cNvPr id="133" name="Прямая со стрелкой 145"/>
          <p:cNvCxnSpPr>
            <a:cxnSpLocks noChangeShapeType="1"/>
            <a:stCxn id="140" idx="7"/>
          </p:cNvCxnSpPr>
          <p:nvPr/>
        </p:nvCxnSpPr>
        <p:spPr bwMode="auto">
          <a:xfrm flipV="1">
            <a:off x="2233076" y="1940882"/>
            <a:ext cx="178684" cy="425938"/>
          </a:xfrm>
          <a:prstGeom prst="straightConnector1">
            <a:avLst/>
          </a:prstGeom>
          <a:noFill/>
          <a:ln w="38100" algn="ctr">
            <a:solidFill>
              <a:schemeClr val="bg2"/>
            </a:solidFill>
            <a:round/>
            <a:headEnd/>
            <a:tailEnd type="triangle" w="med" len="lg"/>
          </a:ln>
        </p:spPr>
      </p:cxnSp>
      <p:cxnSp>
        <p:nvCxnSpPr>
          <p:cNvPr id="134" name="Прямая со стрелкой 146"/>
          <p:cNvCxnSpPr>
            <a:cxnSpLocks noChangeShapeType="1"/>
            <a:stCxn id="140" idx="6"/>
          </p:cNvCxnSpPr>
          <p:nvPr/>
        </p:nvCxnSpPr>
        <p:spPr bwMode="auto">
          <a:xfrm flipV="1">
            <a:off x="2285797" y="2384885"/>
            <a:ext cx="522007" cy="109214"/>
          </a:xfrm>
          <a:prstGeom prst="straightConnector1">
            <a:avLst/>
          </a:prstGeom>
          <a:noFill/>
          <a:ln w="38100" algn="ctr">
            <a:solidFill>
              <a:schemeClr val="bg2"/>
            </a:solidFill>
            <a:round/>
            <a:headEnd/>
            <a:tailEnd type="triangle" w="med" len="lg"/>
          </a:ln>
        </p:spPr>
      </p:cxnSp>
      <p:cxnSp>
        <p:nvCxnSpPr>
          <p:cNvPr id="135" name="Прямая со стрелкой 147"/>
          <p:cNvCxnSpPr>
            <a:cxnSpLocks noChangeShapeType="1"/>
            <a:stCxn id="140" idx="4"/>
          </p:cNvCxnSpPr>
          <p:nvPr/>
        </p:nvCxnSpPr>
        <p:spPr bwMode="auto">
          <a:xfrm flipH="1">
            <a:off x="2015716" y="2674099"/>
            <a:ext cx="90081" cy="382907"/>
          </a:xfrm>
          <a:prstGeom prst="straightConnector1">
            <a:avLst/>
          </a:prstGeom>
          <a:noFill/>
          <a:ln w="38100" algn="ctr">
            <a:solidFill>
              <a:schemeClr val="bg2"/>
            </a:solidFill>
            <a:round/>
            <a:headEnd/>
            <a:tailEnd type="triangle" w="med" len="lg"/>
          </a:ln>
        </p:spPr>
      </p:cxnSp>
      <p:sp>
        <p:nvSpPr>
          <p:cNvPr id="136" name="Овал 135"/>
          <p:cNvSpPr>
            <a:spLocks noChangeAspect="1"/>
          </p:cNvSpPr>
          <p:nvPr/>
        </p:nvSpPr>
        <p:spPr bwMode="auto">
          <a:xfrm rot="503085">
            <a:off x="2135595" y="1808820"/>
            <a:ext cx="176841" cy="175714"/>
          </a:xfrm>
          <a:prstGeom prst="ellipse">
            <a:avLst/>
          </a:prstGeom>
          <a:noFill/>
          <a:ln w="38100" algn="ctr">
            <a:noFill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+mn-lt"/>
              </a:rPr>
              <a:t>1</a:t>
            </a:r>
            <a:endParaRPr lang="ru-RU" dirty="0">
              <a:latin typeface="+mn-lt"/>
            </a:endParaRPr>
          </a:p>
        </p:txBody>
      </p:sp>
      <p:sp>
        <p:nvSpPr>
          <p:cNvPr id="137" name="Овал 136"/>
          <p:cNvSpPr>
            <a:spLocks noChangeAspect="1"/>
          </p:cNvSpPr>
          <p:nvPr/>
        </p:nvSpPr>
        <p:spPr bwMode="auto">
          <a:xfrm rot="503085">
            <a:off x="2423708" y="2144805"/>
            <a:ext cx="176841" cy="176840"/>
          </a:xfrm>
          <a:prstGeom prst="ellipse">
            <a:avLst/>
          </a:prstGeom>
          <a:noFill/>
          <a:ln w="38100" algn="ctr">
            <a:noFill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+mn-lt"/>
              </a:rPr>
              <a:t>2</a:t>
            </a:r>
            <a:endParaRPr lang="ru-RU" dirty="0">
              <a:latin typeface="+mn-lt"/>
            </a:endParaRPr>
          </a:p>
        </p:txBody>
      </p:sp>
      <p:sp>
        <p:nvSpPr>
          <p:cNvPr id="138" name="Овал 137"/>
          <p:cNvSpPr>
            <a:spLocks noChangeAspect="1"/>
          </p:cNvSpPr>
          <p:nvPr/>
        </p:nvSpPr>
        <p:spPr bwMode="auto">
          <a:xfrm rot="503085">
            <a:off x="1537935" y="2722167"/>
            <a:ext cx="518449" cy="389513"/>
          </a:xfrm>
          <a:prstGeom prst="ellipse">
            <a:avLst/>
          </a:prstGeom>
          <a:noFill/>
          <a:ln w="38100" algn="ctr">
            <a:noFill/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latin typeface="+mn-lt"/>
              </a:rPr>
              <a:t>s</a:t>
            </a:r>
            <a:r>
              <a:rPr lang="en-US" baseline="-25000" dirty="0" err="1" smtClean="0">
                <a:latin typeface="+mn-lt"/>
              </a:rPr>
              <a:t>out</a:t>
            </a:r>
            <a:endParaRPr lang="ru-RU" baseline="-25000" dirty="0">
              <a:latin typeface="+mn-lt"/>
            </a:endParaRPr>
          </a:p>
        </p:txBody>
      </p:sp>
      <p:grpSp>
        <p:nvGrpSpPr>
          <p:cNvPr id="139" name="Группа 137"/>
          <p:cNvGrpSpPr>
            <a:grpSpLocks/>
          </p:cNvGrpSpPr>
          <p:nvPr/>
        </p:nvGrpSpPr>
        <p:grpSpPr bwMode="auto">
          <a:xfrm rot="21131365">
            <a:off x="2132677" y="2805476"/>
            <a:ext cx="184658" cy="83518"/>
            <a:chOff x="7588119" y="5157192"/>
            <a:chExt cx="260245" cy="117734"/>
          </a:xfrm>
        </p:grpSpPr>
        <p:sp>
          <p:nvSpPr>
            <p:cNvPr id="154" name="Овал 163"/>
            <p:cNvSpPr>
              <a:spLocks noChangeAspect="1"/>
            </p:cNvSpPr>
            <p:nvPr/>
          </p:nvSpPr>
          <p:spPr bwMode="auto">
            <a:xfrm>
              <a:off x="7588119" y="5225199"/>
              <a:ext cx="49733" cy="49727"/>
            </a:xfrm>
            <a:prstGeom prst="ellipse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wrap="none" lIns="36000" tIns="36000" rIns="36000" bIns="36000"/>
            <a:lstStyle/>
            <a:p>
              <a:endParaRPr lang="ru-RU"/>
            </a:p>
          </p:txBody>
        </p:sp>
        <p:sp>
          <p:nvSpPr>
            <p:cNvPr id="161" name="Овал 164"/>
            <p:cNvSpPr>
              <a:spLocks noChangeAspect="1"/>
            </p:cNvSpPr>
            <p:nvPr/>
          </p:nvSpPr>
          <p:spPr bwMode="auto">
            <a:xfrm>
              <a:off x="7693375" y="5201342"/>
              <a:ext cx="49733" cy="49727"/>
            </a:xfrm>
            <a:prstGeom prst="ellipse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wrap="none" lIns="36000" tIns="36000" rIns="36000" bIns="36000"/>
            <a:lstStyle/>
            <a:p>
              <a:endParaRPr lang="ru-RU"/>
            </a:p>
          </p:txBody>
        </p:sp>
        <p:sp>
          <p:nvSpPr>
            <p:cNvPr id="162" name="Овал 165"/>
            <p:cNvSpPr>
              <a:spLocks noChangeAspect="1"/>
            </p:cNvSpPr>
            <p:nvPr/>
          </p:nvSpPr>
          <p:spPr bwMode="auto">
            <a:xfrm>
              <a:off x="7798631" y="5157192"/>
              <a:ext cx="49733" cy="49727"/>
            </a:xfrm>
            <a:prstGeom prst="ellipse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wrap="none" lIns="36000" tIns="36000" rIns="36000" bIns="36000"/>
            <a:lstStyle/>
            <a:p>
              <a:endParaRPr lang="ru-RU"/>
            </a:p>
          </p:txBody>
        </p:sp>
      </p:grpSp>
      <p:cxnSp>
        <p:nvCxnSpPr>
          <p:cNvPr id="149" name="Прямая со стрелкой 147"/>
          <p:cNvCxnSpPr>
            <a:cxnSpLocks noChangeShapeType="1"/>
            <a:stCxn id="140" idx="5"/>
          </p:cNvCxnSpPr>
          <p:nvPr/>
        </p:nvCxnSpPr>
        <p:spPr bwMode="auto">
          <a:xfrm>
            <a:off x="2233076" y="2621378"/>
            <a:ext cx="358704" cy="291612"/>
          </a:xfrm>
          <a:prstGeom prst="straightConnector1">
            <a:avLst/>
          </a:prstGeom>
          <a:noFill/>
          <a:ln w="38100" algn="ctr">
            <a:solidFill>
              <a:schemeClr val="bg2"/>
            </a:solidFill>
            <a:round/>
            <a:headEnd/>
            <a:tailEnd type="triangle" w="med" len="lg"/>
          </a:ln>
        </p:spPr>
      </p:cxnSp>
      <p:sp>
        <p:nvSpPr>
          <p:cNvPr id="150" name="Овал 149"/>
          <p:cNvSpPr>
            <a:spLocks noChangeAspect="1"/>
          </p:cNvSpPr>
          <p:nvPr/>
        </p:nvSpPr>
        <p:spPr bwMode="auto">
          <a:xfrm rot="503085">
            <a:off x="2423708" y="2528895"/>
            <a:ext cx="176841" cy="176840"/>
          </a:xfrm>
          <a:prstGeom prst="ellipse">
            <a:avLst/>
          </a:prstGeom>
          <a:noFill/>
          <a:ln w="38100" algn="ctr">
            <a:noFill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+mn-lt"/>
              </a:rPr>
              <a:t>3</a:t>
            </a:r>
            <a:endParaRPr lang="ru-RU" dirty="0">
              <a:latin typeface="+mn-lt"/>
            </a:endParaRPr>
          </a:p>
        </p:txBody>
      </p:sp>
      <p:sp>
        <p:nvSpPr>
          <p:cNvPr id="140" name="Овал 139"/>
          <p:cNvSpPr>
            <a:spLocks noChangeAspect="1"/>
          </p:cNvSpPr>
          <p:nvPr/>
        </p:nvSpPr>
        <p:spPr bwMode="auto">
          <a:xfrm>
            <a:off x="1925797" y="2314099"/>
            <a:ext cx="360000" cy="3600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280" name="Стрелка вправо 126"/>
          <p:cNvSpPr>
            <a:spLocks noChangeArrowheads="1"/>
          </p:cNvSpPr>
          <p:nvPr/>
        </p:nvSpPr>
        <p:spPr bwMode="auto">
          <a:xfrm>
            <a:off x="3707904" y="2168860"/>
            <a:ext cx="936104" cy="485269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A79659"/>
          </a:solidFill>
          <a:ln w="9525" algn="ctr">
            <a:solidFill>
              <a:srgbClr val="A79659"/>
            </a:solidFill>
            <a:round/>
            <a:headEnd/>
            <a:tailEnd/>
          </a:ln>
        </p:spPr>
        <p:txBody>
          <a:bodyPr wrap="none" lIns="36000" tIns="36000" rIns="36000" bIns="36000"/>
          <a:lstStyle/>
          <a:p>
            <a:endParaRPr lang="ru-RU"/>
          </a:p>
        </p:txBody>
      </p:sp>
      <p:sp>
        <p:nvSpPr>
          <p:cNvPr id="6148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26" name="Text Box 18"/>
          <p:cNvSpPr txBox="1">
            <a:spLocks noChangeArrowheads="1"/>
          </p:cNvSpPr>
          <p:nvPr/>
        </p:nvSpPr>
        <p:spPr bwMode="auto">
          <a:xfrm>
            <a:off x="34925" y="6208861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330" name="Text Box 18"/>
          <p:cNvSpPr txBox="1">
            <a:spLocks noChangeArrowheads="1"/>
          </p:cNvSpPr>
          <p:nvPr/>
        </p:nvSpPr>
        <p:spPr bwMode="auto">
          <a:xfrm>
            <a:off x="35496" y="6029672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cxnSp>
        <p:nvCxnSpPr>
          <p:cNvPr id="144" name="Прямая со стрелкой 192"/>
          <p:cNvCxnSpPr>
            <a:endCxn id="191" idx="6"/>
          </p:cNvCxnSpPr>
          <p:nvPr/>
        </p:nvCxnSpPr>
        <p:spPr bwMode="auto">
          <a:xfrm flipH="1">
            <a:off x="6156136" y="3068960"/>
            <a:ext cx="324076" cy="107992"/>
          </a:xfrm>
          <a:prstGeom prst="straightConnector1">
            <a:avLst/>
          </a:prstGeom>
          <a:solidFill>
            <a:srgbClr val="F1F8F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lg"/>
            <a:tailEnd type="triangle" w="med" len="lg"/>
          </a:ln>
          <a:effectLst/>
        </p:spPr>
      </p:cxnSp>
      <p:cxnSp>
        <p:nvCxnSpPr>
          <p:cNvPr id="163" name="Прямая со стрелкой 145"/>
          <p:cNvCxnSpPr>
            <a:cxnSpLocks noChangeShapeType="1"/>
            <a:stCxn id="179" idx="0"/>
          </p:cNvCxnSpPr>
          <p:nvPr/>
        </p:nvCxnSpPr>
        <p:spPr bwMode="auto">
          <a:xfrm flipV="1">
            <a:off x="5832120" y="1556792"/>
            <a:ext cx="144036" cy="576064"/>
          </a:xfrm>
          <a:prstGeom prst="straightConnector1">
            <a:avLst/>
          </a:prstGeom>
          <a:noFill/>
          <a:ln w="38100" algn="ctr">
            <a:solidFill>
              <a:schemeClr val="bg2"/>
            </a:solidFill>
            <a:round/>
            <a:headEnd/>
            <a:tailEnd type="triangle" w="med" len="lg"/>
          </a:ln>
        </p:spPr>
      </p:cxnSp>
      <p:grpSp>
        <p:nvGrpSpPr>
          <p:cNvPr id="182" name="Группа 181"/>
          <p:cNvGrpSpPr/>
          <p:nvPr/>
        </p:nvGrpSpPr>
        <p:grpSpPr>
          <a:xfrm>
            <a:off x="1702745" y="1556792"/>
            <a:ext cx="6069362" cy="2104159"/>
            <a:chOff x="1706994" y="1556792"/>
            <a:chExt cx="6069362" cy="2104159"/>
          </a:xfrm>
        </p:grpSpPr>
        <p:cxnSp>
          <p:nvCxnSpPr>
            <p:cNvPr id="183" name="Прямая со стрелкой 145"/>
            <p:cNvCxnSpPr>
              <a:cxnSpLocks noChangeShapeType="1"/>
            </p:cNvCxnSpPr>
            <p:nvPr/>
          </p:nvCxnSpPr>
          <p:spPr bwMode="auto">
            <a:xfrm flipV="1">
              <a:off x="6535463" y="1556792"/>
              <a:ext cx="484809" cy="232741"/>
            </a:xfrm>
            <a:prstGeom prst="straightConnector1">
              <a:avLst/>
            </a:prstGeom>
            <a:noFill/>
            <a:ln w="38100" algn="ctr">
              <a:solidFill>
                <a:schemeClr val="bg2"/>
              </a:solidFill>
              <a:round/>
              <a:headEnd/>
              <a:tailEnd type="none" w="med" len="lg"/>
            </a:ln>
          </p:spPr>
        </p:cxnSp>
        <p:cxnSp>
          <p:nvCxnSpPr>
            <p:cNvPr id="184" name="Прямая со стрелкой 146"/>
            <p:cNvCxnSpPr>
              <a:cxnSpLocks noChangeShapeType="1"/>
            </p:cNvCxnSpPr>
            <p:nvPr/>
          </p:nvCxnSpPr>
          <p:spPr bwMode="auto">
            <a:xfrm flipV="1">
              <a:off x="7128244" y="2240868"/>
              <a:ext cx="648112" cy="180000"/>
            </a:xfrm>
            <a:prstGeom prst="straightConnector1">
              <a:avLst/>
            </a:prstGeom>
            <a:noFill/>
            <a:ln w="38100" algn="ctr">
              <a:solidFill>
                <a:schemeClr val="bg2"/>
              </a:solidFill>
              <a:round/>
              <a:headEnd/>
              <a:tailEnd type="none" w="med" len="lg"/>
            </a:ln>
          </p:spPr>
        </p:cxnSp>
        <p:cxnSp>
          <p:nvCxnSpPr>
            <p:cNvPr id="186" name="Прямая со стрелкой 147"/>
            <p:cNvCxnSpPr>
              <a:cxnSpLocks noChangeShapeType="1"/>
              <a:stCxn id="195" idx="4"/>
            </p:cNvCxnSpPr>
            <p:nvPr/>
          </p:nvCxnSpPr>
          <p:spPr bwMode="auto">
            <a:xfrm>
              <a:off x="5976136" y="3356952"/>
              <a:ext cx="122218" cy="303999"/>
            </a:xfrm>
            <a:prstGeom prst="straightConnector1">
              <a:avLst/>
            </a:prstGeom>
            <a:noFill/>
            <a:ln w="38100" algn="ctr">
              <a:solidFill>
                <a:schemeClr val="bg2"/>
              </a:solidFill>
              <a:round/>
              <a:headEnd/>
              <a:tailEnd type="none" w="med" len="lg"/>
            </a:ln>
          </p:spPr>
        </p:cxnSp>
        <p:sp>
          <p:nvSpPr>
            <p:cNvPr id="195" name="Овал 194"/>
            <p:cNvSpPr>
              <a:spLocks/>
            </p:cNvSpPr>
            <p:nvPr/>
          </p:nvSpPr>
          <p:spPr bwMode="auto">
            <a:xfrm>
              <a:off x="5796136" y="2996952"/>
              <a:ext cx="360000" cy="360000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noAutofit/>
            </a:bodyPr>
            <a:lstStyle/>
            <a:p>
              <a:pPr algn="ctr" fontAlgn="auto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latin typeface="+mn-lt"/>
                </a:rPr>
                <a:t>s</a:t>
              </a:r>
              <a:endParaRPr lang="ru-RU" baseline="-25000" dirty="0">
                <a:latin typeface="+mn-lt"/>
              </a:endParaRPr>
            </a:p>
          </p:txBody>
        </p:sp>
        <p:cxnSp>
          <p:nvCxnSpPr>
            <p:cNvPr id="196" name="Прямая со стрелкой 195"/>
            <p:cNvCxnSpPr/>
            <p:nvPr/>
          </p:nvCxnSpPr>
          <p:spPr bwMode="auto">
            <a:xfrm>
              <a:off x="6535463" y="2044091"/>
              <a:ext cx="285502" cy="249498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lg"/>
              <a:tailEnd type="none" w="med" len="lg"/>
            </a:ln>
            <a:effectLst/>
          </p:spPr>
        </p:cxnSp>
        <p:cxnSp>
          <p:nvCxnSpPr>
            <p:cNvPr id="197" name="Прямая со стрелкой 192"/>
            <p:cNvCxnSpPr/>
            <p:nvPr/>
          </p:nvCxnSpPr>
          <p:spPr bwMode="auto">
            <a:xfrm flipH="1">
              <a:off x="6768244" y="2600868"/>
              <a:ext cx="180000" cy="288072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lg"/>
              <a:tailEnd type="none" w="med" len="lg"/>
            </a:ln>
            <a:effectLst/>
          </p:spPr>
        </p:cxnSp>
        <p:cxnSp>
          <p:nvCxnSpPr>
            <p:cNvPr id="199" name="Прямая со стрелкой 192"/>
            <p:cNvCxnSpPr/>
            <p:nvPr/>
          </p:nvCxnSpPr>
          <p:spPr bwMode="auto">
            <a:xfrm flipV="1">
              <a:off x="5959399" y="2044091"/>
              <a:ext cx="321506" cy="141486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lg"/>
              <a:tailEnd type="none" w="med" len="lg"/>
            </a:ln>
            <a:effectLst/>
          </p:spPr>
        </p:cxnSp>
        <p:grpSp>
          <p:nvGrpSpPr>
            <p:cNvPr id="200" name="Группа 118"/>
            <p:cNvGrpSpPr/>
            <p:nvPr/>
          </p:nvGrpSpPr>
          <p:grpSpPr>
            <a:xfrm>
              <a:off x="1706994" y="1940882"/>
              <a:ext cx="1100810" cy="1170798"/>
              <a:chOff x="1274946" y="1940882"/>
              <a:chExt cx="1100810" cy="1170798"/>
            </a:xfrm>
          </p:grpSpPr>
          <p:cxnSp>
            <p:nvCxnSpPr>
              <p:cNvPr id="205" name="Прямая со стрелкой 145"/>
              <p:cNvCxnSpPr>
                <a:cxnSpLocks noChangeShapeType="1"/>
              </p:cNvCxnSpPr>
              <p:nvPr/>
            </p:nvCxnSpPr>
            <p:spPr bwMode="auto">
              <a:xfrm flipV="1">
                <a:off x="1801028" y="1940882"/>
                <a:ext cx="178684" cy="425938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/>
                <a:tailEnd type="none" w="med" len="lg"/>
              </a:ln>
            </p:spPr>
          </p:cxnSp>
          <p:cxnSp>
            <p:nvCxnSpPr>
              <p:cNvPr id="206" name="Прямая со стрелкой 146"/>
              <p:cNvCxnSpPr>
                <a:cxnSpLocks noChangeShapeType="1"/>
              </p:cNvCxnSpPr>
              <p:nvPr/>
            </p:nvCxnSpPr>
            <p:spPr bwMode="auto">
              <a:xfrm flipV="1">
                <a:off x="1853749" y="2384885"/>
                <a:ext cx="522007" cy="109214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/>
                <a:tailEnd type="none" w="med" len="lg"/>
              </a:ln>
            </p:spPr>
          </p:cxnSp>
          <p:cxnSp>
            <p:nvCxnSpPr>
              <p:cNvPr id="207" name="Прямая со стрелкой 147"/>
              <p:cNvCxnSpPr>
                <a:cxnSpLocks noChangeShapeType="1"/>
              </p:cNvCxnSpPr>
              <p:nvPr/>
            </p:nvCxnSpPr>
            <p:spPr bwMode="auto">
              <a:xfrm flipH="1">
                <a:off x="1583668" y="2674099"/>
                <a:ext cx="90081" cy="382907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/>
                <a:tailEnd type="none" w="med" len="lg"/>
              </a:ln>
            </p:spPr>
          </p:cxnSp>
          <p:sp>
            <p:nvSpPr>
              <p:cNvPr id="210" name="Овал 209"/>
              <p:cNvSpPr>
                <a:spLocks noChangeAspect="1"/>
              </p:cNvSpPr>
              <p:nvPr/>
            </p:nvSpPr>
            <p:spPr bwMode="auto">
              <a:xfrm rot="503085">
                <a:off x="1274946" y="2722167"/>
                <a:ext cx="180330" cy="389513"/>
              </a:xfrm>
              <a:prstGeom prst="ellipse">
                <a:avLst/>
              </a:prstGeom>
              <a:noFill/>
              <a:ln w="38100" algn="ctr">
                <a:noFill/>
                <a:round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smtClean="0">
                    <a:latin typeface="+mn-lt"/>
                  </a:rPr>
                  <a:t>s</a:t>
                </a:r>
                <a:endParaRPr lang="ru-RU" baseline="-25000" dirty="0">
                  <a:latin typeface="+mn-lt"/>
                </a:endParaRPr>
              </a:p>
            </p:txBody>
          </p:sp>
          <p:cxnSp>
            <p:nvCxnSpPr>
              <p:cNvPr id="212" name="Прямая со стрелкой 147"/>
              <p:cNvCxnSpPr>
                <a:cxnSpLocks noChangeShapeType="1"/>
              </p:cNvCxnSpPr>
              <p:nvPr/>
            </p:nvCxnSpPr>
            <p:spPr bwMode="auto">
              <a:xfrm>
                <a:off x="1801028" y="2621378"/>
                <a:ext cx="358704" cy="291612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/>
                <a:tailEnd type="none" w="med" len="lg"/>
              </a:ln>
            </p:spPr>
          </p:cxnSp>
        </p:grpSp>
        <p:cxnSp>
          <p:nvCxnSpPr>
            <p:cNvPr id="203" name="Прямая со стрелкой 192"/>
            <p:cNvCxnSpPr>
              <a:endCxn id="195" idx="6"/>
            </p:cNvCxnSpPr>
            <p:nvPr/>
          </p:nvCxnSpPr>
          <p:spPr bwMode="auto">
            <a:xfrm flipH="1">
              <a:off x="6156136" y="3068960"/>
              <a:ext cx="324076" cy="107992"/>
            </a:xfrm>
            <a:prstGeom prst="straightConnector1">
              <a:avLst/>
            </a:prstGeom>
            <a:solidFill>
              <a:srgbClr val="F1F8F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lg"/>
              <a:tailEnd type="none" w="med" len="lg"/>
            </a:ln>
            <a:effectLst/>
          </p:spPr>
        </p:cxnSp>
        <p:cxnSp>
          <p:nvCxnSpPr>
            <p:cNvPr id="204" name="Прямая со стрелкой 145"/>
            <p:cNvCxnSpPr>
              <a:cxnSpLocks noChangeShapeType="1"/>
            </p:cNvCxnSpPr>
            <p:nvPr/>
          </p:nvCxnSpPr>
          <p:spPr bwMode="auto">
            <a:xfrm flipV="1">
              <a:off x="5832120" y="1556792"/>
              <a:ext cx="144036" cy="576064"/>
            </a:xfrm>
            <a:prstGeom prst="straightConnector1">
              <a:avLst/>
            </a:prstGeom>
            <a:noFill/>
            <a:ln w="38100" algn="ctr">
              <a:solidFill>
                <a:schemeClr val="bg2"/>
              </a:solidFill>
              <a:round/>
              <a:headEnd/>
              <a:tailEnd type="none" w="med" len="lg"/>
            </a:ln>
          </p:spPr>
        </p:cxnSp>
      </p:grpSp>
      <p:sp>
        <p:nvSpPr>
          <p:cNvPr id="82" name="TextBox 81"/>
          <p:cNvSpPr txBox="1"/>
          <p:nvPr/>
        </p:nvSpPr>
        <p:spPr>
          <a:xfrm>
            <a:off x="2699792" y="1259468"/>
            <a:ext cx="2525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Ориентированный граф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483768" y="1259468"/>
            <a:ext cx="2743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Неориентированный граф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663788" y="3753036"/>
            <a:ext cx="2042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Машина Тьюринга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9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2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3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/>
      <p:bldP spid="185" grpId="0" animBg="1"/>
      <p:bldP spid="187" grpId="0" animBg="1"/>
      <p:bldP spid="191" grpId="0" animBg="1"/>
      <p:bldP spid="201" grpId="0"/>
      <p:bldP spid="138" grpId="0"/>
      <p:bldP spid="280" grpId="0" animBg="1"/>
      <p:bldP spid="280" grpId="1" animBg="1"/>
      <p:bldP spid="280" grpId="2" animBg="1"/>
      <p:bldP spid="82" grpId="0"/>
      <p:bldP spid="83" grpId="0"/>
      <p:bldP spid="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9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34222"/>
            <a:ext cx="8748712" cy="612645"/>
          </a:xfrm>
        </p:spPr>
        <p:txBody>
          <a:bodyPr tIns="90000" bIns="90000">
            <a:sp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Неограниченный автомат.</a:t>
            </a: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>
                <a:solidFill>
                  <a:srgbClr val="808080"/>
                </a:solidFill>
              </a:rPr>
              <a:t>(45)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двигающихся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19" name="Text Box 85"/>
          <p:cNvSpPr txBox="1">
            <a:spLocks noChangeArrowheads="1"/>
          </p:cNvSpPr>
          <p:nvPr/>
        </p:nvSpPr>
        <p:spPr bwMode="auto">
          <a:xfrm>
            <a:off x="431540" y="1388268"/>
            <a:ext cx="8352928" cy="2688804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just">
              <a:spcAft>
                <a:spcPts val="240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Если граф помещается в память автомата, то по мере обхода пройденный граф можно запоминать в памяти автомата.</a:t>
            </a:r>
          </a:p>
          <a:p>
            <a:pPr algn="just"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Нумеруем вершины в порядке обнаружения и пишем номер в вершину. </a:t>
            </a:r>
          </a:p>
          <a:p>
            <a:pPr algn="just">
              <a:spcAft>
                <a:spcPts val="240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При проходе ребра узнаём номера обеих инцидентных ему вершин.</a:t>
            </a:r>
          </a:p>
          <a:p>
            <a:pPr algn="just">
              <a:spcAft>
                <a:spcPts val="600"/>
              </a:spcAft>
            </a:pPr>
            <a:r>
              <a:rPr lang="ru-RU" sz="2000" b="0" i="1" dirty="0" smtClean="0">
                <a:latin typeface="Times New Roman" pitchFamily="18" charset="0"/>
                <a:sym typeface="Symbol" pitchFamily="18" charset="2"/>
              </a:rPr>
              <a:t>Нумерованный граф</a:t>
            </a: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: в вершинах заранее написаны их номера.</a:t>
            </a:r>
          </a:p>
          <a:p>
            <a:pPr algn="just"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sym typeface="Symbol" pitchFamily="18" charset="2"/>
              </a:rPr>
              <a:t>Автомат только читает из вершины.</a:t>
            </a:r>
            <a:endParaRPr lang="ru-RU" sz="2400" b="0" dirty="0" smtClean="0"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1F8F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1F8F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185636</TotalTime>
  <Words>6886</Words>
  <Application>Microsoft Office PowerPoint</Application>
  <PresentationFormat>Экран (4:3)</PresentationFormat>
  <Paragraphs>1423</Paragraphs>
  <Slides>60</Slides>
  <Notes>59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70" baseType="lpstr">
      <vt:lpstr>Arial</vt:lpstr>
      <vt:lpstr>Times New Roman</vt:lpstr>
      <vt:lpstr>Symbol</vt:lpstr>
      <vt:lpstr>Webdings</vt:lpstr>
      <vt:lpstr>Wingdings 3</vt:lpstr>
      <vt:lpstr>Wingdings</vt:lpstr>
      <vt:lpstr>新細明體</vt:lpstr>
      <vt:lpstr>Calibri</vt:lpstr>
      <vt:lpstr>Meiryo</vt:lpstr>
      <vt:lpstr>Default Design</vt:lpstr>
      <vt:lpstr>Слайд 1</vt:lpstr>
      <vt:lpstr>Слайд 2</vt:lpstr>
      <vt:lpstr>Обход графа</vt:lpstr>
      <vt:lpstr>Упорядоченный граф</vt:lpstr>
      <vt:lpstr>Структура во время обхода</vt:lpstr>
      <vt:lpstr>Неизвестный граф</vt:lpstr>
      <vt:lpstr>Автомат на графе.</vt:lpstr>
      <vt:lpstr>Слайд 8</vt:lpstr>
      <vt:lpstr>Неограниченный автомат.</vt:lpstr>
      <vt:lpstr>Что-то вроде плана доклада</vt:lpstr>
      <vt:lpstr>Неориентированный граф. Длина обхода (1)</vt:lpstr>
      <vt:lpstr>Неориентированный граф. Длина обхода (2)</vt:lpstr>
      <vt:lpstr>Слайд 13</vt:lpstr>
      <vt:lpstr>Оптимизация алгоритма Тэрри.</vt:lpstr>
      <vt:lpstr>BFS-алгоритм. Свободный робот.</vt:lpstr>
      <vt:lpstr>    </vt:lpstr>
      <vt:lpstr>Обход неориентированного графа. СВОДКА</vt:lpstr>
      <vt:lpstr>Ориентированный граф.</vt:lpstr>
      <vt:lpstr>Длина минимального обхода.</vt:lpstr>
      <vt:lpstr>Ограниченная полустепень исхода вершин.</vt:lpstr>
      <vt:lpstr>Неизвестный граф. DFS-автомат. Полуробот.</vt:lpstr>
      <vt:lpstr>BFS-полуробот. Жадный неограниченный.</vt:lpstr>
      <vt:lpstr>Робот. Проблема отката</vt:lpstr>
      <vt:lpstr>Робот. Логарифмический откат</vt:lpstr>
      <vt:lpstr>Робот. Откат по дереву</vt:lpstr>
      <vt:lpstr>Робот. Цифровой откат</vt:lpstr>
      <vt:lpstr>Два робота.</vt:lpstr>
      <vt:lpstr>Слайд 28</vt:lpstr>
      <vt:lpstr>Слайд 29</vt:lpstr>
      <vt:lpstr>Обход ориентированного графа. СВОДКА</vt:lpstr>
      <vt:lpstr>Практический пример</vt:lpstr>
      <vt:lpstr>Проблема слишком больших графов</vt:lpstr>
      <vt:lpstr>Автоматы-регуляторы</vt:lpstr>
      <vt:lpstr>Обход коллективом свободных автоматов (1)</vt:lpstr>
      <vt:lpstr>Обход коллективом свободных автоматов (2)</vt:lpstr>
      <vt:lpstr>Обход коллективом свободных автоматов (3)</vt:lpstr>
      <vt:lpstr>Обход коллективом свободных автоматов (4)</vt:lpstr>
      <vt:lpstr>Оценки</vt:lpstr>
      <vt:lpstr>Справедливый недетерминизм.</vt:lpstr>
      <vt:lpstr>Справедливый недетерминизм. Коллектив полуроботов (1).</vt:lpstr>
      <vt:lpstr>Справедливый недетерминизм. Коллектив полуроботов (2).</vt:lpstr>
      <vt:lpstr>Справедливый недетерминизм. Коллектив полуроботов (3).</vt:lpstr>
      <vt:lpstr>Справедливый недетерминизм. Коллектив полуроботов. Оценки</vt:lpstr>
      <vt:lpstr>Недетерминированный граф. -обход.</vt:lpstr>
      <vt:lpstr>Алгоритм -обхода.</vt:lpstr>
      <vt:lpstr>Слайд 46</vt:lpstr>
      <vt:lpstr>Неориентированный граф. Длина обхода</vt:lpstr>
      <vt:lpstr>Алгоритм Тэрри </vt:lpstr>
      <vt:lpstr>Оптимизация алгоритма Тэрри для повторного обхода  </vt:lpstr>
      <vt:lpstr>BFS-алгоритм. Доказательство оценки</vt:lpstr>
      <vt:lpstr>Неизвестный граф. DFS- и BFS-автоматы. Не робот. Оценка</vt:lpstr>
      <vt:lpstr>Два робота. Описание алгоритма</vt:lpstr>
      <vt:lpstr>Слайд 53</vt:lpstr>
      <vt:lpstr>Слайд 54</vt:lpstr>
      <vt:lpstr>Слайд 55</vt:lpstr>
      <vt:lpstr>Проход по белой дуге в не белую вершину</vt:lpstr>
      <vt:lpstr>Проход по белой дуге в белую вершину</vt:lpstr>
      <vt:lpstr>Отсутствующая дуга (вершина становится чёрной)</vt:lpstr>
      <vt:lpstr>Проход вверх по главному дереву</vt:lpstr>
      <vt:lpstr>Откат по главному дереву</vt:lpstr>
    </vt:vector>
  </TitlesOfParts>
  <Company>ISP RAS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Игорь Борисович Бурдонов   Институт Системного Программирования РАН (ИСПРАН)  Исследование одно/двунаправленных распределённых сетей конечным роботом</dc:title>
  <dc:creator>Igor Bourdonov</dc:creator>
  <cp:lastModifiedBy>Burdonov</cp:lastModifiedBy>
  <cp:revision>1955</cp:revision>
  <dcterms:created xsi:type="dcterms:W3CDTF">2004-09-07T08:30:49Z</dcterms:created>
  <dcterms:modified xsi:type="dcterms:W3CDTF">2016-04-12T12:37:17Z</dcterms:modified>
</cp:coreProperties>
</file>