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46"/>
  </p:notesMasterIdLst>
  <p:sldIdLst>
    <p:sldId id="1041" r:id="rId2"/>
    <p:sldId id="775" r:id="rId3"/>
    <p:sldId id="1046" r:id="rId4"/>
    <p:sldId id="1043" r:id="rId5"/>
    <p:sldId id="1056" r:id="rId6"/>
    <p:sldId id="1042" r:id="rId7"/>
    <p:sldId id="1047" r:id="rId8"/>
    <p:sldId id="1044" r:id="rId9"/>
    <p:sldId id="1049" r:id="rId10"/>
    <p:sldId id="1048" r:id="rId11"/>
    <p:sldId id="1050" r:id="rId12"/>
    <p:sldId id="1051" r:id="rId13"/>
    <p:sldId id="1052" r:id="rId14"/>
    <p:sldId id="1053" r:id="rId15"/>
    <p:sldId id="1054" r:id="rId16"/>
    <p:sldId id="1055" r:id="rId17"/>
    <p:sldId id="1057" r:id="rId18"/>
    <p:sldId id="1058" r:id="rId19"/>
    <p:sldId id="1059" r:id="rId20"/>
    <p:sldId id="1060" r:id="rId21"/>
    <p:sldId id="1061" r:id="rId22"/>
    <p:sldId id="1084" r:id="rId23"/>
    <p:sldId id="1062" r:id="rId24"/>
    <p:sldId id="1063" r:id="rId25"/>
    <p:sldId id="1071" r:id="rId26"/>
    <p:sldId id="1064" r:id="rId27"/>
    <p:sldId id="1065" r:id="rId28"/>
    <p:sldId id="1066" r:id="rId29"/>
    <p:sldId id="1067" r:id="rId30"/>
    <p:sldId id="1068" r:id="rId31"/>
    <p:sldId id="1070" r:id="rId32"/>
    <p:sldId id="1073" r:id="rId33"/>
    <p:sldId id="1074" r:id="rId34"/>
    <p:sldId id="1075" r:id="rId35"/>
    <p:sldId id="1078" r:id="rId36"/>
    <p:sldId id="1083" r:id="rId37"/>
    <p:sldId id="1072" r:id="rId38"/>
    <p:sldId id="1079" r:id="rId39"/>
    <p:sldId id="1085" r:id="rId40"/>
    <p:sldId id="1080" r:id="rId41"/>
    <p:sldId id="1081" r:id="rId42"/>
    <p:sldId id="1082" r:id="rId43"/>
    <p:sldId id="757" r:id="rId44"/>
    <p:sldId id="1086" r:id="rId45"/>
  </p:sldIdLst>
  <p:sldSz cx="9144000" cy="6858000" type="screen4x3"/>
  <p:notesSz cx="6797675" cy="9926638"/>
  <p:embeddedFontLst>
    <p:embeddedFont>
      <p:font typeface="Wingdings 3" pitchFamily="18" charset="2"/>
      <p:regular r:id="rId47"/>
    </p:embeddedFont>
    <p:embeddedFont>
      <p:font typeface="Arial Unicode MS" pitchFamily="34" charset="-128"/>
      <p:regular r:id="rId48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FF9900"/>
    <a:srgbClr val="DAC052"/>
    <a:srgbClr val="F7F1D9"/>
    <a:srgbClr val="E0E0E0"/>
    <a:srgbClr val="3399FF"/>
    <a:srgbClr val="66CCFF"/>
    <a:srgbClr val="00FFFF"/>
    <a:srgbClr val="0066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0" autoAdjust="0"/>
    <p:restoredTop sz="94582" autoAdjust="0"/>
  </p:normalViewPr>
  <p:slideViewPr>
    <p:cSldViewPr>
      <p:cViewPr varScale="1">
        <p:scale>
          <a:sx n="127" d="100"/>
          <a:sy n="127" d="100"/>
        </p:scale>
        <p:origin x="-1152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-1314" y="-102"/>
      </p:cViewPr>
      <p:guideLst>
        <p:guide orient="horz" pos="3127"/>
        <p:guide pos="2141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defTabSz="915988">
              <a:defRPr sz="12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defTabSz="915988">
              <a:defRPr sz="12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b="0"/>
            </a:lvl1pPr>
          </a:lstStyle>
          <a:p>
            <a:pPr>
              <a:defRPr/>
            </a:pPr>
            <a:fld id="{800CDBA3-C83D-4E13-82EF-C89DA4A232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A5655-4EC1-4D7D-BFAD-20F6DBE16D5E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11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12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13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14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16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17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18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19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20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21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23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24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25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26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27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28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29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30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31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32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33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34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35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36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37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38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39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40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41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42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44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8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076069-D975-4F30-B3E7-D8EF87DB03F8}" type="slidenum">
              <a:rPr lang="ru-RU" smtClean="0"/>
              <a:pPr/>
              <a:t>9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823CF-282E-4B67-AF63-F7700663FBAE}" type="datetime1">
              <a:rPr lang="ru-RU"/>
              <a:pPr>
                <a:defRPr/>
              </a:pPr>
              <a:t>18.04.2016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6009C-CAE8-46FC-82CF-43DADF63CB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4A80F-21EE-447B-8F9A-CE12AC1CA20B}" type="datetime1">
              <a:rPr lang="ru-RU"/>
              <a:pPr>
                <a:defRPr/>
              </a:pPr>
              <a:t>18.04.2016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FC3D2-9823-410B-A5A3-2E5AA8A20A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36E75-C97D-4DB5-9FD2-73ADA8CD5006}" type="datetime1">
              <a:rPr lang="ru-RU"/>
              <a:pPr>
                <a:defRPr/>
              </a:pPr>
              <a:t>18.04.2016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77614-F379-4E51-B206-19EC61D654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7072B-114E-4C8E-A508-BB2057694F16}" type="datetime1">
              <a:rPr lang="ru-RU"/>
              <a:pPr>
                <a:defRPr/>
              </a:pPr>
              <a:t>18.04.2016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DD2E7-D1F7-4E7F-B4B7-4D6C8F5EAA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52D72-55E1-4D50-A7C3-C6C432838B5E}" type="datetime1">
              <a:rPr lang="ru-RU"/>
              <a:pPr>
                <a:defRPr/>
              </a:pPr>
              <a:t>18.04.2016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F3371-0885-4DA6-853F-C8B855E959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66B1F-B8D9-4E03-8272-49018FE03997}" type="datetime1">
              <a:rPr lang="ru-RU"/>
              <a:pPr>
                <a:defRPr/>
              </a:pPr>
              <a:t>18.04.2016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E1457-5553-4384-A780-E3A87EC95F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28999-1276-43B7-B6CD-6F9F642A401F}" type="datetime1">
              <a:rPr lang="ru-RU"/>
              <a:pPr>
                <a:defRPr/>
              </a:pPr>
              <a:t>18.04.2016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89F8F-B2D3-4683-B031-15C90C1541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478B6-FF5C-4ACC-A9F1-4BC36AB1564A}" type="datetime1">
              <a:rPr lang="ru-RU"/>
              <a:pPr>
                <a:defRPr/>
              </a:pPr>
              <a:t>18.04.2016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A0BC7-5E2F-4FF4-815E-6A4F8FDBF4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6F572-5B3B-4883-9FDE-301505C5F027}" type="datetime1">
              <a:rPr lang="ru-RU"/>
              <a:pPr>
                <a:defRPr/>
              </a:pPr>
              <a:t>18.04.2016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66328-21E0-4507-8E1F-783934C726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77027-FA6E-4F2C-AF8F-728A44543655}" type="datetime1">
              <a:rPr lang="ru-RU"/>
              <a:pPr>
                <a:defRPr/>
              </a:pPr>
              <a:t>18.04.2016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C4550-A249-48E8-A0DF-47B525DBAB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F6921-7D91-4736-8266-26BDCC90DF07}" type="datetime1">
              <a:rPr lang="ru-RU"/>
              <a:pPr>
                <a:defRPr/>
              </a:pPr>
              <a:t>18.04.2016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33131-57D5-4DFB-8AC6-987BF3E999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DC1E4-247C-45CF-86E7-442D09167A3B}" type="datetime1">
              <a:rPr lang="ru-RU"/>
              <a:pPr>
                <a:defRPr/>
              </a:pPr>
              <a:t>18.04.2016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50497-8675-4C5D-9B35-E9F7175D2B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rgbClr val="E7EDF5"/>
          </a:fgClr>
          <a:bgClr>
            <a:srgbClr val="F1F8F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fld id="{197BF323-B417-4E69-BF13-AC3574CA5EC4}" type="datetime1">
              <a:rPr lang="ru-RU"/>
              <a:pPr>
                <a:defRPr/>
              </a:pPr>
              <a:t>18.04.2016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88592C9F-6A3E-42F8-97C1-99E7F2A42D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2B6212E-805D-4B8D-A9CD-E753F2033F21}" type="slidenum">
              <a:rPr lang="ru-RU" smtClean="0"/>
              <a:pPr/>
              <a:t>1</a:t>
            </a:fld>
            <a:endParaRPr lang="ru-RU" smtClean="0"/>
          </a:p>
        </p:txBody>
      </p:sp>
      <p:pic>
        <p:nvPicPr>
          <p:cNvPr id="2051" name="Picture 2" descr="titul_orig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8" y="68263"/>
            <a:ext cx="8961437" cy="672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961548" name="Picture 12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0938" y="2816225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49" name="Picture 13" descr="ptica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317658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0" name="Picture 14" descr="ptica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0938" y="2636838"/>
            <a:ext cx="1428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1" name="Picture 15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4425" y="2995613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2" name="Picture 16" descr="ptica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0" y="3355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3" name="Picture 17" descr="ptica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4425" y="2816225"/>
            <a:ext cx="1428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20" descr="gor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1800" y="2500313"/>
            <a:ext cx="10096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1557" name="Text Box 21" descr="Horizontal brick"/>
          <p:cNvSpPr txBox="1">
            <a:spLocks noChangeArrowheads="1"/>
          </p:cNvSpPr>
          <p:nvPr/>
        </p:nvSpPr>
        <p:spPr bwMode="auto">
          <a:xfrm>
            <a:off x="2447925" y="366713"/>
            <a:ext cx="6337300" cy="6194425"/>
          </a:xfrm>
          <a:prstGeom prst="rect">
            <a:avLst/>
          </a:prstGeom>
          <a:pattFill prst="horzBrick">
            <a:fgClr>
              <a:srgbClr val="F8F2DC"/>
            </a:fgClr>
            <a:bgClr>
              <a:srgbClr val="FDFAF1"/>
            </a:bgClr>
          </a:pattFill>
          <a:ln w="57150" cmpd="thickThin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lIns="198000" rIns="198000"/>
          <a:lstStyle/>
          <a:p>
            <a:pPr algn="ctr">
              <a:lnSpc>
                <a:spcPct val="50000"/>
              </a:lnSpc>
              <a:spcAft>
                <a:spcPct val="100000"/>
              </a:spcAft>
              <a:defRPr/>
            </a:pPr>
            <a:endParaRPr lang="ru-RU" sz="5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ru-RU" sz="3000" dirty="0">
                <a:solidFill>
                  <a:srgbClr val="331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Игорь Борисович Бурдонов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3000" dirty="0">
                <a:solidFill>
                  <a:srgbClr val="331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Александр Сергеевич </a:t>
            </a:r>
            <a:r>
              <a:rPr lang="ru-RU" sz="3000" dirty="0" err="1">
                <a:solidFill>
                  <a:srgbClr val="331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Косачев</a:t>
            </a:r>
            <a:endParaRPr lang="ru-RU" sz="3000" dirty="0">
              <a:solidFill>
                <a:srgbClr val="331C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ct val="20000"/>
              </a:spcBef>
              <a:defRPr/>
            </a:pPr>
            <a:endParaRPr lang="ru-RU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100000"/>
              </a:spcBef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ИССЛЕДОВАНИЕ ОРИЕНТИРОВАННОГО ГРАФА</a:t>
            </a:r>
          </a:p>
          <a:p>
            <a:pPr algn="ctr">
              <a:spcBef>
                <a:spcPct val="100000"/>
              </a:spcBef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КОЛЛЕКТИВОМ НЕПОДВИЖНЫХ АВТОМАТОВ</a:t>
            </a:r>
            <a:endParaRPr lang="ru-RU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61558" name="Text Box 22"/>
          <p:cNvSpPr txBox="1">
            <a:spLocks noChangeArrowheads="1"/>
          </p:cNvSpPr>
          <p:nvPr/>
        </p:nvSpPr>
        <p:spPr bwMode="auto">
          <a:xfrm>
            <a:off x="2808288" y="5969000"/>
            <a:ext cx="5695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/>
              <a:t>   </a:t>
            </a:r>
            <a:r>
              <a:rPr lang="ru-RU" sz="2000" b="0">
                <a:solidFill>
                  <a:srgbClr val="58A5FA"/>
                </a:solidFill>
              </a:rPr>
              <a:t>Институт Системного Программирования РАН</a:t>
            </a:r>
            <a:endParaRPr lang="ru-RU" sz="2000" b="0"/>
          </a:p>
        </p:txBody>
      </p:sp>
      <p:pic>
        <p:nvPicPr>
          <p:cNvPr id="961554" name="Picture 18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0938" y="2584450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6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6.19796E-6 C 0.00313 -0.00901 0.00643 -0.0178 0.01146 -0.02705 C 0.0165 -0.0363 0.0184 -0.0481 0.03038 -0.05573 C 0.04236 -0.06336 0.07101 -0.07539 0.08368 -0.07261 C 0.09636 -0.06984 0.10469 -0.05087 0.10643 -0.03885 C 0.10816 -0.02682 0.10191 -0.01179 0.09375 6.19796E-6 C 0.08559 0.0118 0.06215 0.01458 0.05712 0.03192 C 0.05209 0.04927 0.05469 0.09043 0.06337 0.10454 C 0.07205 0.11865 0.08733 0.10731 0.10886 0.11633 C 0.13038 0.12535 0.1908 0.13645 0.19254 0.15842 C 0.1941 0.18039 0.1441 0.23289 0.1191 0.24769 C 0.0941 0.26249 0.05851 0.24769 0.04306 0.24769 C 0.02761 0.24769 0.03577 0.24469 0.02674 0.24769 C 0.01771 0.2507 -0.00937 0.25417 -0.01128 0.26643 C -0.01319 0.27868 0.00191 0.31037 0.01528 0.32193 C 0.02865 0.33349 0.05556 0.33326 0.0684 0.33558 C 0.08125 0.33789 0.08663 0.33257 0.09254 0.33558 C 0.09844 0.33858 0.10382 0.34089 0.10382 0.35408 C 0.10382 0.36726 0.09219 0.39871 0.09254 0.41467 C 0.09288 0.43063 0.09566 0.44496 0.10643 0.45005 C 0.11719 0.45514 0.13715 0.45005 0.15712 0.4452 " pathEditMode="relative" rAng="0" ptsTypes="aaaaaaaaaaaaaaaaaaaaA">
                                      <p:cBhvr>
                                        <p:cTn id="9" dur="12500" fill="hold"/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0" presetClass="path" presetSubtype="0" decel="5000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Motion origin="layout" path="M 0.15712 0.44468 C 0.15903 0.44468 0.16146 0.44329 0.16927 0.44213 C 0.17709 0.4412 0.18993 0.43472 0.20452 0.43912 C 0.2191 0.44375 0.24063 0.47523 0.25677 0.46991 C 0.27309 0.46481 0.29375 0.43264 0.30139 0.40856 C 0.31059 0.38727 0.30643 0.37361 0.30261 0.32292 C 0.29879 0.27245 0.24497 0.12431 0.2783 0.10532 C 0.34375 0.03241 0.44167 0.27546 0.50261 0.20926 C 0.56979 0.13472 0.43785 0.02431 0.50955 -0.05718 C 0.57101 -0.12569 0.60122 0.01389 0.65747 -0.04745 C 0.71111 -0.1081 0.63143 -0.18241 0.67848 -0.23796 C 0.70868 -0.26852 0.74236 -0.28796 0.75382 -0.27315 " pathEditMode="relative" rAng="0" ptsTypes="faaafaffffff">
                                      <p:cBhvr>
                                        <p:cTn id="11" dur="12000" fill="hold"/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" y="-35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6 0.00208 C 0.03091 -0.0007 0.06198 -0.00301 0.07205 0.01064 C 0.08212 0.02428 0.06875 0.04833 0.06077 0.08487 C 0.05278 0.12141 0.02795 0.18756 0.02396 0.23127 C 0.01997 0.27474 0.02761 0.32423 0.03664 0.34597 C 0.04566 0.36748 0.05764 0.37396 0.07848 0.36008 C 0.09931 0.34644 0.13056 0.30435 0.16198 0.26249 " pathEditMode="relative" rAng="0" ptsTypes="aaaaaaA">
                                      <p:cBhvr>
                                        <p:cTn id="13" dur="9000" fill="hold"/>
                                        <p:tgtEl>
                                          <p:spTgt spid="9615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18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1.94444E-6 4.89362E-6 C 0.01684 0.003 0.0342 0.00647 0.04514 0.01341 C 0.0559 0.02035 0.06146 0.02567 0.06441 0.04185 C 0.06753 0.05781 0.06024 0.08903 0.06302 0.11031 C 0.06545 0.13182 0.0743 0.15656 0.0809 0.17067 C 0.08767 0.18455 0.08889 0.18848 0.10295 0.19403 C 0.11701 0.19958 0.14097 0.20189 0.16545 0.20444 " pathEditMode="relative" rAng="0" ptsTypes="aaaaaaA">
                                      <p:cBhvr>
                                        <p:cTn id="15" dur="7500" fill="hold"/>
                                        <p:tgtEl>
                                          <p:spTgt spid="9615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10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4.44444E-6 -4.07956E-6 C 0.01701 -0.00671 0.0342 -0.01318 0.04427 -0.00832 C 0.05434 -0.00347 0.05659 0.01064 0.06076 0.02868 C 0.06493 0.04672 0.07048 0.08025 0.06961 0.09968 C 0.06875 0.1191 0.06076 0.1309 0.05555 0.14501 C 0.05034 0.15911 0.03593 0.17692 0.03784 0.18386 C 0.03975 0.1908 0.05694 0.19612 0.06701 0.18733 C 0.07708 0.17854 0.08437 0.1235 0.09861 0.13159 C 0.11284 0.13969 0.13229 0.18779 0.15191 0.23612 " pathEditMode="relative" ptsTypes="aaaaaaaaA">
                                      <p:cBhvr>
                                        <p:cTn id="17" dur="8000" fill="hold"/>
                                        <p:tgtEl>
                                          <p:spTgt spid="9615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1.66667E-6 -2.67345E-6 C 0.0309 -0.00162 0.06198 -0.00301 0.07205 0.00509 C 0.08212 0.01318 0.06875 0.02729 0.06077 0.0488 C 0.05278 0.07031 0.02795 0.10916 0.02396 0.13483 C 0.01997 0.1605 0.02761 0.18964 0.03663 0.20236 C 0.04566 0.21508 0.05764 0.21878 0.07847 0.21068 C 0.09931 0.20259 0.13056 0.17784 0.16198 0.15333 " pathEditMode="relative" ptsTypes="aaaaaaA">
                                      <p:cBhvr>
                                        <p:cTn id="19" dur="11000" fill="hold"/>
                                        <p:tgtEl>
                                          <p:spTgt spid="961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3.61111E-6 1.40611E-6 C 0.01614 0.00462 0.03264 0.00971 0.04305 0.02012 C 0.0533 0.03029 0.0585 0.03862 0.06128 0.06244 C 0.06423 0.08649 0.05746 0.13298 0.06007 0.16489 C 0.06232 0.19727 0.07083 0.23427 0.07708 0.25509 C 0.0835 0.2759 0.08472 0.28168 0.09809 0.29024 C 0.11145 0.2981 0.13437 0.30157 0.15764 0.30573 " pathEditMode="relative" rAng="0" ptsTypes="aaaaaaA">
                                      <p:cBhvr>
                                        <p:cTn id="21" dur="8500" fill="hold"/>
                                        <p:tgtEl>
                                          <p:spTgt spid="961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15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4.44444E-6 -4.07956E-6 C 0.01701 -0.00671 0.0342 -0.01318 0.04427 -0.00832 C 0.05434 -0.00347 0.05659 0.01064 0.06076 0.02868 C 0.06493 0.04672 0.07048 0.08025 0.06961 0.09968 C 0.06875 0.1191 0.06076 0.1309 0.05555 0.14501 C 0.05034 0.15911 0.03593 0.17692 0.03784 0.18386 C 0.03975 0.1908 0.05694 0.19612 0.06701 0.18733 C 0.07708 0.17854 0.08437 0.1235 0.09861 0.13159 C 0.11284 0.13969 0.13229 0.18779 0.15191 0.23612 " pathEditMode="relative" ptsTypes="aaaaaaaaA">
                                      <p:cBhvr>
                                        <p:cTn id="23" dur="10000" fill="hold"/>
                                        <p:tgtEl>
                                          <p:spTgt spid="961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61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61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6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10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79388" y="18779"/>
            <a:ext cx="8748712" cy="104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dirty="0" smtClean="0">
                <a:sym typeface="Symbol" pitchFamily="18" charset="2"/>
              </a:rPr>
              <a:t>Разметка статического графа</a:t>
            </a:r>
            <a:r>
              <a:rPr lang="ru-RU" sz="2800" kern="0" dirty="0" smtClean="0"/>
              <a:t>. </a:t>
            </a:r>
          </a:p>
          <a:p>
            <a:pPr algn="ctr">
              <a:defRPr/>
            </a:pPr>
            <a:r>
              <a:rPr kumimoji="0" lang="ru-RU" sz="28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1. Построение остовов. </a:t>
            </a:r>
            <a:r>
              <a:rPr kumimoji="0" lang="ru-RU" sz="2800" i="1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Старт</a:t>
            </a:r>
            <a:r>
              <a:rPr kumimoji="0" lang="ru-RU" sz="28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7" name="Text Box 85"/>
          <p:cNvSpPr txBox="1">
            <a:spLocks noChangeArrowheads="1"/>
          </p:cNvSpPr>
          <p:nvPr/>
        </p:nvSpPr>
        <p:spPr bwMode="auto">
          <a:xfrm>
            <a:off x="287524" y="1160748"/>
            <a:ext cx="4644516" cy="4458519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Сообщение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Старт</a:t>
            </a:r>
          </a:p>
          <a:p>
            <a:pPr algn="ctr">
              <a:spcAft>
                <a:spcPts val="18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идентифицирует вершины графа.</a:t>
            </a:r>
          </a:p>
          <a:p>
            <a:pPr algn="just">
              <a:spcAft>
                <a:spcPts val="12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Корень получает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Старт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извне.</a:t>
            </a:r>
          </a:p>
          <a:p>
            <a:pPr algn="just">
              <a:spcAft>
                <a:spcPts val="0"/>
              </a:spcAft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Старт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рассылается «веером»: </a:t>
            </a:r>
          </a:p>
          <a:p>
            <a:pPr algn="just">
              <a:spcAft>
                <a:spcPts val="12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получив первый раз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Старт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вершина рассылает его по всем выходящим дугам. Повторный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Старт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игнорируется.</a:t>
            </a:r>
          </a:p>
          <a:p>
            <a:pPr algn="just">
              <a:spcAft>
                <a:spcPts val="0"/>
              </a:spcAft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Старт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накапливает в себе</a:t>
            </a:r>
          </a:p>
          <a:p>
            <a:pPr algn="just">
              <a:spcAft>
                <a:spcPts val="1200"/>
              </a:spcAft>
            </a:pPr>
            <a:r>
              <a:rPr lang="ru-RU" sz="20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вектор маршрута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который проходит = список номеров дуг маршрута.</a:t>
            </a:r>
          </a:p>
          <a:p>
            <a:pPr algn="just">
              <a:spcAft>
                <a:spcPts val="1200"/>
              </a:spcAft>
            </a:pPr>
            <a:r>
              <a:rPr lang="ru-RU" sz="20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Вектор вершины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= вектор маршрута из первого полученного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Старта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</a:p>
        </p:txBody>
      </p:sp>
      <p:cxnSp>
        <p:nvCxnSpPr>
          <p:cNvPr id="18" name="Прямая со стрелкой 9"/>
          <p:cNvCxnSpPr>
            <a:cxnSpLocks noChangeShapeType="1"/>
            <a:stCxn id="35" idx="7"/>
            <a:endCxn id="38" idx="4"/>
          </p:cNvCxnSpPr>
          <p:nvPr/>
        </p:nvCxnSpPr>
        <p:spPr bwMode="auto">
          <a:xfrm flipV="1">
            <a:off x="7903924" y="2889262"/>
            <a:ext cx="412653" cy="700524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triangle" w="sm" len="med"/>
          </a:ln>
        </p:spPr>
      </p:cxnSp>
      <p:cxnSp>
        <p:nvCxnSpPr>
          <p:cNvPr id="23" name="Прямая со стрелкой 63"/>
          <p:cNvCxnSpPr>
            <a:cxnSpLocks noChangeShapeType="1"/>
            <a:stCxn id="38" idx="2"/>
            <a:endCxn id="40" idx="5"/>
          </p:cNvCxnSpPr>
          <p:nvPr/>
        </p:nvCxnSpPr>
        <p:spPr bwMode="auto">
          <a:xfrm flipH="1" flipV="1">
            <a:off x="7291857" y="2404441"/>
            <a:ext cx="844539" cy="30464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triangle" w="sm" len="med"/>
          </a:ln>
        </p:spPr>
      </p:cxnSp>
      <p:cxnSp>
        <p:nvCxnSpPr>
          <p:cNvPr id="24" name="Прямая со стрелкой 97"/>
          <p:cNvCxnSpPr>
            <a:cxnSpLocks noChangeShapeType="1"/>
            <a:stCxn id="43" idx="0"/>
            <a:endCxn id="42" idx="4"/>
          </p:cNvCxnSpPr>
          <p:nvPr/>
        </p:nvCxnSpPr>
        <p:spPr bwMode="auto">
          <a:xfrm flipH="1" flipV="1">
            <a:off x="6120873" y="3357314"/>
            <a:ext cx="143477" cy="64775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triangle" w="sm" len="med"/>
          </a:ln>
        </p:spPr>
      </p:cxnSp>
      <p:cxnSp>
        <p:nvCxnSpPr>
          <p:cNvPr id="26" name="Прямая со стрелкой 175"/>
          <p:cNvCxnSpPr>
            <a:cxnSpLocks noChangeShapeType="1"/>
            <a:stCxn id="42" idx="0"/>
            <a:endCxn id="36" idx="3"/>
          </p:cNvCxnSpPr>
          <p:nvPr/>
        </p:nvCxnSpPr>
        <p:spPr bwMode="auto">
          <a:xfrm flipV="1">
            <a:off x="6120873" y="1936389"/>
            <a:ext cx="16609" cy="1060563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triangle" w="sm" len="med"/>
          </a:ln>
        </p:spPr>
      </p:cxnSp>
      <p:cxnSp>
        <p:nvCxnSpPr>
          <p:cNvPr id="27" name="Прямая со стрелкой 36"/>
          <p:cNvCxnSpPr>
            <a:cxnSpLocks noChangeShapeType="1"/>
            <a:stCxn id="40" idx="7"/>
            <a:endCxn id="37" idx="3"/>
          </p:cNvCxnSpPr>
          <p:nvPr/>
        </p:nvCxnSpPr>
        <p:spPr bwMode="auto">
          <a:xfrm flipV="1">
            <a:off x="7291857" y="1612352"/>
            <a:ext cx="537813" cy="537274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triangle" w="sm" len="med"/>
          </a:ln>
        </p:spPr>
      </p:cxnSp>
      <p:cxnSp>
        <p:nvCxnSpPr>
          <p:cNvPr id="29" name="Прямая со стрелкой 259"/>
          <p:cNvCxnSpPr>
            <a:cxnSpLocks noChangeShapeType="1"/>
            <a:stCxn id="32" idx="2"/>
            <a:endCxn id="43" idx="5"/>
          </p:cNvCxnSpPr>
          <p:nvPr/>
        </p:nvCxnSpPr>
        <p:spPr bwMode="auto">
          <a:xfrm flipH="1" flipV="1">
            <a:off x="6391757" y="4312652"/>
            <a:ext cx="664519" cy="304641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triangle" w="sm" len="med"/>
          </a:ln>
        </p:spPr>
      </p:cxnSp>
      <p:cxnSp>
        <p:nvCxnSpPr>
          <p:cNvPr id="30" name="Прямая со стрелкой 259"/>
          <p:cNvCxnSpPr>
            <a:cxnSpLocks noChangeShapeType="1"/>
            <a:stCxn id="32" idx="7"/>
            <a:endCxn id="35" idx="4"/>
          </p:cNvCxnSpPr>
          <p:nvPr/>
        </p:nvCxnSpPr>
        <p:spPr bwMode="auto">
          <a:xfrm flipV="1">
            <a:off x="7363864" y="3897375"/>
            <a:ext cx="412653" cy="592511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triangle" w="sm" len="med"/>
          </a:ln>
        </p:spPr>
      </p:cxnSp>
      <p:sp>
        <p:nvSpPr>
          <p:cNvPr id="32" name="Овал 31"/>
          <p:cNvSpPr>
            <a:spLocks noChangeAspect="1"/>
          </p:cNvSpPr>
          <p:nvPr/>
        </p:nvSpPr>
        <p:spPr bwMode="auto">
          <a:xfrm>
            <a:off x="7056276" y="4437112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5" name="Овал 34"/>
          <p:cNvSpPr>
            <a:spLocks noChangeAspect="1"/>
          </p:cNvSpPr>
          <p:nvPr/>
        </p:nvSpPr>
        <p:spPr bwMode="auto">
          <a:xfrm>
            <a:off x="7596336" y="3537012"/>
            <a:ext cx="360362" cy="360363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6" name="Овал 35"/>
          <p:cNvSpPr>
            <a:spLocks noChangeAspect="1"/>
          </p:cNvSpPr>
          <p:nvPr/>
        </p:nvSpPr>
        <p:spPr bwMode="auto">
          <a:xfrm>
            <a:off x="6084708" y="1628800"/>
            <a:ext cx="360362" cy="360363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7" name="Овал 36"/>
          <p:cNvSpPr>
            <a:spLocks noChangeAspect="1"/>
          </p:cNvSpPr>
          <p:nvPr/>
        </p:nvSpPr>
        <p:spPr bwMode="auto">
          <a:xfrm>
            <a:off x="7776896" y="1304764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8" name="Овал 37"/>
          <p:cNvSpPr>
            <a:spLocks noChangeAspect="1"/>
          </p:cNvSpPr>
          <p:nvPr/>
        </p:nvSpPr>
        <p:spPr bwMode="auto">
          <a:xfrm>
            <a:off x="8136396" y="2528900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40" name="Овал 39"/>
          <p:cNvSpPr>
            <a:spLocks noChangeAspect="1"/>
          </p:cNvSpPr>
          <p:nvPr/>
        </p:nvSpPr>
        <p:spPr bwMode="auto">
          <a:xfrm>
            <a:off x="6984268" y="2096852"/>
            <a:ext cx="360363" cy="360363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42" name="Овал 41"/>
          <p:cNvSpPr>
            <a:spLocks noChangeAspect="1"/>
          </p:cNvSpPr>
          <p:nvPr/>
        </p:nvSpPr>
        <p:spPr bwMode="auto">
          <a:xfrm>
            <a:off x="5940692" y="2996952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43" name="Овал 42"/>
          <p:cNvSpPr>
            <a:spLocks noChangeAspect="1"/>
          </p:cNvSpPr>
          <p:nvPr/>
        </p:nvSpPr>
        <p:spPr bwMode="auto">
          <a:xfrm>
            <a:off x="6084168" y="4005064"/>
            <a:ext cx="360363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100392" y="4689140"/>
            <a:ext cx="828285" cy="318924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r>
              <a:rPr lang="ru-RU" sz="1600" b="0" dirty="0" smtClean="0"/>
              <a:t>Корень</a:t>
            </a:r>
            <a:endParaRPr lang="ru-RU" sz="1600" b="0" dirty="0"/>
          </a:p>
        </p:txBody>
      </p:sp>
      <p:cxnSp>
        <p:nvCxnSpPr>
          <p:cNvPr id="47" name="Прямая со стрелкой 46"/>
          <p:cNvCxnSpPr>
            <a:stCxn id="44" idx="1"/>
          </p:cNvCxnSpPr>
          <p:nvPr/>
        </p:nvCxnSpPr>
        <p:spPr bwMode="auto">
          <a:xfrm flipH="1" flipV="1">
            <a:off x="7488324" y="4689140"/>
            <a:ext cx="612068" cy="159462"/>
          </a:xfrm>
          <a:prstGeom prst="straightConnector1">
            <a:avLst/>
          </a:prstGeom>
          <a:solidFill>
            <a:srgbClr val="F1F8F9"/>
          </a:solidFill>
          <a:ln w="53975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Прямая со стрелкой 97"/>
          <p:cNvCxnSpPr>
            <a:cxnSpLocks noChangeShapeType="1"/>
            <a:stCxn id="42" idx="5"/>
            <a:endCxn id="32" idx="1"/>
          </p:cNvCxnSpPr>
          <p:nvPr/>
        </p:nvCxnSpPr>
        <p:spPr bwMode="auto">
          <a:xfrm>
            <a:off x="6248280" y="3304540"/>
            <a:ext cx="860770" cy="1185346"/>
          </a:xfrm>
          <a:prstGeom prst="straightConnector1">
            <a:avLst/>
          </a:prstGeom>
          <a:noFill/>
          <a:ln w="50800" algn="ctr">
            <a:solidFill>
              <a:schemeClr val="bg1">
                <a:lumMod val="50000"/>
              </a:schemeClr>
            </a:solidFill>
            <a:prstDash val="sysDot"/>
            <a:round/>
            <a:headEnd/>
            <a:tailEnd type="triangle" w="sm" len="med"/>
          </a:ln>
        </p:spPr>
      </p:cxnSp>
      <p:cxnSp>
        <p:nvCxnSpPr>
          <p:cNvPr id="50" name="Прямая со стрелкой 97"/>
          <p:cNvCxnSpPr>
            <a:cxnSpLocks noChangeShapeType="1"/>
            <a:stCxn id="40" idx="3"/>
            <a:endCxn id="42" idx="7"/>
          </p:cNvCxnSpPr>
          <p:nvPr/>
        </p:nvCxnSpPr>
        <p:spPr bwMode="auto">
          <a:xfrm flipH="1">
            <a:off x="6248280" y="2404441"/>
            <a:ext cx="788762" cy="645285"/>
          </a:xfrm>
          <a:prstGeom prst="straightConnector1">
            <a:avLst/>
          </a:prstGeom>
          <a:noFill/>
          <a:ln w="50800" algn="ctr">
            <a:solidFill>
              <a:schemeClr val="bg1">
                <a:lumMod val="50000"/>
              </a:schemeClr>
            </a:solidFill>
            <a:prstDash val="sysDot"/>
            <a:round/>
            <a:headEnd/>
            <a:tailEnd type="triangle" w="sm" len="med"/>
          </a:ln>
        </p:spPr>
      </p:cxnSp>
      <p:cxnSp>
        <p:nvCxnSpPr>
          <p:cNvPr id="51" name="Прямая со стрелкой 97"/>
          <p:cNvCxnSpPr>
            <a:cxnSpLocks noChangeShapeType="1"/>
            <a:stCxn id="38" idx="0"/>
            <a:endCxn id="37" idx="5"/>
          </p:cNvCxnSpPr>
          <p:nvPr/>
        </p:nvCxnSpPr>
        <p:spPr bwMode="auto">
          <a:xfrm flipH="1" flipV="1">
            <a:off x="8084484" y="1612352"/>
            <a:ext cx="232093" cy="916548"/>
          </a:xfrm>
          <a:prstGeom prst="straightConnector1">
            <a:avLst/>
          </a:prstGeom>
          <a:noFill/>
          <a:ln w="50800" algn="ctr">
            <a:solidFill>
              <a:schemeClr val="bg1">
                <a:lumMod val="50000"/>
              </a:schemeClr>
            </a:solidFill>
            <a:prstDash val="sysDot"/>
            <a:round/>
            <a:headEnd/>
            <a:tailEnd type="triangle" w="sm" len="med"/>
          </a:ln>
        </p:spPr>
      </p:cxnSp>
      <p:cxnSp>
        <p:nvCxnSpPr>
          <p:cNvPr id="52" name="Прямая со стрелкой 97"/>
          <p:cNvCxnSpPr>
            <a:cxnSpLocks noChangeShapeType="1"/>
            <a:stCxn id="37" idx="0"/>
            <a:endCxn id="37" idx="6"/>
          </p:cNvCxnSpPr>
          <p:nvPr/>
        </p:nvCxnSpPr>
        <p:spPr bwMode="auto">
          <a:xfrm rot="16200000" flipH="1">
            <a:off x="7957076" y="1304764"/>
            <a:ext cx="180181" cy="180181"/>
          </a:xfrm>
          <a:prstGeom prst="curvedConnector4">
            <a:avLst>
              <a:gd name="adj1" fmla="val -126872"/>
              <a:gd name="adj2" fmla="val 226872"/>
            </a:avLst>
          </a:prstGeom>
          <a:noFill/>
          <a:ln w="50800" algn="ctr">
            <a:solidFill>
              <a:schemeClr val="bg1">
                <a:lumMod val="50000"/>
              </a:schemeClr>
            </a:solidFill>
            <a:prstDash val="sysDot"/>
            <a:round/>
            <a:headEnd/>
            <a:tailEnd type="triangle" w="sm" len="med"/>
          </a:ln>
        </p:spPr>
      </p:cxnSp>
      <p:cxnSp>
        <p:nvCxnSpPr>
          <p:cNvPr id="110" name="Прямая со стрелкой 97"/>
          <p:cNvCxnSpPr>
            <a:cxnSpLocks noChangeShapeType="1"/>
            <a:stCxn id="36" idx="7"/>
            <a:endCxn id="37" idx="2"/>
          </p:cNvCxnSpPr>
          <p:nvPr/>
        </p:nvCxnSpPr>
        <p:spPr bwMode="auto">
          <a:xfrm flipV="1">
            <a:off x="6392296" y="1484945"/>
            <a:ext cx="1384600" cy="196629"/>
          </a:xfrm>
          <a:prstGeom prst="straightConnector1">
            <a:avLst/>
          </a:prstGeom>
          <a:noFill/>
          <a:ln w="50800" algn="ctr">
            <a:solidFill>
              <a:schemeClr val="bg1">
                <a:lumMod val="50000"/>
              </a:schemeClr>
            </a:solidFill>
            <a:prstDash val="sysDot"/>
            <a:round/>
            <a:headEnd/>
            <a:tailEnd type="triangle" w="sm" len="med"/>
          </a:ln>
        </p:spPr>
      </p:cxnSp>
      <p:cxnSp>
        <p:nvCxnSpPr>
          <p:cNvPr id="145" name="Прямая со стрелкой 144"/>
          <p:cNvCxnSpPr/>
          <p:nvPr/>
        </p:nvCxnSpPr>
        <p:spPr bwMode="auto">
          <a:xfrm>
            <a:off x="5256076" y="5337212"/>
            <a:ext cx="792088" cy="0"/>
          </a:xfrm>
          <a:prstGeom prst="straightConnector1">
            <a:avLst/>
          </a:prstGeom>
          <a:solidFill>
            <a:srgbClr val="F1F8F9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cxnSp>
        <p:nvCxnSpPr>
          <p:cNvPr id="146" name="Прямая со стрелкой 145"/>
          <p:cNvCxnSpPr/>
          <p:nvPr/>
        </p:nvCxnSpPr>
        <p:spPr bwMode="auto">
          <a:xfrm>
            <a:off x="5256076" y="5841268"/>
            <a:ext cx="792088" cy="0"/>
          </a:xfrm>
          <a:prstGeom prst="straightConnector1">
            <a:avLst/>
          </a:prstGeom>
          <a:solidFill>
            <a:srgbClr val="F1F8F9"/>
          </a:solidFill>
          <a:ln w="50800" cap="flat" cmpd="sng" algn="ctr">
            <a:solidFill>
              <a:schemeClr val="bg1">
                <a:lumMod val="50000"/>
              </a:schemeClr>
            </a:solidFill>
            <a:prstDash val="sysDot"/>
            <a:round/>
            <a:headEnd type="none" w="med" len="med"/>
            <a:tailEnd type="triangle" w="sm" len="med"/>
          </a:ln>
          <a:effectLst/>
        </p:spPr>
      </p:cxnSp>
      <p:sp>
        <p:nvSpPr>
          <p:cNvPr id="155" name="TextBox 154"/>
          <p:cNvSpPr txBox="1"/>
          <p:nvPr/>
        </p:nvSpPr>
        <p:spPr>
          <a:xfrm>
            <a:off x="6012160" y="5117122"/>
            <a:ext cx="1887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первый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Старт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6012160" y="5589240"/>
            <a:ext cx="2270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повторный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Старт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1" name="Прямая со стрелкой 175"/>
          <p:cNvCxnSpPr>
            <a:cxnSpLocks noChangeShapeType="1"/>
            <a:stCxn id="40" idx="2"/>
            <a:endCxn id="36" idx="5"/>
          </p:cNvCxnSpPr>
          <p:nvPr/>
        </p:nvCxnSpPr>
        <p:spPr bwMode="auto">
          <a:xfrm flipH="1" flipV="1">
            <a:off x="6392296" y="1936389"/>
            <a:ext cx="591972" cy="340645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triangle" w="sm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11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79388" y="18779"/>
            <a:ext cx="8748712" cy="104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dirty="0" smtClean="0">
                <a:sym typeface="Symbol" pitchFamily="18" charset="2"/>
              </a:rPr>
              <a:t>Разметка статического графа</a:t>
            </a:r>
            <a:r>
              <a:rPr lang="ru-RU" sz="2800" kern="0" dirty="0" smtClean="0"/>
              <a:t>. </a:t>
            </a:r>
          </a:p>
          <a:p>
            <a:pPr algn="ctr">
              <a:defRPr/>
            </a:pPr>
            <a:r>
              <a:rPr kumimoji="0" lang="ru-RU" sz="28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1. Построение остовов. </a:t>
            </a:r>
            <a:r>
              <a:rPr kumimoji="0" lang="ru-RU" sz="2800" i="1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Поиск</a:t>
            </a:r>
            <a:r>
              <a:rPr kumimoji="0" lang="ru-RU" sz="28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7" name="Text Box 85"/>
          <p:cNvSpPr txBox="1">
            <a:spLocks noChangeArrowheads="1"/>
          </p:cNvSpPr>
          <p:nvPr/>
        </p:nvSpPr>
        <p:spPr bwMode="auto">
          <a:xfrm>
            <a:off x="287524" y="1160748"/>
            <a:ext cx="4752528" cy="4689352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Сообщение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Поиск</a:t>
            </a:r>
          </a:p>
          <a:p>
            <a:pPr algn="ctr">
              <a:spcAft>
                <a:spcPts val="18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ищет путь от вершины к корню.</a:t>
            </a:r>
          </a:p>
          <a:p>
            <a:pPr algn="just">
              <a:spcAft>
                <a:spcPts val="12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Вершина, получив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Старт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инициирует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Поиск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</a:p>
          <a:p>
            <a:pPr algn="just">
              <a:spcAft>
                <a:spcPts val="1200"/>
              </a:spcAft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Поиск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содержит вектор инициатора и накапливает в себе 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обратный вектор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= </a:t>
            </a:r>
            <a:r>
              <a:rPr lang="ru-RU" sz="2000" b="0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вектор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маршрута, который проходит.</a:t>
            </a:r>
          </a:p>
          <a:p>
            <a:pPr algn="just">
              <a:spcAft>
                <a:spcPts val="0"/>
              </a:spcAft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Поиск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рассылается «веером». </a:t>
            </a:r>
          </a:p>
          <a:p>
            <a:pPr algn="just">
              <a:spcAft>
                <a:spcPts val="6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Повторный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Поиск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000" b="0" u="sng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от того же инициатора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игнорируется.</a:t>
            </a:r>
          </a:p>
          <a:p>
            <a:pPr algn="just"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Для этого: вершина содержит множество векторов инициаторов из проходивших через неё сообщений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Поиск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</a:p>
        </p:txBody>
      </p:sp>
      <p:cxnSp>
        <p:nvCxnSpPr>
          <p:cNvPr id="39" name="Прямая со стрелкой 9"/>
          <p:cNvCxnSpPr>
            <a:cxnSpLocks noChangeShapeType="1"/>
            <a:stCxn id="57" idx="7"/>
            <a:endCxn id="60" idx="4"/>
          </p:cNvCxnSpPr>
          <p:nvPr/>
        </p:nvCxnSpPr>
        <p:spPr bwMode="auto">
          <a:xfrm flipV="1">
            <a:off x="7903924" y="2025166"/>
            <a:ext cx="412653" cy="700524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triangle" w="sm" len="med"/>
          </a:ln>
        </p:spPr>
      </p:cxnSp>
      <p:cxnSp>
        <p:nvCxnSpPr>
          <p:cNvPr id="41" name="Прямая со стрелкой 63"/>
          <p:cNvCxnSpPr>
            <a:cxnSpLocks noChangeShapeType="1"/>
            <a:stCxn id="60" idx="2"/>
            <a:endCxn id="61" idx="5"/>
          </p:cNvCxnSpPr>
          <p:nvPr/>
        </p:nvCxnSpPr>
        <p:spPr bwMode="auto">
          <a:xfrm flipH="1" flipV="1">
            <a:off x="7291857" y="1540345"/>
            <a:ext cx="844539" cy="304640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/>
            <a:tailEnd type="triangle" w="sm" len="med"/>
          </a:ln>
        </p:spPr>
      </p:cxnSp>
      <p:cxnSp>
        <p:nvCxnSpPr>
          <p:cNvPr id="55" name="Прямая со стрелкой 259"/>
          <p:cNvCxnSpPr>
            <a:cxnSpLocks noChangeShapeType="1"/>
            <a:stCxn id="56" idx="7"/>
            <a:endCxn id="57" idx="4"/>
          </p:cNvCxnSpPr>
          <p:nvPr/>
        </p:nvCxnSpPr>
        <p:spPr bwMode="auto">
          <a:xfrm flipV="1">
            <a:off x="7363864" y="3033279"/>
            <a:ext cx="412653" cy="592511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triangle" w="sm" len="med"/>
          </a:ln>
        </p:spPr>
      </p:cxnSp>
      <p:sp>
        <p:nvSpPr>
          <p:cNvPr id="56" name="Овал 55"/>
          <p:cNvSpPr>
            <a:spLocks noChangeAspect="1"/>
          </p:cNvSpPr>
          <p:nvPr/>
        </p:nvSpPr>
        <p:spPr bwMode="auto">
          <a:xfrm>
            <a:off x="7056276" y="3573016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57" name="Овал 56"/>
          <p:cNvSpPr>
            <a:spLocks noChangeAspect="1"/>
          </p:cNvSpPr>
          <p:nvPr/>
        </p:nvSpPr>
        <p:spPr bwMode="auto">
          <a:xfrm>
            <a:off x="7596336" y="2672916"/>
            <a:ext cx="360362" cy="360363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60" name="Овал 59"/>
          <p:cNvSpPr>
            <a:spLocks noChangeAspect="1"/>
          </p:cNvSpPr>
          <p:nvPr/>
        </p:nvSpPr>
        <p:spPr bwMode="auto">
          <a:xfrm>
            <a:off x="8136396" y="1664804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61" name="Овал 60"/>
          <p:cNvSpPr>
            <a:spLocks noChangeAspect="1"/>
          </p:cNvSpPr>
          <p:nvPr/>
        </p:nvSpPr>
        <p:spPr bwMode="auto">
          <a:xfrm>
            <a:off x="6984268" y="1232756"/>
            <a:ext cx="360363" cy="360363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62" name="Овал 61"/>
          <p:cNvSpPr>
            <a:spLocks noChangeAspect="1"/>
          </p:cNvSpPr>
          <p:nvPr/>
        </p:nvSpPr>
        <p:spPr bwMode="auto">
          <a:xfrm>
            <a:off x="5940692" y="2132856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100392" y="3825044"/>
            <a:ext cx="828285" cy="318924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r>
              <a:rPr lang="ru-RU" sz="1600" b="0" dirty="0" smtClean="0"/>
              <a:t>Корень</a:t>
            </a:r>
            <a:endParaRPr lang="ru-RU" sz="1600" b="0" dirty="0"/>
          </a:p>
        </p:txBody>
      </p:sp>
      <p:cxnSp>
        <p:nvCxnSpPr>
          <p:cNvPr id="65" name="Прямая со стрелкой 64"/>
          <p:cNvCxnSpPr>
            <a:stCxn id="64" idx="1"/>
          </p:cNvCxnSpPr>
          <p:nvPr/>
        </p:nvCxnSpPr>
        <p:spPr bwMode="auto">
          <a:xfrm flipH="1" flipV="1">
            <a:off x="7488324" y="3825044"/>
            <a:ext cx="612068" cy="159462"/>
          </a:xfrm>
          <a:prstGeom prst="straightConnector1">
            <a:avLst/>
          </a:prstGeom>
          <a:solidFill>
            <a:srgbClr val="F1F8F9"/>
          </a:solidFill>
          <a:ln w="53975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6" name="Прямая со стрелкой 97"/>
          <p:cNvCxnSpPr>
            <a:cxnSpLocks noChangeShapeType="1"/>
            <a:stCxn id="62" idx="5"/>
            <a:endCxn id="56" idx="1"/>
          </p:cNvCxnSpPr>
          <p:nvPr/>
        </p:nvCxnSpPr>
        <p:spPr bwMode="auto">
          <a:xfrm>
            <a:off x="6248280" y="2440444"/>
            <a:ext cx="860770" cy="1185346"/>
          </a:xfrm>
          <a:prstGeom prst="straightConnector1">
            <a:avLst/>
          </a:prstGeom>
          <a:noFill/>
          <a:ln w="50800" cmpd="sng" algn="ctr">
            <a:solidFill>
              <a:srgbClr val="FF0000"/>
            </a:solidFill>
            <a:prstDash val="solid"/>
            <a:round/>
            <a:headEnd/>
            <a:tailEnd type="triangle" w="sm" len="med"/>
          </a:ln>
        </p:spPr>
      </p:cxnSp>
      <p:cxnSp>
        <p:nvCxnSpPr>
          <p:cNvPr id="67" name="Прямая со стрелкой 97"/>
          <p:cNvCxnSpPr>
            <a:cxnSpLocks noChangeShapeType="1"/>
            <a:stCxn id="61" idx="3"/>
            <a:endCxn id="62" idx="7"/>
          </p:cNvCxnSpPr>
          <p:nvPr/>
        </p:nvCxnSpPr>
        <p:spPr bwMode="auto">
          <a:xfrm flipH="1">
            <a:off x="6248280" y="1540345"/>
            <a:ext cx="788762" cy="645285"/>
          </a:xfrm>
          <a:prstGeom prst="straightConnector1">
            <a:avLst/>
          </a:prstGeom>
          <a:noFill/>
          <a:ln w="50800" cmpd="sng" algn="ctr">
            <a:solidFill>
              <a:srgbClr val="FF0000"/>
            </a:solidFill>
            <a:prstDash val="solid"/>
            <a:round/>
            <a:headEnd/>
            <a:tailEnd type="triangle" w="sm" len="med"/>
          </a:ln>
        </p:spPr>
      </p:cxnSp>
      <p:cxnSp>
        <p:nvCxnSpPr>
          <p:cNvPr id="71" name="Прямая со стрелкой 70"/>
          <p:cNvCxnSpPr/>
          <p:nvPr/>
        </p:nvCxnSpPr>
        <p:spPr bwMode="auto">
          <a:xfrm>
            <a:off x="5256076" y="4473116"/>
            <a:ext cx="792088" cy="0"/>
          </a:xfrm>
          <a:prstGeom prst="straightConnector1">
            <a:avLst/>
          </a:prstGeom>
          <a:solidFill>
            <a:srgbClr val="F1F8F9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sp>
        <p:nvSpPr>
          <p:cNvPr id="73" name="TextBox 72"/>
          <p:cNvSpPr txBox="1"/>
          <p:nvPr/>
        </p:nvSpPr>
        <p:spPr>
          <a:xfrm>
            <a:off x="6118187" y="4253026"/>
            <a:ext cx="28632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вектор инициатора</a:t>
            </a:r>
          </a:p>
          <a:p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(прямой путь)</a:t>
            </a:r>
          </a:p>
          <a:p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Путь движения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Старт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а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118187" y="5329661"/>
            <a:ext cx="28053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обратный вектор</a:t>
            </a:r>
          </a:p>
          <a:p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(обратный путь)</a:t>
            </a:r>
          </a:p>
          <a:p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Путь движения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Поиск</a:t>
            </a:r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а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9" name="Прямая со стрелкой 78"/>
          <p:cNvCxnSpPr/>
          <p:nvPr/>
        </p:nvCxnSpPr>
        <p:spPr bwMode="auto">
          <a:xfrm>
            <a:off x="5256076" y="5545685"/>
            <a:ext cx="792088" cy="0"/>
          </a:xfrm>
          <a:prstGeom prst="straightConnector1">
            <a:avLst/>
          </a:prstGeom>
          <a:solidFill>
            <a:srgbClr val="F1F8F9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sp>
        <p:nvSpPr>
          <p:cNvPr id="80" name="TextBox 79"/>
          <p:cNvSpPr txBox="1"/>
          <p:nvPr/>
        </p:nvSpPr>
        <p:spPr>
          <a:xfrm>
            <a:off x="7848364" y="872716"/>
            <a:ext cx="1183767" cy="318924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r>
              <a:rPr lang="ru-RU" sz="1600" b="0" dirty="0" smtClean="0"/>
              <a:t>Инициатор</a:t>
            </a:r>
            <a:endParaRPr lang="ru-RU" sz="1600" b="0" dirty="0"/>
          </a:p>
        </p:txBody>
      </p:sp>
      <p:cxnSp>
        <p:nvCxnSpPr>
          <p:cNvPr id="81" name="Прямая со стрелкой 80"/>
          <p:cNvCxnSpPr>
            <a:stCxn id="80" idx="2"/>
          </p:cNvCxnSpPr>
          <p:nvPr/>
        </p:nvCxnSpPr>
        <p:spPr bwMode="auto">
          <a:xfrm flipH="1">
            <a:off x="8388424" y="1191640"/>
            <a:ext cx="51824" cy="401156"/>
          </a:xfrm>
          <a:prstGeom prst="straightConnector1">
            <a:avLst/>
          </a:prstGeom>
          <a:solidFill>
            <a:srgbClr val="F1F8F9"/>
          </a:solidFill>
          <a:ln w="53975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12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79388" y="18779"/>
            <a:ext cx="8748712" cy="104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dirty="0" smtClean="0">
                <a:sym typeface="Symbol" pitchFamily="18" charset="2"/>
              </a:rPr>
              <a:t>Разметка статического графа</a:t>
            </a:r>
            <a:r>
              <a:rPr lang="ru-RU" sz="2800" kern="0" dirty="0" smtClean="0"/>
              <a:t>. </a:t>
            </a:r>
          </a:p>
          <a:p>
            <a:pPr algn="ctr">
              <a:defRPr/>
            </a:pPr>
            <a:r>
              <a:rPr kumimoji="0" lang="ru-RU" sz="28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1. Построение остовов. </a:t>
            </a:r>
            <a:r>
              <a:rPr kumimoji="0" lang="ru-RU" sz="2800" i="1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Прямое</a:t>
            </a:r>
            <a:r>
              <a:rPr kumimoji="0" lang="ru-RU" sz="2800" b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и </a:t>
            </a:r>
            <a:r>
              <a:rPr kumimoji="0" lang="ru-RU" sz="2800" i="1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Обратное</a:t>
            </a:r>
            <a:r>
              <a:rPr kumimoji="0" lang="ru-RU" sz="28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7" name="Text Box 85"/>
          <p:cNvSpPr txBox="1">
            <a:spLocks noChangeArrowheads="1"/>
          </p:cNvSpPr>
          <p:nvPr/>
        </p:nvSpPr>
        <p:spPr bwMode="auto">
          <a:xfrm>
            <a:off x="287524" y="1160748"/>
            <a:ext cx="4752528" cy="2534916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Сообщение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Прямое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размечает</a:t>
            </a:r>
          </a:p>
          <a:p>
            <a:pPr algn="ctr">
              <a:spcAft>
                <a:spcPts val="12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прямой путь от корня до инициатора.</a:t>
            </a:r>
          </a:p>
          <a:p>
            <a:pPr algn="just">
              <a:spcAft>
                <a:spcPts val="1200"/>
              </a:spcAft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Прямое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содержит вектор инициатора (вектор прямого пути) и обратный вектор. Идёт по прямому пути до инициатора.</a:t>
            </a:r>
          </a:p>
          <a:p>
            <a:pPr algn="just">
              <a:spcAft>
                <a:spcPts val="12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Инициатор, получив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Прямое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посылает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Обратное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</a:p>
        </p:txBody>
      </p:sp>
      <p:cxnSp>
        <p:nvCxnSpPr>
          <p:cNvPr id="39" name="Прямая со стрелкой 9"/>
          <p:cNvCxnSpPr>
            <a:cxnSpLocks noChangeShapeType="1"/>
            <a:stCxn id="57" idx="7"/>
            <a:endCxn id="60" idx="4"/>
          </p:cNvCxnSpPr>
          <p:nvPr/>
        </p:nvCxnSpPr>
        <p:spPr bwMode="auto">
          <a:xfrm flipV="1">
            <a:off x="7903924" y="2025166"/>
            <a:ext cx="412653" cy="700524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triangle" w="sm" len="med"/>
          </a:ln>
        </p:spPr>
      </p:cxnSp>
      <p:cxnSp>
        <p:nvCxnSpPr>
          <p:cNvPr id="41" name="Прямая со стрелкой 63"/>
          <p:cNvCxnSpPr>
            <a:cxnSpLocks noChangeShapeType="1"/>
            <a:stCxn id="60" idx="2"/>
            <a:endCxn id="61" idx="5"/>
          </p:cNvCxnSpPr>
          <p:nvPr/>
        </p:nvCxnSpPr>
        <p:spPr bwMode="auto">
          <a:xfrm flipH="1" flipV="1">
            <a:off x="7291857" y="1540345"/>
            <a:ext cx="844539" cy="304640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/>
            <a:tailEnd type="triangle" w="sm" len="med"/>
          </a:ln>
        </p:spPr>
      </p:cxnSp>
      <p:cxnSp>
        <p:nvCxnSpPr>
          <p:cNvPr id="55" name="Прямая со стрелкой 259"/>
          <p:cNvCxnSpPr>
            <a:cxnSpLocks noChangeShapeType="1"/>
            <a:stCxn id="56" idx="7"/>
            <a:endCxn id="57" idx="4"/>
          </p:cNvCxnSpPr>
          <p:nvPr/>
        </p:nvCxnSpPr>
        <p:spPr bwMode="auto">
          <a:xfrm flipV="1">
            <a:off x="7363864" y="3033279"/>
            <a:ext cx="412653" cy="592511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triangle" w="sm" len="med"/>
          </a:ln>
        </p:spPr>
      </p:cxnSp>
      <p:sp>
        <p:nvSpPr>
          <p:cNvPr id="56" name="Овал 55"/>
          <p:cNvSpPr>
            <a:spLocks noChangeAspect="1"/>
          </p:cNvSpPr>
          <p:nvPr/>
        </p:nvSpPr>
        <p:spPr bwMode="auto">
          <a:xfrm>
            <a:off x="7056276" y="3573016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57" name="Овал 56"/>
          <p:cNvSpPr>
            <a:spLocks noChangeAspect="1"/>
          </p:cNvSpPr>
          <p:nvPr/>
        </p:nvSpPr>
        <p:spPr bwMode="auto">
          <a:xfrm>
            <a:off x="7596336" y="2672916"/>
            <a:ext cx="360362" cy="360363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60" name="Овал 59"/>
          <p:cNvSpPr>
            <a:spLocks noChangeAspect="1"/>
          </p:cNvSpPr>
          <p:nvPr/>
        </p:nvSpPr>
        <p:spPr bwMode="auto">
          <a:xfrm>
            <a:off x="8136396" y="1664804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61" name="Овал 60"/>
          <p:cNvSpPr>
            <a:spLocks noChangeAspect="1"/>
          </p:cNvSpPr>
          <p:nvPr/>
        </p:nvSpPr>
        <p:spPr bwMode="auto">
          <a:xfrm>
            <a:off x="6984268" y="1232756"/>
            <a:ext cx="360363" cy="360363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62" name="Овал 61"/>
          <p:cNvSpPr>
            <a:spLocks noChangeAspect="1"/>
          </p:cNvSpPr>
          <p:nvPr/>
        </p:nvSpPr>
        <p:spPr bwMode="auto">
          <a:xfrm>
            <a:off x="5940692" y="2132856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100392" y="3825044"/>
            <a:ext cx="828285" cy="318924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r>
              <a:rPr lang="ru-RU" sz="1600" b="0" dirty="0" smtClean="0"/>
              <a:t>Корень</a:t>
            </a:r>
            <a:endParaRPr lang="ru-RU" sz="1600" b="0" dirty="0"/>
          </a:p>
        </p:txBody>
      </p:sp>
      <p:cxnSp>
        <p:nvCxnSpPr>
          <p:cNvPr id="65" name="Прямая со стрелкой 64"/>
          <p:cNvCxnSpPr>
            <a:stCxn id="64" idx="1"/>
          </p:cNvCxnSpPr>
          <p:nvPr/>
        </p:nvCxnSpPr>
        <p:spPr bwMode="auto">
          <a:xfrm flipH="1" flipV="1">
            <a:off x="7488324" y="3825044"/>
            <a:ext cx="612068" cy="159462"/>
          </a:xfrm>
          <a:prstGeom prst="straightConnector1">
            <a:avLst/>
          </a:prstGeom>
          <a:solidFill>
            <a:srgbClr val="F1F8F9"/>
          </a:solidFill>
          <a:ln w="53975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6" name="Прямая со стрелкой 97"/>
          <p:cNvCxnSpPr>
            <a:cxnSpLocks noChangeShapeType="1"/>
            <a:stCxn id="62" idx="5"/>
            <a:endCxn id="56" idx="1"/>
          </p:cNvCxnSpPr>
          <p:nvPr/>
        </p:nvCxnSpPr>
        <p:spPr bwMode="auto">
          <a:xfrm>
            <a:off x="6248280" y="2440444"/>
            <a:ext cx="860770" cy="1185346"/>
          </a:xfrm>
          <a:prstGeom prst="straightConnector1">
            <a:avLst/>
          </a:prstGeom>
          <a:noFill/>
          <a:ln w="50800" cmpd="sng" algn="ctr">
            <a:solidFill>
              <a:srgbClr val="FF0000"/>
            </a:solidFill>
            <a:prstDash val="solid"/>
            <a:round/>
            <a:headEnd/>
            <a:tailEnd type="triangle" w="sm" len="med"/>
          </a:ln>
        </p:spPr>
      </p:cxnSp>
      <p:cxnSp>
        <p:nvCxnSpPr>
          <p:cNvPr id="67" name="Прямая со стрелкой 97"/>
          <p:cNvCxnSpPr>
            <a:cxnSpLocks noChangeShapeType="1"/>
            <a:stCxn id="61" idx="3"/>
            <a:endCxn id="62" idx="7"/>
          </p:cNvCxnSpPr>
          <p:nvPr/>
        </p:nvCxnSpPr>
        <p:spPr bwMode="auto">
          <a:xfrm flipH="1">
            <a:off x="6248280" y="1540345"/>
            <a:ext cx="788762" cy="645285"/>
          </a:xfrm>
          <a:prstGeom prst="straightConnector1">
            <a:avLst/>
          </a:prstGeom>
          <a:noFill/>
          <a:ln w="50800" cmpd="sng" algn="ctr">
            <a:solidFill>
              <a:srgbClr val="FF0000"/>
            </a:solidFill>
            <a:prstDash val="solid"/>
            <a:round/>
            <a:headEnd/>
            <a:tailEnd type="triangle" w="sm" len="med"/>
          </a:ln>
        </p:spPr>
      </p:cxnSp>
      <p:cxnSp>
        <p:nvCxnSpPr>
          <p:cNvPr id="71" name="Прямая со стрелкой 70"/>
          <p:cNvCxnSpPr/>
          <p:nvPr/>
        </p:nvCxnSpPr>
        <p:spPr bwMode="auto">
          <a:xfrm>
            <a:off x="5256076" y="4473116"/>
            <a:ext cx="792088" cy="0"/>
          </a:xfrm>
          <a:prstGeom prst="straightConnector1">
            <a:avLst/>
          </a:prstGeom>
          <a:solidFill>
            <a:srgbClr val="F1F8F9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sp>
        <p:nvSpPr>
          <p:cNvPr id="73" name="TextBox 72"/>
          <p:cNvSpPr txBox="1"/>
          <p:nvPr/>
        </p:nvSpPr>
        <p:spPr>
          <a:xfrm>
            <a:off x="6118187" y="4253026"/>
            <a:ext cx="1078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Прямое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118187" y="4869160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Обратное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9" name="Прямая со стрелкой 78"/>
          <p:cNvCxnSpPr/>
          <p:nvPr/>
        </p:nvCxnSpPr>
        <p:spPr bwMode="auto">
          <a:xfrm>
            <a:off x="5256076" y="5085184"/>
            <a:ext cx="792088" cy="0"/>
          </a:xfrm>
          <a:prstGeom prst="straightConnector1">
            <a:avLst/>
          </a:prstGeom>
          <a:solidFill>
            <a:srgbClr val="F1F8F9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sp>
        <p:nvSpPr>
          <p:cNvPr id="80" name="TextBox 79"/>
          <p:cNvSpPr txBox="1"/>
          <p:nvPr/>
        </p:nvSpPr>
        <p:spPr>
          <a:xfrm>
            <a:off x="7848364" y="872716"/>
            <a:ext cx="1183767" cy="318924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r>
              <a:rPr lang="ru-RU" sz="1600" b="0" dirty="0" smtClean="0"/>
              <a:t>Инициатор</a:t>
            </a:r>
            <a:endParaRPr lang="ru-RU" sz="1600" b="0" dirty="0"/>
          </a:p>
        </p:txBody>
      </p:sp>
      <p:cxnSp>
        <p:nvCxnSpPr>
          <p:cNvPr id="81" name="Прямая со стрелкой 80"/>
          <p:cNvCxnSpPr>
            <a:stCxn id="80" idx="2"/>
          </p:cNvCxnSpPr>
          <p:nvPr/>
        </p:nvCxnSpPr>
        <p:spPr bwMode="auto">
          <a:xfrm flipH="1">
            <a:off x="8388424" y="1191640"/>
            <a:ext cx="51824" cy="401156"/>
          </a:xfrm>
          <a:prstGeom prst="straightConnector1">
            <a:avLst/>
          </a:prstGeom>
          <a:solidFill>
            <a:srgbClr val="F1F8F9"/>
          </a:solidFill>
          <a:ln w="53975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 Box 85"/>
          <p:cNvSpPr txBox="1">
            <a:spLocks noChangeArrowheads="1"/>
          </p:cNvSpPr>
          <p:nvPr/>
        </p:nvSpPr>
        <p:spPr bwMode="auto">
          <a:xfrm>
            <a:off x="287524" y="3825044"/>
            <a:ext cx="4752528" cy="1457698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Сообщение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Обратное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размечает</a:t>
            </a:r>
          </a:p>
          <a:p>
            <a:pPr algn="ctr">
              <a:spcAft>
                <a:spcPts val="1200"/>
              </a:spcAft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обратный путь от корня до инициатора.</a:t>
            </a:r>
          </a:p>
          <a:p>
            <a:pPr algn="just">
              <a:spcAft>
                <a:spcPts val="1200"/>
              </a:spcAft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Обратное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идёт по обратному пути и содержит остаток обратного вектора.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Группа 234"/>
          <p:cNvGrpSpPr/>
          <p:nvPr/>
        </p:nvGrpSpPr>
        <p:grpSpPr>
          <a:xfrm>
            <a:off x="5652108" y="3573016"/>
            <a:ext cx="1836228" cy="2412268"/>
            <a:chOff x="5652108" y="3573016"/>
            <a:chExt cx="1836228" cy="2412268"/>
          </a:xfrm>
        </p:grpSpPr>
        <p:sp>
          <p:nvSpPr>
            <p:cNvPr id="189" name="Стрелка вправо 188"/>
            <p:cNvSpPr/>
            <p:nvPr/>
          </p:nvSpPr>
          <p:spPr bwMode="auto">
            <a:xfrm>
              <a:off x="5652108" y="4365104"/>
              <a:ext cx="576064" cy="288032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95" name="Прямая со стрелкой 9"/>
            <p:cNvCxnSpPr>
              <a:cxnSpLocks noChangeShapeType="1"/>
              <a:stCxn id="204" idx="4"/>
              <a:endCxn id="199" idx="5"/>
            </p:cNvCxnSpPr>
            <p:nvPr/>
          </p:nvCxnSpPr>
          <p:spPr bwMode="auto">
            <a:xfrm flipH="1">
              <a:off x="7112456" y="3681016"/>
              <a:ext cx="69828" cy="344224"/>
            </a:xfrm>
            <a:prstGeom prst="straightConnector1">
              <a:avLst/>
            </a:prstGeom>
            <a:noFill/>
            <a:ln w="25400" algn="ctr">
              <a:noFill/>
              <a:prstDash val="sysDot"/>
              <a:round/>
              <a:headEnd/>
              <a:tailEnd type="triangle" w="med" len="lg"/>
            </a:ln>
          </p:spPr>
        </p:cxnSp>
        <p:sp>
          <p:nvSpPr>
            <p:cNvPr id="196" name="Овал 195"/>
            <p:cNvSpPr>
              <a:spLocks noChangeAspect="1"/>
            </p:cNvSpPr>
            <p:nvPr/>
          </p:nvSpPr>
          <p:spPr bwMode="auto">
            <a:xfrm>
              <a:off x="7020272" y="5877284"/>
              <a:ext cx="108000" cy="108000"/>
            </a:xfrm>
            <a:prstGeom prst="ellipse">
              <a:avLst/>
            </a:prstGeom>
            <a:solidFill>
              <a:srgbClr val="00FF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97" name="Овал 196"/>
            <p:cNvSpPr>
              <a:spLocks noChangeAspect="1"/>
            </p:cNvSpPr>
            <p:nvPr/>
          </p:nvSpPr>
          <p:spPr bwMode="auto">
            <a:xfrm>
              <a:off x="6696248" y="4509120"/>
              <a:ext cx="108000" cy="108000"/>
            </a:xfrm>
            <a:prstGeom prst="ellipse">
              <a:avLst/>
            </a:prstGeom>
            <a:noFill/>
            <a:ln w="1905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cxnSp>
          <p:nvCxnSpPr>
            <p:cNvPr id="198" name="Прямая со стрелкой 97"/>
            <p:cNvCxnSpPr>
              <a:cxnSpLocks noChangeShapeType="1"/>
              <a:stCxn id="197" idx="0"/>
              <a:endCxn id="204" idx="2"/>
            </p:cNvCxnSpPr>
            <p:nvPr/>
          </p:nvCxnSpPr>
          <p:spPr bwMode="auto">
            <a:xfrm rot="5400000" flipH="1" flipV="1">
              <a:off x="6498214" y="3879050"/>
              <a:ext cx="882104" cy="378036"/>
            </a:xfrm>
            <a:prstGeom prst="curvedConnector2">
              <a:avLst/>
            </a:prstGeom>
            <a:noFill/>
            <a:ln w="25400" cmpd="sng" algn="ctr">
              <a:solidFill>
                <a:srgbClr val="FF0000"/>
              </a:solidFill>
              <a:prstDash val="solid"/>
              <a:round/>
              <a:headEnd/>
              <a:tailEnd type="triangle" w="med" len="lg"/>
            </a:ln>
          </p:spPr>
        </p:cxnSp>
        <p:sp>
          <p:nvSpPr>
            <p:cNvPr id="199" name="Овал 198"/>
            <p:cNvSpPr>
              <a:spLocks noChangeAspect="1"/>
            </p:cNvSpPr>
            <p:nvPr/>
          </p:nvSpPr>
          <p:spPr bwMode="auto">
            <a:xfrm>
              <a:off x="7020272" y="3933056"/>
              <a:ext cx="108000" cy="108000"/>
            </a:xfrm>
            <a:prstGeom prst="ellipse">
              <a:avLst/>
            </a:prstGeom>
            <a:noFill/>
            <a:ln w="1905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cxnSp>
          <p:nvCxnSpPr>
            <p:cNvPr id="200" name="Прямая со стрелкой 9"/>
            <p:cNvCxnSpPr>
              <a:cxnSpLocks noChangeShapeType="1"/>
              <a:stCxn id="199" idx="5"/>
              <a:endCxn id="205" idx="0"/>
            </p:cNvCxnSpPr>
            <p:nvPr/>
          </p:nvCxnSpPr>
          <p:spPr bwMode="auto">
            <a:xfrm rot="5400000">
              <a:off x="6761414" y="4374102"/>
              <a:ext cx="699904" cy="2180"/>
            </a:xfrm>
            <a:prstGeom prst="curvedConnector3">
              <a:avLst>
                <a:gd name="adj1" fmla="val 50000"/>
              </a:avLst>
            </a:prstGeom>
            <a:noFill/>
            <a:ln w="25400" algn="ctr">
              <a:solidFill>
                <a:schemeClr val="tx1"/>
              </a:solidFill>
              <a:prstDash val="solid"/>
              <a:round/>
              <a:headEnd/>
              <a:tailEnd type="triangle" w="med" len="lg"/>
            </a:ln>
          </p:spPr>
        </p:cxnSp>
        <p:cxnSp>
          <p:nvCxnSpPr>
            <p:cNvPr id="201" name="Прямая со стрелкой 97"/>
            <p:cNvCxnSpPr>
              <a:cxnSpLocks noChangeShapeType="1"/>
              <a:stCxn id="205" idx="2"/>
              <a:endCxn id="197" idx="0"/>
            </p:cNvCxnSpPr>
            <p:nvPr/>
          </p:nvCxnSpPr>
          <p:spPr bwMode="auto">
            <a:xfrm flipH="1" flipV="1">
              <a:off x="6750248" y="4509120"/>
              <a:ext cx="306028" cy="270024"/>
            </a:xfrm>
            <a:prstGeom prst="straightConnector1">
              <a:avLst/>
            </a:prstGeom>
            <a:noFill/>
            <a:ln w="25400" cmpd="sng" algn="ctr">
              <a:noFill/>
              <a:prstDash val="sysDot"/>
              <a:round/>
              <a:headEnd/>
              <a:tailEnd type="triangle" w="med" len="lg"/>
            </a:ln>
          </p:spPr>
        </p:cxnSp>
        <p:cxnSp>
          <p:nvCxnSpPr>
            <p:cNvPr id="202" name="Прямая со стрелкой 9"/>
            <p:cNvCxnSpPr>
              <a:cxnSpLocks noChangeShapeType="1"/>
              <a:stCxn id="205" idx="4"/>
              <a:endCxn id="208" idx="4"/>
            </p:cNvCxnSpPr>
            <p:nvPr/>
          </p:nvCxnSpPr>
          <p:spPr bwMode="auto">
            <a:xfrm flipH="1">
              <a:off x="6858260" y="4833144"/>
              <a:ext cx="252016" cy="396056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prstDash val="solid"/>
              <a:round/>
              <a:headEnd/>
              <a:tailEnd type="triangle" w="med" len="lg"/>
            </a:ln>
          </p:spPr>
        </p:cxnSp>
        <p:cxnSp>
          <p:nvCxnSpPr>
            <p:cNvPr id="203" name="Прямая со стрелкой 97"/>
            <p:cNvCxnSpPr>
              <a:cxnSpLocks noChangeShapeType="1"/>
              <a:stCxn id="204" idx="6"/>
              <a:endCxn id="207" idx="4"/>
            </p:cNvCxnSpPr>
            <p:nvPr/>
          </p:nvCxnSpPr>
          <p:spPr bwMode="auto">
            <a:xfrm>
              <a:off x="7236284" y="3627016"/>
              <a:ext cx="198052" cy="486048"/>
            </a:xfrm>
            <a:prstGeom prst="straightConnector1">
              <a:avLst/>
            </a:prstGeom>
            <a:noFill/>
            <a:ln w="25400" cmpd="sng" algn="ctr">
              <a:solidFill>
                <a:srgbClr val="FF0000"/>
              </a:solidFill>
              <a:prstDash val="solid"/>
              <a:round/>
              <a:headEnd/>
              <a:tailEnd type="triangle" w="med" len="lg"/>
            </a:ln>
          </p:spPr>
        </p:cxnSp>
        <p:sp>
          <p:nvSpPr>
            <p:cNvPr id="204" name="Овал 203"/>
            <p:cNvSpPr>
              <a:spLocks noChangeAspect="1"/>
            </p:cNvSpPr>
            <p:nvPr/>
          </p:nvSpPr>
          <p:spPr bwMode="auto">
            <a:xfrm>
              <a:off x="7128284" y="3573016"/>
              <a:ext cx="108000" cy="108000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205" name="Овал 204"/>
            <p:cNvSpPr>
              <a:spLocks noChangeAspect="1"/>
            </p:cNvSpPr>
            <p:nvPr/>
          </p:nvSpPr>
          <p:spPr bwMode="auto">
            <a:xfrm>
              <a:off x="7056276" y="4725144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207" name="Овал 206"/>
            <p:cNvSpPr>
              <a:spLocks noChangeAspect="1"/>
            </p:cNvSpPr>
            <p:nvPr/>
          </p:nvSpPr>
          <p:spPr bwMode="auto">
            <a:xfrm>
              <a:off x="7380336" y="4005064"/>
              <a:ext cx="108000" cy="108000"/>
            </a:xfrm>
            <a:prstGeom prst="ellipse">
              <a:avLst/>
            </a:prstGeom>
            <a:noFill/>
            <a:ln w="1905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208" name="Овал 207"/>
            <p:cNvSpPr>
              <a:spLocks noChangeAspect="1"/>
            </p:cNvSpPr>
            <p:nvPr/>
          </p:nvSpPr>
          <p:spPr bwMode="auto">
            <a:xfrm>
              <a:off x="6804260" y="5121200"/>
              <a:ext cx="108000" cy="108000"/>
            </a:xfrm>
            <a:prstGeom prst="ellipse">
              <a:avLst/>
            </a:prstGeom>
            <a:noFill/>
            <a:ln w="1905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cxnSp>
          <p:nvCxnSpPr>
            <p:cNvPr id="209" name="Прямая со стрелкой 97"/>
            <p:cNvCxnSpPr>
              <a:cxnSpLocks noChangeShapeType="1"/>
              <a:stCxn id="207" idx="4"/>
              <a:endCxn id="196" idx="6"/>
            </p:cNvCxnSpPr>
            <p:nvPr/>
          </p:nvCxnSpPr>
          <p:spPr bwMode="auto">
            <a:xfrm rot="5400000">
              <a:off x="6372194" y="4869142"/>
              <a:ext cx="1818220" cy="306064"/>
            </a:xfrm>
            <a:prstGeom prst="curvedConnector2">
              <a:avLst/>
            </a:prstGeom>
            <a:noFill/>
            <a:ln w="25400" cmpd="sng" algn="ctr">
              <a:solidFill>
                <a:srgbClr val="FF0000"/>
              </a:solidFill>
              <a:prstDash val="solid"/>
              <a:round/>
              <a:headEnd/>
              <a:tailEnd type="triangle" w="med" len="lg"/>
            </a:ln>
          </p:spPr>
        </p:cxnSp>
        <p:cxnSp>
          <p:nvCxnSpPr>
            <p:cNvPr id="210" name="Прямая со стрелкой 9"/>
            <p:cNvCxnSpPr>
              <a:cxnSpLocks noChangeShapeType="1"/>
              <a:stCxn id="208" idx="4"/>
              <a:endCxn id="196" idx="2"/>
            </p:cNvCxnSpPr>
            <p:nvPr/>
          </p:nvCxnSpPr>
          <p:spPr bwMode="auto">
            <a:xfrm rot="16200000" flipH="1">
              <a:off x="6588224" y="5499236"/>
              <a:ext cx="702084" cy="162012"/>
            </a:xfrm>
            <a:prstGeom prst="curvedConnector2">
              <a:avLst/>
            </a:prstGeom>
            <a:noFill/>
            <a:ln w="25400" algn="ctr">
              <a:solidFill>
                <a:schemeClr val="tx1"/>
              </a:solidFill>
              <a:prstDash val="solid"/>
              <a:round/>
              <a:headEnd/>
              <a:tailEnd type="triangle" w="med" len="lg"/>
            </a:ln>
          </p:spPr>
        </p:cxnSp>
      </p:grpSp>
      <p:grpSp>
        <p:nvGrpSpPr>
          <p:cNvPr id="234" name="Группа 233"/>
          <p:cNvGrpSpPr/>
          <p:nvPr/>
        </p:nvGrpSpPr>
        <p:grpSpPr>
          <a:xfrm>
            <a:off x="4644008" y="3573016"/>
            <a:ext cx="792088" cy="2412268"/>
            <a:chOff x="4644008" y="3573016"/>
            <a:chExt cx="792088" cy="2412268"/>
          </a:xfrm>
        </p:grpSpPr>
        <p:cxnSp>
          <p:nvCxnSpPr>
            <p:cNvPr id="178" name="Прямая со стрелкой 9"/>
            <p:cNvCxnSpPr>
              <a:cxnSpLocks noChangeShapeType="1"/>
              <a:stCxn id="187" idx="4"/>
              <a:endCxn id="182" idx="5"/>
            </p:cNvCxnSpPr>
            <p:nvPr/>
          </p:nvCxnSpPr>
          <p:spPr bwMode="auto">
            <a:xfrm flipH="1">
              <a:off x="5060216" y="3681016"/>
              <a:ext cx="69828" cy="344224"/>
            </a:xfrm>
            <a:prstGeom prst="straightConnector1">
              <a:avLst/>
            </a:prstGeom>
            <a:noFill/>
            <a:ln w="25400" algn="ctr">
              <a:noFill/>
              <a:prstDash val="sysDot"/>
              <a:round/>
              <a:headEnd/>
              <a:tailEnd type="triangle" w="med" len="lg"/>
            </a:ln>
          </p:spPr>
        </p:cxnSp>
        <p:sp>
          <p:nvSpPr>
            <p:cNvPr id="179" name="Овал 178"/>
            <p:cNvSpPr>
              <a:spLocks noChangeAspect="1"/>
            </p:cNvSpPr>
            <p:nvPr/>
          </p:nvSpPr>
          <p:spPr bwMode="auto">
            <a:xfrm>
              <a:off x="4968032" y="5877284"/>
              <a:ext cx="108000" cy="108000"/>
            </a:xfrm>
            <a:prstGeom prst="ellipse">
              <a:avLst/>
            </a:prstGeom>
            <a:solidFill>
              <a:srgbClr val="00FF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80" name="Овал 179"/>
            <p:cNvSpPr>
              <a:spLocks noChangeAspect="1"/>
            </p:cNvSpPr>
            <p:nvPr/>
          </p:nvSpPr>
          <p:spPr bwMode="auto">
            <a:xfrm>
              <a:off x="4644008" y="4509120"/>
              <a:ext cx="108000" cy="108000"/>
            </a:xfrm>
            <a:prstGeom prst="ellipse">
              <a:avLst/>
            </a:prstGeom>
            <a:noFill/>
            <a:ln w="1905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cxnSp>
          <p:nvCxnSpPr>
            <p:cNvPr id="181" name="Прямая со стрелкой 97"/>
            <p:cNvCxnSpPr>
              <a:cxnSpLocks noChangeShapeType="1"/>
              <a:stCxn id="180" idx="0"/>
              <a:endCxn id="187" idx="2"/>
            </p:cNvCxnSpPr>
            <p:nvPr/>
          </p:nvCxnSpPr>
          <p:spPr bwMode="auto">
            <a:xfrm rot="5400000" flipH="1" flipV="1">
              <a:off x="4445974" y="3879050"/>
              <a:ext cx="882104" cy="378036"/>
            </a:xfrm>
            <a:prstGeom prst="curvedConnector2">
              <a:avLst/>
            </a:prstGeom>
            <a:noFill/>
            <a:ln w="25400" cmpd="sng" algn="ctr">
              <a:solidFill>
                <a:srgbClr val="FF0000"/>
              </a:solidFill>
              <a:prstDash val="solid"/>
              <a:round/>
              <a:headEnd/>
              <a:tailEnd type="triangle" w="med" len="lg"/>
            </a:ln>
          </p:spPr>
        </p:cxnSp>
        <p:sp>
          <p:nvSpPr>
            <p:cNvPr id="182" name="Овал 181"/>
            <p:cNvSpPr>
              <a:spLocks noChangeAspect="1"/>
            </p:cNvSpPr>
            <p:nvPr/>
          </p:nvSpPr>
          <p:spPr bwMode="auto">
            <a:xfrm>
              <a:off x="4968032" y="3933056"/>
              <a:ext cx="108000" cy="108000"/>
            </a:xfrm>
            <a:prstGeom prst="ellipse">
              <a:avLst/>
            </a:prstGeom>
            <a:noFill/>
            <a:ln w="1905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cxnSp>
          <p:nvCxnSpPr>
            <p:cNvPr id="183" name="Прямая со стрелкой 9"/>
            <p:cNvCxnSpPr>
              <a:cxnSpLocks noChangeShapeType="1"/>
              <a:stCxn id="182" idx="5"/>
              <a:endCxn id="188" idx="0"/>
            </p:cNvCxnSpPr>
            <p:nvPr/>
          </p:nvCxnSpPr>
          <p:spPr bwMode="auto">
            <a:xfrm rot="5400000">
              <a:off x="4709174" y="4374102"/>
              <a:ext cx="699904" cy="2180"/>
            </a:xfrm>
            <a:prstGeom prst="curvedConnector3">
              <a:avLst>
                <a:gd name="adj1" fmla="val 50000"/>
              </a:avLst>
            </a:prstGeom>
            <a:noFill/>
            <a:ln w="25400" algn="ctr">
              <a:solidFill>
                <a:schemeClr val="tx1"/>
              </a:solidFill>
              <a:prstDash val="solid"/>
              <a:round/>
              <a:headEnd/>
              <a:tailEnd type="triangle" w="med" len="lg"/>
            </a:ln>
          </p:spPr>
        </p:cxnSp>
        <p:cxnSp>
          <p:nvCxnSpPr>
            <p:cNvPr id="184" name="Прямая со стрелкой 97"/>
            <p:cNvCxnSpPr>
              <a:cxnSpLocks noChangeShapeType="1"/>
              <a:stCxn id="188" idx="2"/>
              <a:endCxn id="180" idx="0"/>
            </p:cNvCxnSpPr>
            <p:nvPr/>
          </p:nvCxnSpPr>
          <p:spPr bwMode="auto">
            <a:xfrm flipH="1" flipV="1">
              <a:off x="4698008" y="4509120"/>
              <a:ext cx="306028" cy="270024"/>
            </a:xfrm>
            <a:prstGeom prst="straightConnector1">
              <a:avLst/>
            </a:prstGeom>
            <a:noFill/>
            <a:ln w="25400" cmpd="sng" algn="ctr">
              <a:noFill/>
              <a:prstDash val="sysDot"/>
              <a:round/>
              <a:headEnd/>
              <a:tailEnd type="triangle" w="med" len="lg"/>
            </a:ln>
          </p:spPr>
        </p:cxnSp>
        <p:sp>
          <p:nvSpPr>
            <p:cNvPr id="187" name="Овал 186"/>
            <p:cNvSpPr>
              <a:spLocks noChangeAspect="1"/>
            </p:cNvSpPr>
            <p:nvPr/>
          </p:nvSpPr>
          <p:spPr bwMode="auto">
            <a:xfrm>
              <a:off x="5076044" y="3573016"/>
              <a:ext cx="108000" cy="108000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88" name="Овал 187"/>
            <p:cNvSpPr>
              <a:spLocks noChangeAspect="1"/>
            </p:cNvSpPr>
            <p:nvPr/>
          </p:nvSpPr>
          <p:spPr bwMode="auto">
            <a:xfrm>
              <a:off x="5004036" y="4725144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90" name="Овал 189"/>
            <p:cNvSpPr>
              <a:spLocks noChangeAspect="1"/>
            </p:cNvSpPr>
            <p:nvPr/>
          </p:nvSpPr>
          <p:spPr bwMode="auto">
            <a:xfrm>
              <a:off x="5328096" y="4005064"/>
              <a:ext cx="108000" cy="108000"/>
            </a:xfrm>
            <a:prstGeom prst="ellipse">
              <a:avLst/>
            </a:prstGeom>
            <a:noFill/>
            <a:ln w="1905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91" name="Овал 190"/>
            <p:cNvSpPr>
              <a:spLocks noChangeAspect="1"/>
            </p:cNvSpPr>
            <p:nvPr/>
          </p:nvSpPr>
          <p:spPr bwMode="auto">
            <a:xfrm>
              <a:off x="4752020" y="5121200"/>
              <a:ext cx="108000" cy="108000"/>
            </a:xfrm>
            <a:prstGeom prst="ellipse">
              <a:avLst/>
            </a:prstGeom>
            <a:noFill/>
            <a:ln w="1905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cxnSp>
          <p:nvCxnSpPr>
            <p:cNvPr id="192" name="Прямая со стрелкой 97"/>
            <p:cNvCxnSpPr>
              <a:cxnSpLocks noChangeShapeType="1"/>
              <a:stCxn id="190" idx="4"/>
              <a:endCxn id="179" idx="6"/>
            </p:cNvCxnSpPr>
            <p:nvPr/>
          </p:nvCxnSpPr>
          <p:spPr bwMode="auto">
            <a:xfrm rot="5400000">
              <a:off x="4319954" y="4869142"/>
              <a:ext cx="1818220" cy="306064"/>
            </a:xfrm>
            <a:prstGeom prst="curvedConnector2">
              <a:avLst/>
            </a:prstGeom>
            <a:noFill/>
            <a:ln w="25400" cmpd="sng" algn="ctr">
              <a:solidFill>
                <a:srgbClr val="FF0000"/>
              </a:solidFill>
              <a:prstDash val="sysDot"/>
              <a:round/>
              <a:headEnd/>
              <a:tailEnd type="triangle" w="med" len="lg"/>
            </a:ln>
          </p:spPr>
        </p:cxnSp>
        <p:cxnSp>
          <p:nvCxnSpPr>
            <p:cNvPr id="193" name="Прямая со стрелкой 9"/>
            <p:cNvCxnSpPr>
              <a:cxnSpLocks noChangeShapeType="1"/>
              <a:stCxn id="191" idx="4"/>
              <a:endCxn id="179" idx="2"/>
            </p:cNvCxnSpPr>
            <p:nvPr/>
          </p:nvCxnSpPr>
          <p:spPr bwMode="auto">
            <a:xfrm rot="16200000" flipH="1">
              <a:off x="4535984" y="5499236"/>
              <a:ext cx="702084" cy="162012"/>
            </a:xfrm>
            <a:prstGeom prst="curvedConnector2">
              <a:avLst/>
            </a:prstGeom>
            <a:noFill/>
            <a:ln w="25400" algn="ctr">
              <a:solidFill>
                <a:schemeClr val="tx1"/>
              </a:solidFill>
              <a:prstDash val="sysDot"/>
              <a:round/>
              <a:headEnd/>
              <a:tailEnd type="triangle" w="med" len="lg"/>
            </a:ln>
          </p:spPr>
        </p:cxnSp>
        <p:cxnSp>
          <p:nvCxnSpPr>
            <p:cNvPr id="213" name="Прямая со стрелкой 9"/>
            <p:cNvCxnSpPr>
              <a:cxnSpLocks noChangeShapeType="1"/>
              <a:stCxn id="188" idx="4"/>
              <a:endCxn id="191" idx="4"/>
            </p:cNvCxnSpPr>
            <p:nvPr/>
          </p:nvCxnSpPr>
          <p:spPr bwMode="auto">
            <a:xfrm flipH="1">
              <a:off x="4806020" y="4833144"/>
              <a:ext cx="252016" cy="396056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prstDash val="sysDot"/>
              <a:round/>
              <a:headEnd/>
              <a:tailEnd type="none" w="med" len="lg"/>
            </a:ln>
          </p:spPr>
        </p:cxnSp>
        <p:cxnSp>
          <p:nvCxnSpPr>
            <p:cNvPr id="218" name="Прямая со стрелкой 97"/>
            <p:cNvCxnSpPr>
              <a:cxnSpLocks noChangeShapeType="1"/>
              <a:stCxn id="187" idx="5"/>
              <a:endCxn id="190" idx="4"/>
            </p:cNvCxnSpPr>
            <p:nvPr/>
          </p:nvCxnSpPr>
          <p:spPr bwMode="auto">
            <a:xfrm>
              <a:off x="5168228" y="3665200"/>
              <a:ext cx="213868" cy="447864"/>
            </a:xfrm>
            <a:prstGeom prst="straightConnector1">
              <a:avLst/>
            </a:prstGeom>
            <a:noFill/>
            <a:ln w="25400" cmpd="sng" algn="ctr">
              <a:solidFill>
                <a:srgbClr val="FF0000"/>
              </a:solidFill>
              <a:prstDash val="sysDot"/>
              <a:round/>
              <a:headEnd/>
              <a:tailEnd type="none" w="med" len="lg"/>
            </a:ln>
          </p:spPr>
        </p:cxnSp>
      </p:grpSp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13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79388" y="18779"/>
            <a:ext cx="8748712" cy="104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dirty="0" smtClean="0">
                <a:sym typeface="Symbol" pitchFamily="18" charset="2"/>
              </a:rPr>
              <a:t>Разметка статического графа</a:t>
            </a:r>
            <a:r>
              <a:rPr lang="ru-RU" sz="2800" kern="0" dirty="0" smtClean="0"/>
              <a:t>. </a:t>
            </a:r>
          </a:p>
          <a:p>
            <a:pPr algn="ctr">
              <a:defRPr/>
            </a:pPr>
            <a:r>
              <a:rPr kumimoji="0" lang="ru-RU" sz="28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1. Построение остовов. </a:t>
            </a:r>
            <a:r>
              <a:rPr kumimoji="0" lang="ru-RU" sz="2800" i="1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Обратное</a:t>
            </a:r>
            <a:r>
              <a:rPr kumimoji="0" lang="ru-RU" sz="28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7" name="Text Box 85"/>
          <p:cNvSpPr txBox="1">
            <a:spLocks noChangeArrowheads="1"/>
          </p:cNvSpPr>
          <p:nvPr/>
        </p:nvSpPr>
        <p:spPr bwMode="auto">
          <a:xfrm>
            <a:off x="590903" y="1268760"/>
            <a:ext cx="7552690" cy="1626975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36000" rIns="72000" bIns="3600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Почему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Обратное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идёт до корня,</a:t>
            </a:r>
          </a:p>
          <a:p>
            <a:pPr algn="ctr">
              <a:spcAft>
                <a:spcPts val="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а не до вершины, где уже есть обратная дуга?</a:t>
            </a:r>
          </a:p>
          <a:p>
            <a:pPr algn="ctr">
              <a:spcAft>
                <a:spcPts val="0"/>
              </a:spcAft>
            </a:pPr>
            <a:endParaRPr lang="ru-RU" sz="2400" b="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algn="ctr">
              <a:spcAft>
                <a:spcPts val="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Потому что иначе может возникнуть цикл обратных дуг.</a:t>
            </a:r>
          </a:p>
        </p:txBody>
      </p:sp>
      <p:grpSp>
        <p:nvGrpSpPr>
          <p:cNvPr id="211" name="Группа 210"/>
          <p:cNvGrpSpPr/>
          <p:nvPr/>
        </p:nvGrpSpPr>
        <p:grpSpPr>
          <a:xfrm>
            <a:off x="863588" y="3573016"/>
            <a:ext cx="2628304" cy="2412268"/>
            <a:chOff x="863588" y="3573016"/>
            <a:chExt cx="2628304" cy="2412268"/>
          </a:xfrm>
        </p:grpSpPr>
        <p:cxnSp>
          <p:nvCxnSpPr>
            <p:cNvPr id="102" name="Прямая со стрелкой 9"/>
            <p:cNvCxnSpPr>
              <a:cxnSpLocks noChangeShapeType="1"/>
              <a:stCxn id="111" idx="4"/>
              <a:endCxn id="106" idx="5"/>
            </p:cNvCxnSpPr>
            <p:nvPr/>
          </p:nvCxnSpPr>
          <p:spPr bwMode="auto">
            <a:xfrm flipH="1">
              <a:off x="1279796" y="3681016"/>
              <a:ext cx="69828" cy="344224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triangle" w="med" len="lg"/>
            </a:ln>
          </p:spPr>
        </p:cxnSp>
        <p:sp>
          <p:nvSpPr>
            <p:cNvPr id="103" name="Овал 102"/>
            <p:cNvSpPr>
              <a:spLocks noChangeAspect="1"/>
            </p:cNvSpPr>
            <p:nvPr/>
          </p:nvSpPr>
          <p:spPr bwMode="auto">
            <a:xfrm>
              <a:off x="1187612" y="5877284"/>
              <a:ext cx="108000" cy="108000"/>
            </a:xfrm>
            <a:prstGeom prst="ellipse">
              <a:avLst/>
            </a:prstGeom>
            <a:solidFill>
              <a:srgbClr val="00FF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04" name="Овал 103"/>
            <p:cNvSpPr>
              <a:spLocks noChangeAspect="1"/>
            </p:cNvSpPr>
            <p:nvPr/>
          </p:nvSpPr>
          <p:spPr bwMode="auto">
            <a:xfrm>
              <a:off x="863588" y="4509120"/>
              <a:ext cx="108000" cy="108000"/>
            </a:xfrm>
            <a:prstGeom prst="ellipse">
              <a:avLst/>
            </a:prstGeom>
            <a:noFill/>
            <a:ln w="1905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cxnSp>
          <p:nvCxnSpPr>
            <p:cNvPr id="105" name="Прямая со стрелкой 97"/>
            <p:cNvCxnSpPr>
              <a:cxnSpLocks noChangeShapeType="1"/>
              <a:stCxn id="104" idx="0"/>
              <a:endCxn id="111" idx="2"/>
            </p:cNvCxnSpPr>
            <p:nvPr/>
          </p:nvCxnSpPr>
          <p:spPr bwMode="auto">
            <a:xfrm rot="5400000" flipH="1" flipV="1">
              <a:off x="665554" y="3879050"/>
              <a:ext cx="882104" cy="378036"/>
            </a:xfrm>
            <a:prstGeom prst="curvedConnector2">
              <a:avLst/>
            </a:prstGeom>
            <a:noFill/>
            <a:ln w="25400" cmpd="sng" algn="ctr">
              <a:solidFill>
                <a:srgbClr val="FF0000"/>
              </a:solidFill>
              <a:prstDash val="sysDot"/>
              <a:round/>
              <a:headEnd/>
              <a:tailEnd type="triangle" w="med" len="lg"/>
            </a:ln>
          </p:spPr>
        </p:cxnSp>
        <p:sp>
          <p:nvSpPr>
            <p:cNvPr id="106" name="Овал 105"/>
            <p:cNvSpPr>
              <a:spLocks noChangeAspect="1"/>
            </p:cNvSpPr>
            <p:nvPr/>
          </p:nvSpPr>
          <p:spPr bwMode="auto">
            <a:xfrm>
              <a:off x="1187612" y="3933056"/>
              <a:ext cx="108000" cy="108000"/>
            </a:xfrm>
            <a:prstGeom prst="ellipse">
              <a:avLst/>
            </a:prstGeom>
            <a:noFill/>
            <a:ln w="1905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cxnSp>
          <p:nvCxnSpPr>
            <p:cNvPr id="107" name="Прямая со стрелкой 9"/>
            <p:cNvCxnSpPr>
              <a:cxnSpLocks noChangeShapeType="1"/>
              <a:stCxn id="106" idx="5"/>
              <a:endCxn id="112" idx="0"/>
            </p:cNvCxnSpPr>
            <p:nvPr/>
          </p:nvCxnSpPr>
          <p:spPr bwMode="auto">
            <a:xfrm rot="5400000">
              <a:off x="928754" y="4374102"/>
              <a:ext cx="699904" cy="2180"/>
            </a:xfrm>
            <a:prstGeom prst="curvedConnector3">
              <a:avLst>
                <a:gd name="adj1" fmla="val 50000"/>
              </a:avLst>
            </a:prstGeom>
            <a:noFill/>
            <a:ln w="25400" algn="ctr">
              <a:solidFill>
                <a:schemeClr val="tx1"/>
              </a:solidFill>
              <a:prstDash val="sysDot"/>
              <a:round/>
              <a:headEnd/>
              <a:tailEnd type="triangle" w="med" len="lg"/>
            </a:ln>
          </p:spPr>
        </p:cxnSp>
        <p:cxnSp>
          <p:nvCxnSpPr>
            <p:cNvPr id="108" name="Прямая со стрелкой 97"/>
            <p:cNvCxnSpPr>
              <a:cxnSpLocks noChangeShapeType="1"/>
              <a:stCxn id="112" idx="2"/>
              <a:endCxn id="104" idx="0"/>
            </p:cNvCxnSpPr>
            <p:nvPr/>
          </p:nvCxnSpPr>
          <p:spPr bwMode="auto">
            <a:xfrm flipH="1" flipV="1">
              <a:off x="917588" y="4509120"/>
              <a:ext cx="306028" cy="270024"/>
            </a:xfrm>
            <a:prstGeom prst="straightConnector1">
              <a:avLst/>
            </a:prstGeom>
            <a:noFill/>
            <a:ln w="25400" cmpd="sng" algn="ctr">
              <a:solidFill>
                <a:srgbClr val="FF0000"/>
              </a:solidFill>
              <a:prstDash val="solid"/>
              <a:round/>
              <a:headEnd/>
              <a:tailEnd type="triangle" w="med" len="lg"/>
            </a:ln>
          </p:spPr>
        </p:cxnSp>
        <p:cxnSp>
          <p:nvCxnSpPr>
            <p:cNvPr id="109" name="Прямая со стрелкой 9"/>
            <p:cNvCxnSpPr>
              <a:cxnSpLocks noChangeShapeType="1"/>
              <a:stCxn id="112" idx="4"/>
              <a:endCxn id="140" idx="4"/>
            </p:cNvCxnSpPr>
            <p:nvPr/>
          </p:nvCxnSpPr>
          <p:spPr bwMode="auto">
            <a:xfrm flipH="1">
              <a:off x="1025600" y="4833144"/>
              <a:ext cx="252016" cy="396056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prstDash val="sysDot"/>
              <a:round/>
              <a:headEnd/>
              <a:tailEnd type="none" w="med" len="lg"/>
            </a:ln>
          </p:spPr>
        </p:cxnSp>
        <p:cxnSp>
          <p:nvCxnSpPr>
            <p:cNvPr id="110" name="Прямая со стрелкой 97"/>
            <p:cNvCxnSpPr>
              <a:cxnSpLocks noChangeShapeType="1"/>
              <a:stCxn id="111" idx="6"/>
              <a:endCxn id="139" idx="4"/>
            </p:cNvCxnSpPr>
            <p:nvPr/>
          </p:nvCxnSpPr>
          <p:spPr bwMode="auto">
            <a:xfrm>
              <a:off x="1403624" y="3627016"/>
              <a:ext cx="198052" cy="486048"/>
            </a:xfrm>
            <a:prstGeom prst="straightConnector1">
              <a:avLst/>
            </a:prstGeom>
            <a:noFill/>
            <a:ln w="25400" cmpd="sng" algn="ctr">
              <a:solidFill>
                <a:srgbClr val="FF0000"/>
              </a:solidFill>
              <a:prstDash val="sysDot"/>
              <a:round/>
              <a:headEnd/>
              <a:tailEnd type="none" w="med" len="lg"/>
            </a:ln>
          </p:spPr>
        </p:cxnSp>
        <p:sp>
          <p:nvSpPr>
            <p:cNvPr id="111" name="Овал 110"/>
            <p:cNvSpPr>
              <a:spLocks noChangeAspect="1"/>
            </p:cNvSpPr>
            <p:nvPr/>
          </p:nvSpPr>
          <p:spPr bwMode="auto">
            <a:xfrm>
              <a:off x="1295624" y="3573016"/>
              <a:ext cx="108000" cy="108000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12" name="Овал 111"/>
            <p:cNvSpPr>
              <a:spLocks noChangeAspect="1"/>
            </p:cNvSpPr>
            <p:nvPr/>
          </p:nvSpPr>
          <p:spPr bwMode="auto">
            <a:xfrm>
              <a:off x="1223616" y="4725144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25" name="Стрелка вправо 124"/>
            <p:cNvSpPr/>
            <p:nvPr/>
          </p:nvSpPr>
          <p:spPr bwMode="auto">
            <a:xfrm>
              <a:off x="1871688" y="4365104"/>
              <a:ext cx="576064" cy="288032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9" name="Овал 138"/>
            <p:cNvSpPr>
              <a:spLocks noChangeAspect="1"/>
            </p:cNvSpPr>
            <p:nvPr/>
          </p:nvSpPr>
          <p:spPr bwMode="auto">
            <a:xfrm>
              <a:off x="1547676" y="4005064"/>
              <a:ext cx="108000" cy="108000"/>
            </a:xfrm>
            <a:prstGeom prst="ellipse">
              <a:avLst/>
            </a:prstGeom>
            <a:noFill/>
            <a:ln w="1905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40" name="Овал 139"/>
            <p:cNvSpPr>
              <a:spLocks noChangeAspect="1"/>
            </p:cNvSpPr>
            <p:nvPr/>
          </p:nvSpPr>
          <p:spPr bwMode="auto">
            <a:xfrm>
              <a:off x="971600" y="5121200"/>
              <a:ext cx="108000" cy="108000"/>
            </a:xfrm>
            <a:prstGeom prst="ellipse">
              <a:avLst/>
            </a:prstGeom>
            <a:noFill/>
            <a:ln w="1905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cxnSp>
          <p:nvCxnSpPr>
            <p:cNvPr id="142" name="Прямая со стрелкой 97"/>
            <p:cNvCxnSpPr>
              <a:cxnSpLocks noChangeShapeType="1"/>
              <a:stCxn id="139" idx="4"/>
              <a:endCxn id="103" idx="6"/>
            </p:cNvCxnSpPr>
            <p:nvPr/>
          </p:nvCxnSpPr>
          <p:spPr bwMode="auto">
            <a:xfrm rot="5400000">
              <a:off x="539534" y="4869142"/>
              <a:ext cx="1818220" cy="306064"/>
            </a:xfrm>
            <a:prstGeom prst="curvedConnector2">
              <a:avLst/>
            </a:prstGeom>
            <a:noFill/>
            <a:ln w="25400" cmpd="sng" algn="ctr">
              <a:solidFill>
                <a:srgbClr val="FF0000"/>
              </a:solidFill>
              <a:prstDash val="sysDot"/>
              <a:round/>
              <a:headEnd/>
              <a:tailEnd type="triangle" w="med" len="lg"/>
            </a:ln>
          </p:spPr>
        </p:cxnSp>
        <p:cxnSp>
          <p:nvCxnSpPr>
            <p:cNvPr id="147" name="Прямая со стрелкой 9"/>
            <p:cNvCxnSpPr>
              <a:cxnSpLocks noChangeShapeType="1"/>
              <a:stCxn id="140" idx="4"/>
              <a:endCxn id="103" idx="2"/>
            </p:cNvCxnSpPr>
            <p:nvPr/>
          </p:nvCxnSpPr>
          <p:spPr bwMode="auto">
            <a:xfrm rot="16200000" flipH="1">
              <a:off x="755564" y="5499236"/>
              <a:ext cx="702084" cy="162012"/>
            </a:xfrm>
            <a:prstGeom prst="curvedConnector2">
              <a:avLst/>
            </a:prstGeom>
            <a:noFill/>
            <a:ln w="25400" algn="ctr">
              <a:solidFill>
                <a:schemeClr val="tx1"/>
              </a:solidFill>
              <a:prstDash val="sysDot"/>
              <a:round/>
              <a:headEnd/>
              <a:tailEnd type="triangle" w="med" len="lg"/>
            </a:ln>
          </p:spPr>
        </p:cxnSp>
        <p:cxnSp>
          <p:nvCxnSpPr>
            <p:cNvPr id="161" name="Прямая со стрелкой 9"/>
            <p:cNvCxnSpPr>
              <a:cxnSpLocks noChangeShapeType="1"/>
              <a:stCxn id="170" idx="4"/>
              <a:endCxn id="165" idx="5"/>
            </p:cNvCxnSpPr>
            <p:nvPr/>
          </p:nvCxnSpPr>
          <p:spPr bwMode="auto">
            <a:xfrm flipH="1">
              <a:off x="3116012" y="3681016"/>
              <a:ext cx="69828" cy="344224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triangle" w="med" len="lg"/>
            </a:ln>
          </p:spPr>
        </p:cxnSp>
        <p:sp>
          <p:nvSpPr>
            <p:cNvPr id="162" name="Овал 161"/>
            <p:cNvSpPr>
              <a:spLocks noChangeAspect="1"/>
            </p:cNvSpPr>
            <p:nvPr/>
          </p:nvSpPr>
          <p:spPr bwMode="auto">
            <a:xfrm>
              <a:off x="3023828" y="5877284"/>
              <a:ext cx="108000" cy="108000"/>
            </a:xfrm>
            <a:prstGeom prst="ellipse">
              <a:avLst/>
            </a:prstGeom>
            <a:solidFill>
              <a:srgbClr val="00FF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63" name="Овал 162"/>
            <p:cNvSpPr>
              <a:spLocks noChangeAspect="1"/>
            </p:cNvSpPr>
            <p:nvPr/>
          </p:nvSpPr>
          <p:spPr bwMode="auto">
            <a:xfrm>
              <a:off x="2699804" y="4509120"/>
              <a:ext cx="108000" cy="108000"/>
            </a:xfrm>
            <a:prstGeom prst="ellipse">
              <a:avLst/>
            </a:prstGeom>
            <a:noFill/>
            <a:ln w="1905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cxnSp>
          <p:nvCxnSpPr>
            <p:cNvPr id="164" name="Прямая со стрелкой 97"/>
            <p:cNvCxnSpPr>
              <a:cxnSpLocks noChangeShapeType="1"/>
              <a:stCxn id="163" idx="0"/>
              <a:endCxn id="170" idx="2"/>
            </p:cNvCxnSpPr>
            <p:nvPr/>
          </p:nvCxnSpPr>
          <p:spPr bwMode="auto">
            <a:xfrm rot="5400000" flipH="1" flipV="1">
              <a:off x="2501770" y="3879050"/>
              <a:ext cx="882104" cy="378036"/>
            </a:xfrm>
            <a:prstGeom prst="curvedConnector2">
              <a:avLst/>
            </a:prstGeom>
            <a:noFill/>
            <a:ln w="25400" cmpd="sng" algn="ctr">
              <a:solidFill>
                <a:srgbClr val="FF0000"/>
              </a:solidFill>
              <a:prstDash val="solid"/>
              <a:round/>
              <a:headEnd/>
              <a:tailEnd type="triangle" w="med" len="lg"/>
            </a:ln>
          </p:spPr>
        </p:cxnSp>
        <p:sp>
          <p:nvSpPr>
            <p:cNvPr id="165" name="Овал 164"/>
            <p:cNvSpPr>
              <a:spLocks noChangeAspect="1"/>
            </p:cNvSpPr>
            <p:nvPr/>
          </p:nvSpPr>
          <p:spPr bwMode="auto">
            <a:xfrm>
              <a:off x="3023828" y="3933056"/>
              <a:ext cx="108000" cy="108000"/>
            </a:xfrm>
            <a:prstGeom prst="ellipse">
              <a:avLst/>
            </a:prstGeom>
            <a:noFill/>
            <a:ln w="1905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cxnSp>
          <p:nvCxnSpPr>
            <p:cNvPr id="166" name="Прямая со стрелкой 9"/>
            <p:cNvCxnSpPr>
              <a:cxnSpLocks noChangeShapeType="1"/>
              <a:stCxn id="165" idx="5"/>
              <a:endCxn id="171" idx="0"/>
            </p:cNvCxnSpPr>
            <p:nvPr/>
          </p:nvCxnSpPr>
          <p:spPr bwMode="auto">
            <a:xfrm rot="5400000">
              <a:off x="2764970" y="4374102"/>
              <a:ext cx="699904" cy="2180"/>
            </a:xfrm>
            <a:prstGeom prst="curvedConnector3">
              <a:avLst>
                <a:gd name="adj1" fmla="val 50000"/>
              </a:avLst>
            </a:prstGeom>
            <a:noFill/>
            <a:ln w="25400" algn="ctr">
              <a:solidFill>
                <a:schemeClr val="tx1"/>
              </a:solidFill>
              <a:prstDash val="solid"/>
              <a:round/>
              <a:headEnd/>
              <a:tailEnd type="triangle" w="med" len="lg"/>
            </a:ln>
          </p:spPr>
        </p:cxnSp>
        <p:cxnSp>
          <p:nvCxnSpPr>
            <p:cNvPr id="167" name="Прямая со стрелкой 97"/>
            <p:cNvCxnSpPr>
              <a:cxnSpLocks noChangeShapeType="1"/>
              <a:stCxn id="171" idx="2"/>
              <a:endCxn id="163" idx="0"/>
            </p:cNvCxnSpPr>
            <p:nvPr/>
          </p:nvCxnSpPr>
          <p:spPr bwMode="auto">
            <a:xfrm flipH="1" flipV="1">
              <a:off x="2753804" y="4509120"/>
              <a:ext cx="306028" cy="270024"/>
            </a:xfrm>
            <a:prstGeom prst="straightConnector1">
              <a:avLst/>
            </a:prstGeom>
            <a:noFill/>
            <a:ln w="25400" cmpd="sng" algn="ctr">
              <a:solidFill>
                <a:srgbClr val="FF0000"/>
              </a:solidFill>
              <a:prstDash val="solid"/>
              <a:round/>
              <a:headEnd/>
              <a:tailEnd type="triangle" w="med" len="lg"/>
            </a:ln>
          </p:spPr>
        </p:cxnSp>
        <p:cxnSp>
          <p:nvCxnSpPr>
            <p:cNvPr id="168" name="Прямая со стрелкой 9"/>
            <p:cNvCxnSpPr>
              <a:cxnSpLocks noChangeShapeType="1"/>
              <a:stCxn id="171" idx="4"/>
              <a:endCxn id="174" idx="4"/>
            </p:cNvCxnSpPr>
            <p:nvPr/>
          </p:nvCxnSpPr>
          <p:spPr bwMode="auto">
            <a:xfrm flipH="1">
              <a:off x="2861816" y="4833144"/>
              <a:ext cx="252016" cy="396056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prstDash val="sysDot"/>
              <a:round/>
              <a:headEnd/>
              <a:tailEnd type="none" w="med" len="lg"/>
            </a:ln>
          </p:spPr>
        </p:cxnSp>
        <p:cxnSp>
          <p:nvCxnSpPr>
            <p:cNvPr id="169" name="Прямая со стрелкой 97"/>
            <p:cNvCxnSpPr>
              <a:cxnSpLocks noChangeShapeType="1"/>
              <a:stCxn id="170" idx="6"/>
              <a:endCxn id="173" idx="4"/>
            </p:cNvCxnSpPr>
            <p:nvPr/>
          </p:nvCxnSpPr>
          <p:spPr bwMode="auto">
            <a:xfrm>
              <a:off x="3239840" y="3627016"/>
              <a:ext cx="198052" cy="486048"/>
            </a:xfrm>
            <a:prstGeom prst="straightConnector1">
              <a:avLst/>
            </a:prstGeom>
            <a:noFill/>
            <a:ln w="25400" cmpd="sng" algn="ctr">
              <a:solidFill>
                <a:srgbClr val="FF0000"/>
              </a:solidFill>
              <a:prstDash val="sysDot"/>
              <a:round/>
              <a:headEnd/>
              <a:tailEnd type="none" w="med" len="lg"/>
            </a:ln>
          </p:spPr>
        </p:cxnSp>
        <p:sp>
          <p:nvSpPr>
            <p:cNvPr id="170" name="Овал 169"/>
            <p:cNvSpPr>
              <a:spLocks noChangeAspect="1"/>
            </p:cNvSpPr>
            <p:nvPr/>
          </p:nvSpPr>
          <p:spPr bwMode="auto">
            <a:xfrm>
              <a:off x="3131840" y="3573016"/>
              <a:ext cx="108000" cy="108000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71" name="Овал 170"/>
            <p:cNvSpPr>
              <a:spLocks noChangeAspect="1"/>
            </p:cNvSpPr>
            <p:nvPr/>
          </p:nvSpPr>
          <p:spPr bwMode="auto">
            <a:xfrm>
              <a:off x="3059832" y="4725144"/>
              <a:ext cx="108000" cy="108000"/>
            </a:xfrm>
            <a:prstGeom prst="ellipse">
              <a:avLst/>
            </a:prstGeom>
            <a:solidFill>
              <a:srgbClr val="FF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73" name="Овал 172"/>
            <p:cNvSpPr>
              <a:spLocks noChangeAspect="1"/>
            </p:cNvSpPr>
            <p:nvPr/>
          </p:nvSpPr>
          <p:spPr bwMode="auto">
            <a:xfrm>
              <a:off x="3383892" y="4005064"/>
              <a:ext cx="108000" cy="108000"/>
            </a:xfrm>
            <a:prstGeom prst="ellipse">
              <a:avLst/>
            </a:prstGeom>
            <a:noFill/>
            <a:ln w="19050" algn="ctr">
              <a:noFill/>
              <a:round/>
              <a:headEnd/>
              <a:tailEnd type="none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74" name="Овал 173"/>
            <p:cNvSpPr>
              <a:spLocks noChangeAspect="1"/>
            </p:cNvSpPr>
            <p:nvPr/>
          </p:nvSpPr>
          <p:spPr bwMode="auto">
            <a:xfrm>
              <a:off x="2807816" y="5121200"/>
              <a:ext cx="108000" cy="108000"/>
            </a:xfrm>
            <a:prstGeom prst="ellipse">
              <a:avLst/>
            </a:prstGeom>
            <a:noFill/>
            <a:ln w="1905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cxnSp>
          <p:nvCxnSpPr>
            <p:cNvPr id="175" name="Прямая со стрелкой 97"/>
            <p:cNvCxnSpPr>
              <a:cxnSpLocks noChangeShapeType="1"/>
              <a:stCxn id="173" idx="4"/>
              <a:endCxn id="162" idx="6"/>
            </p:cNvCxnSpPr>
            <p:nvPr/>
          </p:nvCxnSpPr>
          <p:spPr bwMode="auto">
            <a:xfrm rot="5400000">
              <a:off x="2375750" y="4869142"/>
              <a:ext cx="1818220" cy="306064"/>
            </a:xfrm>
            <a:prstGeom prst="curvedConnector2">
              <a:avLst/>
            </a:prstGeom>
            <a:noFill/>
            <a:ln w="25400" cmpd="sng" algn="ctr">
              <a:solidFill>
                <a:srgbClr val="FF0000"/>
              </a:solidFill>
              <a:prstDash val="sysDot"/>
              <a:round/>
              <a:headEnd/>
              <a:tailEnd type="triangle" w="med" len="lg"/>
            </a:ln>
          </p:spPr>
        </p:cxnSp>
        <p:cxnSp>
          <p:nvCxnSpPr>
            <p:cNvPr id="176" name="Прямая со стрелкой 9"/>
            <p:cNvCxnSpPr>
              <a:cxnSpLocks noChangeShapeType="1"/>
              <a:stCxn id="174" idx="4"/>
              <a:endCxn id="162" idx="2"/>
            </p:cNvCxnSpPr>
            <p:nvPr/>
          </p:nvCxnSpPr>
          <p:spPr bwMode="auto">
            <a:xfrm rot="16200000" flipH="1">
              <a:off x="2591780" y="5499236"/>
              <a:ext cx="702084" cy="162012"/>
            </a:xfrm>
            <a:prstGeom prst="curvedConnector2">
              <a:avLst/>
            </a:prstGeom>
            <a:noFill/>
            <a:ln w="25400" algn="ctr">
              <a:solidFill>
                <a:schemeClr val="tx1"/>
              </a:solidFill>
              <a:prstDash val="sysDot"/>
              <a:round/>
              <a:headEnd/>
              <a:tailEnd type="triangle" w="med" len="lg"/>
            </a:ln>
          </p:spPr>
        </p:cxnSp>
      </p:grpSp>
      <p:cxnSp>
        <p:nvCxnSpPr>
          <p:cNvPr id="185" name="Прямая со стрелкой 9"/>
          <p:cNvCxnSpPr>
            <a:cxnSpLocks noChangeShapeType="1"/>
            <a:stCxn id="188" idx="4"/>
            <a:endCxn id="191" idx="4"/>
          </p:cNvCxnSpPr>
          <p:nvPr/>
        </p:nvCxnSpPr>
        <p:spPr bwMode="auto">
          <a:xfrm flipH="1">
            <a:off x="4806020" y="4833144"/>
            <a:ext cx="252016" cy="396056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prstDash val="solid"/>
            <a:round/>
            <a:headEnd/>
            <a:tailEnd type="triangle" w="med" len="lg"/>
          </a:ln>
        </p:spPr>
      </p:cxnSp>
      <p:cxnSp>
        <p:nvCxnSpPr>
          <p:cNvPr id="186" name="Прямая со стрелкой 97"/>
          <p:cNvCxnSpPr>
            <a:cxnSpLocks noChangeShapeType="1"/>
            <a:stCxn id="187" idx="5"/>
            <a:endCxn id="190" idx="4"/>
          </p:cNvCxnSpPr>
          <p:nvPr/>
        </p:nvCxnSpPr>
        <p:spPr bwMode="auto">
          <a:xfrm>
            <a:off x="5168228" y="3665200"/>
            <a:ext cx="213868" cy="447864"/>
          </a:xfrm>
          <a:prstGeom prst="straightConnector1">
            <a:avLst/>
          </a:prstGeom>
          <a:noFill/>
          <a:ln w="25400" cmpd="sng" algn="ctr">
            <a:solidFill>
              <a:srgbClr val="FF0000"/>
            </a:solidFill>
            <a:prstDash val="solid"/>
            <a:round/>
            <a:headEnd/>
            <a:tailEnd type="triangle" w="med" len="lg"/>
          </a:ln>
        </p:spPr>
      </p:cxnSp>
      <p:sp>
        <p:nvSpPr>
          <p:cNvPr id="236" name="Text Box 18"/>
          <p:cNvSpPr txBox="1">
            <a:spLocks noChangeArrowheads="1"/>
          </p:cNvSpPr>
          <p:nvPr/>
        </p:nvSpPr>
        <p:spPr bwMode="auto">
          <a:xfrm>
            <a:off x="34925" y="6208861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37" name="Text Box 18"/>
          <p:cNvSpPr txBox="1">
            <a:spLocks noChangeArrowheads="1"/>
          </p:cNvSpPr>
          <p:nvPr/>
        </p:nvSpPr>
        <p:spPr bwMode="auto">
          <a:xfrm>
            <a:off x="35496" y="6029672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cxnSp>
        <p:nvCxnSpPr>
          <p:cNvPr id="238" name="Прямая со стрелкой 9"/>
          <p:cNvCxnSpPr>
            <a:cxnSpLocks noChangeShapeType="1"/>
            <a:stCxn id="187" idx="4"/>
            <a:endCxn id="182" idx="5"/>
          </p:cNvCxnSpPr>
          <p:nvPr/>
        </p:nvCxnSpPr>
        <p:spPr bwMode="auto">
          <a:xfrm flipH="1">
            <a:off x="5060216" y="3681016"/>
            <a:ext cx="69828" cy="344224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239" name="Прямая со стрелкой 97"/>
          <p:cNvCxnSpPr>
            <a:cxnSpLocks noChangeShapeType="1"/>
            <a:stCxn id="188" idx="2"/>
            <a:endCxn id="180" idx="0"/>
          </p:cNvCxnSpPr>
          <p:nvPr/>
        </p:nvCxnSpPr>
        <p:spPr bwMode="auto">
          <a:xfrm flipH="1" flipV="1">
            <a:off x="4698008" y="4509120"/>
            <a:ext cx="306028" cy="270024"/>
          </a:xfrm>
          <a:prstGeom prst="straightConnector1">
            <a:avLst/>
          </a:prstGeom>
          <a:noFill/>
          <a:ln w="25400" cmpd="sng" algn="ctr">
            <a:solidFill>
              <a:srgbClr val="FF0000"/>
            </a:solidFill>
            <a:prstDash val="solid"/>
            <a:round/>
            <a:headEnd/>
            <a:tailEnd type="triangle" w="med" len="lg"/>
          </a:ln>
        </p:spPr>
      </p:cxnSp>
      <p:sp>
        <p:nvSpPr>
          <p:cNvPr id="246" name="Стрелка вправо 245"/>
          <p:cNvSpPr/>
          <p:nvPr/>
        </p:nvSpPr>
        <p:spPr bwMode="auto">
          <a:xfrm>
            <a:off x="3815916" y="4365104"/>
            <a:ext cx="576064" cy="288032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2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2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14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79388" y="18779"/>
            <a:ext cx="8748712" cy="104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dirty="0" smtClean="0">
                <a:sym typeface="Symbol" pitchFamily="18" charset="2"/>
              </a:rPr>
              <a:t>Разметка статического графа</a:t>
            </a:r>
            <a:r>
              <a:rPr lang="ru-RU" sz="2800" kern="0" dirty="0" smtClean="0"/>
              <a:t>. </a:t>
            </a:r>
          </a:p>
          <a:p>
            <a:pPr algn="ctr">
              <a:defRPr/>
            </a:pPr>
            <a:r>
              <a:rPr kumimoji="0" lang="ru-RU" sz="28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2. Определение конца построения. Сообщения.</a:t>
            </a:r>
          </a:p>
        </p:txBody>
      </p:sp>
      <p:sp>
        <p:nvSpPr>
          <p:cNvPr id="79" name="Text Box 85"/>
          <p:cNvSpPr txBox="1">
            <a:spLocks noChangeArrowheads="1"/>
          </p:cNvSpPr>
          <p:nvPr/>
        </p:nvSpPr>
        <p:spPr bwMode="auto">
          <a:xfrm>
            <a:off x="287524" y="1160748"/>
            <a:ext cx="8607338" cy="3719855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Модификация сообщения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Поиск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прибавляем к счётчику дуг в корне число дуг, выходящих из вершины-инициатора.</a:t>
            </a:r>
          </a:p>
          <a:p>
            <a:pPr algn="just">
              <a:spcAft>
                <a:spcPts val="1800"/>
              </a:spcAft>
            </a:pPr>
            <a:r>
              <a:rPr lang="ru-RU" sz="2400" b="0" u="sng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И ещё 2 типа сообщений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</a:t>
            </a:r>
          </a:p>
          <a:p>
            <a:pPr marL="457200" indent="-457200" algn="just">
              <a:spcAft>
                <a:spcPts val="1800"/>
              </a:spcAft>
              <a:buFont typeface="+mj-lt"/>
              <a:buAutoNum type="arabicPeriod"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Финиш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– посылается из начала дуги при получении сообщения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Прямое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и заставляет конец дуги учесть эту входящую дугу.</a:t>
            </a:r>
          </a:p>
          <a:p>
            <a:pPr marL="457200" indent="-457200" algn="just">
              <a:spcAft>
                <a:spcPts val="1800"/>
              </a:spcAft>
              <a:buFont typeface="+mj-lt"/>
              <a:buAutoNum type="arabicPeriod"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Минус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– вычитает из счётчика дуг в корне число вновь учтённых дуг, входящих в вершину.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15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79388" y="3627"/>
            <a:ext cx="8748712" cy="98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dirty="0" smtClean="0">
                <a:sym typeface="Symbol" pitchFamily="18" charset="2"/>
              </a:rPr>
              <a:t>Разметка статического графа</a:t>
            </a:r>
            <a:r>
              <a:rPr lang="ru-RU" sz="2800" kern="0" dirty="0" smtClean="0"/>
              <a:t>. </a:t>
            </a:r>
          </a:p>
          <a:p>
            <a:pPr algn="ctr">
              <a:defRPr/>
            </a:pPr>
            <a:r>
              <a:rPr kumimoji="0" lang="ru-RU" sz="24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2. Определение конца построения. Диаграмма времени.</a:t>
            </a:r>
          </a:p>
        </p:txBody>
      </p:sp>
      <p:grpSp>
        <p:nvGrpSpPr>
          <p:cNvPr id="50" name="Группа 49"/>
          <p:cNvGrpSpPr/>
          <p:nvPr/>
        </p:nvGrpSpPr>
        <p:grpSpPr>
          <a:xfrm>
            <a:off x="359532" y="2400563"/>
            <a:ext cx="8352928" cy="1814138"/>
            <a:chOff x="359532" y="2204864"/>
            <a:chExt cx="8352928" cy="1814138"/>
          </a:xfrm>
        </p:grpSpPr>
        <p:sp>
          <p:nvSpPr>
            <p:cNvPr id="7" name="Скругленный прямоугольник 6"/>
            <p:cNvSpPr/>
            <p:nvPr/>
          </p:nvSpPr>
          <p:spPr bwMode="auto">
            <a:xfrm>
              <a:off x="362294" y="2276872"/>
              <a:ext cx="1002587" cy="489060"/>
            </a:xfrm>
            <a:prstGeom prst="roundRect">
              <a:avLst/>
            </a:prstGeom>
            <a:solidFill>
              <a:srgbClr val="F1F8F9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корень</a:t>
              </a:r>
              <a:endParaRPr kumimoji="0" lang="ru-RU" sz="18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Скругленный прямоугольник 7"/>
            <p:cNvSpPr/>
            <p:nvPr/>
          </p:nvSpPr>
          <p:spPr bwMode="auto">
            <a:xfrm>
              <a:off x="2522534" y="2275292"/>
              <a:ext cx="250697" cy="489600"/>
            </a:xfrm>
            <a:prstGeom prst="roundRect">
              <a:avLst/>
            </a:prstGeom>
            <a:solidFill>
              <a:srgbClr val="F1F8F9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a</a:t>
              </a:r>
              <a:endPara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 bwMode="auto">
            <a:xfrm>
              <a:off x="4109472" y="2276872"/>
              <a:ext cx="1002588" cy="489060"/>
            </a:xfrm>
            <a:prstGeom prst="roundRect">
              <a:avLst/>
            </a:prstGeom>
            <a:solidFill>
              <a:srgbClr val="F1F8F9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корень</a:t>
              </a:r>
              <a:endParaRPr kumimoji="0" lang="ru-RU" sz="18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Прямая со стрелкой 10"/>
            <p:cNvCxnSpPr>
              <a:stCxn id="7" idx="3"/>
              <a:endCxn id="8" idx="1"/>
            </p:cNvCxnSpPr>
            <p:nvPr/>
          </p:nvCxnSpPr>
          <p:spPr bwMode="auto">
            <a:xfrm flipV="1">
              <a:off x="1364881" y="2520092"/>
              <a:ext cx="1157653" cy="1310"/>
            </a:xfrm>
            <a:prstGeom prst="straightConnector1">
              <a:avLst/>
            </a:prstGeom>
            <a:solidFill>
              <a:srgbClr val="F1F8F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1406410" y="2204864"/>
              <a:ext cx="10441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i="1" dirty="0" smtClean="0">
                  <a:latin typeface="Times New Roman" pitchFamily="18" charset="0"/>
                  <a:cs typeface="Times New Roman" pitchFamily="18" charset="0"/>
                </a:rPr>
                <a:t>Старт</a:t>
              </a:r>
              <a:endParaRPr lang="ru-RU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 стрелкой 12"/>
            <p:cNvCxnSpPr>
              <a:stCxn id="8" idx="3"/>
              <a:endCxn id="9" idx="1"/>
            </p:cNvCxnSpPr>
            <p:nvPr/>
          </p:nvCxnSpPr>
          <p:spPr bwMode="auto">
            <a:xfrm>
              <a:off x="2773231" y="2520092"/>
              <a:ext cx="1336241" cy="1310"/>
            </a:xfrm>
            <a:prstGeom prst="straightConnector1">
              <a:avLst/>
            </a:prstGeom>
            <a:solidFill>
              <a:srgbClr val="F1F8F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2915816" y="2204864"/>
              <a:ext cx="11881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i="1" dirty="0" smtClean="0">
                  <a:latin typeface="Times New Roman" pitchFamily="18" charset="0"/>
                  <a:cs typeface="Times New Roman" pitchFamily="18" charset="0"/>
                </a:rPr>
                <a:t>Поиск</a:t>
              </a:r>
            </a:p>
            <a:p>
              <a:r>
                <a:rPr lang="ru-RU" b="0" dirty="0" smtClean="0">
                  <a:latin typeface="Times New Roman" pitchFamily="18" charset="0"/>
                  <a:cs typeface="Times New Roman" pitchFamily="18" charset="0"/>
                </a:rPr>
                <a:t>+1 для</a:t>
              </a:r>
              <a:r>
                <a:rPr lang="en-US" b="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0" i="1" dirty="0" err="1" smtClean="0">
                  <a:latin typeface="Times New Roman" pitchFamily="18" charset="0"/>
                  <a:cs typeface="Times New Roman" pitchFamily="18" charset="0"/>
                </a:rPr>
                <a:t>ab</a:t>
              </a:r>
              <a:endParaRPr lang="ru-RU" b="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Скругленный прямоугольник 17"/>
            <p:cNvSpPr/>
            <p:nvPr/>
          </p:nvSpPr>
          <p:spPr bwMode="auto">
            <a:xfrm>
              <a:off x="6194942" y="2276872"/>
              <a:ext cx="250697" cy="489600"/>
            </a:xfrm>
            <a:prstGeom prst="roundRect">
              <a:avLst/>
            </a:prstGeom>
            <a:solidFill>
              <a:srgbClr val="F1F8F9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a</a:t>
              </a:r>
              <a:endPara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9" name="Прямая со стрелкой 18"/>
            <p:cNvCxnSpPr>
              <a:stCxn id="9" idx="3"/>
              <a:endCxn id="18" idx="1"/>
            </p:cNvCxnSpPr>
            <p:nvPr/>
          </p:nvCxnSpPr>
          <p:spPr bwMode="auto">
            <a:xfrm>
              <a:off x="5112060" y="2521402"/>
              <a:ext cx="1082882" cy="270"/>
            </a:xfrm>
            <a:prstGeom prst="straightConnector1">
              <a:avLst/>
            </a:prstGeom>
            <a:solidFill>
              <a:srgbClr val="F1F8F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5150826" y="2204864"/>
              <a:ext cx="10441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i="1" dirty="0" smtClean="0">
                  <a:latin typeface="Times New Roman" pitchFamily="18" charset="0"/>
                  <a:cs typeface="Times New Roman" pitchFamily="18" charset="0"/>
                </a:rPr>
                <a:t>Прямое</a:t>
              </a:r>
              <a:endParaRPr lang="ru-RU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6" name="Прямая со стрелкой 35"/>
            <p:cNvCxnSpPr>
              <a:stCxn id="18" idx="2"/>
              <a:endCxn id="33" idx="0"/>
            </p:cNvCxnSpPr>
            <p:nvPr/>
          </p:nvCxnSpPr>
          <p:spPr bwMode="auto">
            <a:xfrm flipH="1">
              <a:off x="6317529" y="2766472"/>
              <a:ext cx="2762" cy="671355"/>
            </a:xfrm>
            <a:prstGeom prst="straightConnector1">
              <a:avLst/>
            </a:prstGeom>
            <a:solidFill>
              <a:srgbClr val="F1F8F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39" name="TextBox 38"/>
            <p:cNvSpPr txBox="1"/>
            <p:nvPr/>
          </p:nvSpPr>
          <p:spPr>
            <a:xfrm>
              <a:off x="6372200" y="2841903"/>
              <a:ext cx="10441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i="1" dirty="0" smtClean="0">
                  <a:latin typeface="Times New Roman" pitchFamily="18" charset="0"/>
                  <a:cs typeface="Times New Roman" pitchFamily="18" charset="0"/>
                </a:rPr>
                <a:t>Финиш</a:t>
              </a:r>
              <a:endParaRPr lang="ru-RU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Скругленный прямоугольник 25"/>
            <p:cNvSpPr/>
            <p:nvPr/>
          </p:nvSpPr>
          <p:spPr bwMode="auto">
            <a:xfrm>
              <a:off x="359532" y="3437827"/>
              <a:ext cx="1002587" cy="489600"/>
            </a:xfrm>
            <a:prstGeom prst="roundRect">
              <a:avLst/>
            </a:prstGeom>
            <a:solidFill>
              <a:srgbClr val="F1F8F9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корень</a:t>
              </a:r>
              <a:endParaRPr kumimoji="0" lang="ru-RU" sz="18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Скругленный прямоугольник 26"/>
            <p:cNvSpPr/>
            <p:nvPr/>
          </p:nvSpPr>
          <p:spPr bwMode="auto">
            <a:xfrm>
              <a:off x="2519772" y="3437827"/>
              <a:ext cx="250697" cy="489600"/>
            </a:xfrm>
            <a:prstGeom prst="roundRect">
              <a:avLst/>
            </a:prstGeom>
            <a:solidFill>
              <a:srgbClr val="F1F8F9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b</a:t>
              </a:r>
              <a:endPara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Скругленный прямоугольник 27"/>
            <p:cNvSpPr/>
            <p:nvPr/>
          </p:nvSpPr>
          <p:spPr bwMode="auto">
            <a:xfrm>
              <a:off x="4106710" y="3437827"/>
              <a:ext cx="1002588" cy="489600"/>
            </a:xfrm>
            <a:prstGeom prst="roundRect">
              <a:avLst/>
            </a:prstGeom>
            <a:solidFill>
              <a:srgbClr val="F1F8F9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корень</a:t>
              </a:r>
              <a:endParaRPr kumimoji="0" lang="ru-RU" sz="18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Прямая со стрелкой 28"/>
            <p:cNvCxnSpPr>
              <a:stCxn id="26" idx="3"/>
              <a:endCxn id="27" idx="1"/>
            </p:cNvCxnSpPr>
            <p:nvPr/>
          </p:nvCxnSpPr>
          <p:spPr bwMode="auto">
            <a:xfrm>
              <a:off x="1362119" y="3682627"/>
              <a:ext cx="1157653" cy="0"/>
            </a:xfrm>
            <a:prstGeom prst="straightConnector1">
              <a:avLst/>
            </a:prstGeom>
            <a:solidFill>
              <a:srgbClr val="F1F8F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>
              <a:off x="1403648" y="3360415"/>
              <a:ext cx="10441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i="1" dirty="0" smtClean="0">
                  <a:latin typeface="Times New Roman" pitchFamily="18" charset="0"/>
                  <a:cs typeface="Times New Roman" pitchFamily="18" charset="0"/>
                </a:rPr>
                <a:t>Старт</a:t>
              </a:r>
              <a:endParaRPr lang="ru-RU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1" name="Прямая со стрелкой 30"/>
            <p:cNvCxnSpPr>
              <a:stCxn id="27" idx="3"/>
              <a:endCxn id="28" idx="1"/>
            </p:cNvCxnSpPr>
            <p:nvPr/>
          </p:nvCxnSpPr>
          <p:spPr bwMode="auto">
            <a:xfrm>
              <a:off x="2770469" y="3682627"/>
              <a:ext cx="1336241" cy="0"/>
            </a:xfrm>
            <a:prstGeom prst="straightConnector1">
              <a:avLst/>
            </a:prstGeom>
            <a:solidFill>
              <a:srgbClr val="F1F8F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2915816" y="3360415"/>
              <a:ext cx="11853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i="1" dirty="0" smtClean="0">
                  <a:latin typeface="Times New Roman" pitchFamily="18" charset="0"/>
                  <a:cs typeface="Times New Roman" pitchFamily="18" charset="0"/>
                </a:rPr>
                <a:t>Поиск</a:t>
              </a:r>
              <a:endParaRPr lang="en-US" i="1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b="0" dirty="0" smtClean="0"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ru-RU" b="0" dirty="0" smtClean="0">
                  <a:latin typeface="Times New Roman" pitchFamily="18" charset="0"/>
                  <a:cs typeface="Times New Roman" pitchFamily="18" charset="0"/>
                </a:rPr>
                <a:t>1 для</a:t>
              </a:r>
              <a:r>
                <a:rPr lang="en-US" b="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0" i="1" dirty="0" err="1" smtClean="0">
                  <a:latin typeface="Times New Roman" pitchFamily="18" charset="0"/>
                  <a:cs typeface="Times New Roman" pitchFamily="18" charset="0"/>
                </a:rPr>
                <a:t>bc</a:t>
              </a:r>
              <a:endParaRPr lang="ru-RU" b="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Скругленный прямоугольник 32"/>
            <p:cNvSpPr/>
            <p:nvPr/>
          </p:nvSpPr>
          <p:spPr bwMode="auto">
            <a:xfrm>
              <a:off x="6192180" y="3437827"/>
              <a:ext cx="250697" cy="489600"/>
            </a:xfrm>
            <a:prstGeom prst="roundRect">
              <a:avLst/>
            </a:prstGeom>
            <a:solidFill>
              <a:srgbClr val="F1F8F9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b</a:t>
              </a:r>
              <a:endParaRPr kumimoji="0" lang="ru-RU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4" name="Прямая со стрелкой 33"/>
            <p:cNvCxnSpPr>
              <a:stCxn id="28" idx="3"/>
              <a:endCxn id="33" idx="1"/>
            </p:cNvCxnSpPr>
            <p:nvPr/>
          </p:nvCxnSpPr>
          <p:spPr bwMode="auto">
            <a:xfrm>
              <a:off x="5109298" y="3682627"/>
              <a:ext cx="1082882" cy="0"/>
            </a:xfrm>
            <a:prstGeom prst="straightConnector1">
              <a:avLst/>
            </a:prstGeom>
            <a:solidFill>
              <a:srgbClr val="F1F8F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35" name="TextBox 34"/>
            <p:cNvSpPr txBox="1"/>
            <p:nvPr/>
          </p:nvSpPr>
          <p:spPr>
            <a:xfrm>
              <a:off x="5148064" y="3345959"/>
              <a:ext cx="10441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i="1" dirty="0" smtClean="0">
                  <a:latin typeface="Times New Roman" pitchFamily="18" charset="0"/>
                  <a:cs typeface="Times New Roman" pitchFamily="18" charset="0"/>
                </a:rPr>
                <a:t>Прямое</a:t>
              </a:r>
              <a:endParaRPr lang="ru-RU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Скругленный прямоугольник 39"/>
            <p:cNvSpPr/>
            <p:nvPr/>
          </p:nvSpPr>
          <p:spPr bwMode="auto">
            <a:xfrm>
              <a:off x="7709872" y="3437827"/>
              <a:ext cx="1002588" cy="489600"/>
            </a:xfrm>
            <a:prstGeom prst="roundRect">
              <a:avLst/>
            </a:prstGeom>
            <a:solidFill>
              <a:srgbClr val="F1F8F9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корень</a:t>
              </a:r>
              <a:endParaRPr kumimoji="0" lang="ru-RU" sz="18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1" name="Прямая со стрелкой 40"/>
            <p:cNvCxnSpPr>
              <a:stCxn id="33" idx="3"/>
              <a:endCxn id="40" idx="1"/>
            </p:cNvCxnSpPr>
            <p:nvPr/>
          </p:nvCxnSpPr>
          <p:spPr bwMode="auto">
            <a:xfrm>
              <a:off x="6442877" y="3682627"/>
              <a:ext cx="1266995" cy="0"/>
            </a:xfrm>
            <a:prstGeom prst="straightConnector1">
              <a:avLst/>
            </a:prstGeom>
            <a:solidFill>
              <a:srgbClr val="F1F8F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44" name="TextBox 43"/>
            <p:cNvSpPr txBox="1"/>
            <p:nvPr/>
          </p:nvSpPr>
          <p:spPr>
            <a:xfrm>
              <a:off x="6588224" y="3372671"/>
              <a:ext cx="1152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i="1" dirty="0" smtClean="0">
                  <a:latin typeface="Times New Roman" pitchFamily="18" charset="0"/>
                  <a:cs typeface="Times New Roman" pitchFamily="18" charset="0"/>
                </a:rPr>
                <a:t>Минус</a:t>
              </a:r>
            </a:p>
            <a:p>
              <a:r>
                <a:rPr lang="ru-RU" b="0" dirty="0" smtClean="0">
                  <a:latin typeface="Times New Roman" pitchFamily="18" charset="0"/>
                  <a:cs typeface="Times New Roman" pitchFamily="18" charset="0"/>
                </a:rPr>
                <a:t>-1 для</a:t>
              </a:r>
              <a:r>
                <a:rPr lang="en-US" b="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0" i="1" dirty="0" err="1" smtClean="0">
                  <a:latin typeface="Times New Roman" pitchFamily="18" charset="0"/>
                  <a:cs typeface="Times New Roman" pitchFamily="18" charset="0"/>
                </a:rPr>
                <a:t>ab</a:t>
              </a:r>
              <a:endParaRPr lang="ru-RU" b="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2987824" y="1448780"/>
            <a:ext cx="2513637" cy="461665"/>
          </a:xfrm>
          <a:prstGeom prst="rect">
            <a:avLst/>
          </a:prstGeom>
          <a:solidFill>
            <a:srgbClr val="F7F1D9"/>
          </a:solidFill>
          <a:ln>
            <a:solidFill>
              <a:srgbClr val="DAC052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две дуги: </a:t>
            </a:r>
            <a:r>
              <a:rPr lang="en-US" sz="2400" b="0" i="1" dirty="0" err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0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</a:t>
            </a:r>
            <a:r>
              <a:rPr lang="en-US" sz="2400" b="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0" i="1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</a:t>
            </a:r>
            <a:r>
              <a:rPr lang="en-US" sz="2400" b="0" i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ru-RU" sz="2400" b="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2560" y="4676943"/>
            <a:ext cx="7587270" cy="1200329"/>
          </a:xfrm>
          <a:prstGeom prst="rect">
            <a:avLst/>
          </a:prstGeom>
          <a:solidFill>
            <a:srgbClr val="F7F1D9"/>
          </a:solidFill>
          <a:ln>
            <a:solidFill>
              <a:srgbClr val="DAC05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меняется счётчик дуг в корне: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сначала счётчик = числу дуг, выходящих из корня,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потом</a:t>
            </a:r>
            <a:r>
              <a:rPr lang="en-US" sz="2400" b="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1 для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1" dirty="0" err="1" smtClean="0"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sz="2400" b="0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, потом 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+1 для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1" dirty="0" err="1" smtClean="0">
                <a:latin typeface="Times New Roman" pitchFamily="18" charset="0"/>
                <a:cs typeface="Times New Roman" pitchFamily="18" charset="0"/>
              </a:rPr>
              <a:t>bc</a:t>
            </a:r>
            <a:r>
              <a:rPr lang="en-US" sz="2400" b="0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, потом 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“-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1 для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1" dirty="0" err="1" smtClean="0"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sz="2400" b="0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ru-RU" sz="2400" b="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16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79388" y="8620"/>
            <a:ext cx="8748712" cy="98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dirty="0" smtClean="0">
                <a:sym typeface="Symbol" pitchFamily="18" charset="2"/>
              </a:rPr>
              <a:t>Разметка статического графа</a:t>
            </a:r>
            <a:r>
              <a:rPr lang="ru-RU" sz="2800" kern="0" dirty="0" smtClean="0"/>
              <a:t>. </a:t>
            </a:r>
          </a:p>
          <a:p>
            <a:pPr algn="ctr">
              <a:defRPr/>
            </a:pPr>
            <a:r>
              <a:rPr kumimoji="0" lang="ru-RU" sz="24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3. </a:t>
            </a:r>
            <a:r>
              <a:rPr lang="ru-RU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Установка счётчиков числа входящих обратных дуг</a:t>
            </a:r>
            <a:r>
              <a:rPr kumimoji="0" lang="ru-RU" sz="24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37" name="Text Box 85"/>
          <p:cNvSpPr txBox="1">
            <a:spLocks noChangeArrowheads="1"/>
          </p:cNvSpPr>
          <p:nvPr/>
        </p:nvSpPr>
        <p:spPr bwMode="auto">
          <a:xfrm>
            <a:off x="287524" y="1340768"/>
            <a:ext cx="4392488" cy="2381027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2400" b="0" u="sng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 типа сообщений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</a:t>
            </a:r>
          </a:p>
          <a:p>
            <a:pPr marL="457200" indent="-457200" algn="just">
              <a:spcAft>
                <a:spcPts val="1800"/>
              </a:spcAft>
              <a:buFont typeface="+mj-lt"/>
              <a:buAutoNum type="arabicPeriod"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Начало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подсчёта числа входящих обратных дуг.</a:t>
            </a:r>
          </a:p>
          <a:p>
            <a:pPr marL="457200" indent="-457200" algn="just">
              <a:spcAft>
                <a:spcPts val="1800"/>
              </a:spcAft>
              <a:buFont typeface="+mj-lt"/>
              <a:buAutoNum type="arabicPeriod"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Конец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подсчёта числа входящих обратных дуг.</a:t>
            </a:r>
          </a:p>
        </p:txBody>
      </p:sp>
      <p:cxnSp>
        <p:nvCxnSpPr>
          <p:cNvPr id="42" name="Прямая со стрелкой 9"/>
          <p:cNvCxnSpPr>
            <a:cxnSpLocks noChangeShapeType="1"/>
            <a:stCxn id="48" idx="6"/>
            <a:endCxn id="50" idx="4"/>
          </p:cNvCxnSpPr>
          <p:nvPr/>
        </p:nvCxnSpPr>
        <p:spPr bwMode="auto">
          <a:xfrm flipV="1">
            <a:off x="6929030" y="2456891"/>
            <a:ext cx="899939" cy="1728031"/>
          </a:xfrm>
          <a:prstGeom prst="curvedConnector2">
            <a:avLst/>
          </a:prstGeom>
          <a:noFill/>
          <a:ln w="50800" algn="ctr">
            <a:solidFill>
              <a:schemeClr val="tx1"/>
            </a:solidFill>
            <a:prstDash val="sysDot"/>
            <a:round/>
            <a:headEnd/>
            <a:tailEnd type="triangle" w="sm" len="med"/>
          </a:ln>
        </p:spPr>
      </p:cxnSp>
      <p:cxnSp>
        <p:nvCxnSpPr>
          <p:cNvPr id="43" name="Прямая со стрелкой 63"/>
          <p:cNvCxnSpPr>
            <a:cxnSpLocks noChangeShapeType="1"/>
            <a:stCxn id="50" idx="2"/>
            <a:endCxn id="51" idx="6"/>
          </p:cNvCxnSpPr>
          <p:nvPr/>
        </p:nvCxnSpPr>
        <p:spPr bwMode="auto">
          <a:xfrm flipH="1">
            <a:off x="6516539" y="2276710"/>
            <a:ext cx="1132249" cy="324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/>
            <a:tailEnd type="triangle" w="sm" len="med"/>
          </a:ln>
        </p:spPr>
      </p:cxnSp>
      <p:sp>
        <p:nvSpPr>
          <p:cNvPr id="48" name="Овал 47"/>
          <p:cNvSpPr>
            <a:spLocks noChangeAspect="1"/>
          </p:cNvSpPr>
          <p:nvPr/>
        </p:nvSpPr>
        <p:spPr bwMode="auto">
          <a:xfrm>
            <a:off x="6568668" y="4004741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50" name="Овал 49"/>
          <p:cNvSpPr>
            <a:spLocks noChangeAspect="1"/>
          </p:cNvSpPr>
          <p:nvPr/>
        </p:nvSpPr>
        <p:spPr bwMode="auto">
          <a:xfrm>
            <a:off x="7648788" y="2096529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51" name="Овал 50"/>
          <p:cNvSpPr>
            <a:spLocks noChangeAspect="1"/>
          </p:cNvSpPr>
          <p:nvPr/>
        </p:nvSpPr>
        <p:spPr bwMode="auto">
          <a:xfrm>
            <a:off x="6156176" y="2096852"/>
            <a:ext cx="360363" cy="360363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612784" y="4256769"/>
            <a:ext cx="828285" cy="318924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r>
              <a:rPr lang="ru-RU" sz="1600" b="0" dirty="0" smtClean="0"/>
              <a:t>Корень</a:t>
            </a:r>
            <a:endParaRPr lang="ru-RU" sz="1600" b="0" dirty="0"/>
          </a:p>
        </p:txBody>
      </p:sp>
      <p:cxnSp>
        <p:nvCxnSpPr>
          <p:cNvPr id="54" name="Прямая со стрелкой 53"/>
          <p:cNvCxnSpPr>
            <a:stCxn id="53" idx="1"/>
          </p:cNvCxnSpPr>
          <p:nvPr/>
        </p:nvCxnSpPr>
        <p:spPr bwMode="auto">
          <a:xfrm flipH="1" flipV="1">
            <a:off x="7000716" y="4256769"/>
            <a:ext cx="612068" cy="159462"/>
          </a:xfrm>
          <a:prstGeom prst="straightConnector1">
            <a:avLst/>
          </a:prstGeom>
          <a:solidFill>
            <a:srgbClr val="F1F8F9"/>
          </a:solidFill>
          <a:ln w="53975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Прямая со стрелкой 97"/>
          <p:cNvCxnSpPr>
            <a:cxnSpLocks noChangeShapeType="1"/>
            <a:stCxn id="51" idx="2"/>
            <a:endCxn id="48" idx="2"/>
          </p:cNvCxnSpPr>
          <p:nvPr/>
        </p:nvCxnSpPr>
        <p:spPr bwMode="auto">
          <a:xfrm rot="10800000" flipH="1" flipV="1">
            <a:off x="6156176" y="2277034"/>
            <a:ext cx="412492" cy="1907888"/>
          </a:xfrm>
          <a:prstGeom prst="curvedConnector3">
            <a:avLst>
              <a:gd name="adj1" fmla="val -55419"/>
            </a:avLst>
          </a:prstGeom>
          <a:noFill/>
          <a:ln w="50800" cmpd="sng" algn="ctr">
            <a:solidFill>
              <a:srgbClr val="FF0000"/>
            </a:solidFill>
            <a:prstDash val="sysDot"/>
            <a:round/>
            <a:headEnd/>
            <a:tailEnd type="triangle" w="sm" len="med"/>
          </a:ln>
        </p:spPr>
      </p:cxnSp>
      <p:cxnSp>
        <p:nvCxnSpPr>
          <p:cNvPr id="57" name="Прямая со стрелкой 56"/>
          <p:cNvCxnSpPr/>
          <p:nvPr/>
        </p:nvCxnSpPr>
        <p:spPr bwMode="auto">
          <a:xfrm>
            <a:off x="397521" y="4621198"/>
            <a:ext cx="792088" cy="0"/>
          </a:xfrm>
          <a:prstGeom prst="straightConnector1">
            <a:avLst/>
          </a:prstGeom>
          <a:solidFill>
            <a:srgbClr val="F1F8F9"/>
          </a:solidFill>
          <a:ln w="50800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 w="sm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1259632" y="4401108"/>
            <a:ext cx="5096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Прямой путь, по которому движется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Начало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259632" y="5017242"/>
            <a:ext cx="5960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0" i="1" dirty="0" smtClean="0">
                <a:latin typeface="Times New Roman" pitchFamily="18" charset="0"/>
                <a:cs typeface="Times New Roman" pitchFamily="18" charset="0"/>
              </a:rPr>
              <a:t>Первая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обратная дуга, по которой посылается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Конец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0" name="Прямая со стрелкой 59"/>
          <p:cNvCxnSpPr/>
          <p:nvPr/>
        </p:nvCxnSpPr>
        <p:spPr bwMode="auto">
          <a:xfrm>
            <a:off x="397521" y="5233266"/>
            <a:ext cx="792088" cy="0"/>
          </a:xfrm>
          <a:prstGeom prst="straightConnector1">
            <a:avLst/>
          </a:prstGeom>
          <a:solidFill>
            <a:srgbClr val="F1F8F9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7360756" y="1304441"/>
            <a:ext cx="1017440" cy="318924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r>
              <a:rPr lang="ru-RU" sz="1600" b="0" dirty="0" smtClean="0"/>
              <a:t>Вершина</a:t>
            </a:r>
            <a:endParaRPr lang="ru-RU" sz="1600" b="0" dirty="0"/>
          </a:p>
        </p:txBody>
      </p:sp>
      <p:cxnSp>
        <p:nvCxnSpPr>
          <p:cNvPr id="62" name="Прямая со стрелкой 61"/>
          <p:cNvCxnSpPr>
            <a:stCxn id="61" idx="2"/>
          </p:cNvCxnSpPr>
          <p:nvPr/>
        </p:nvCxnSpPr>
        <p:spPr bwMode="auto">
          <a:xfrm>
            <a:off x="7869476" y="1623365"/>
            <a:ext cx="31340" cy="401156"/>
          </a:xfrm>
          <a:prstGeom prst="straightConnector1">
            <a:avLst/>
          </a:prstGeom>
          <a:solidFill>
            <a:srgbClr val="F1F8F9"/>
          </a:solidFill>
          <a:ln w="53975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5" name="TextBox 74"/>
          <p:cNvSpPr txBox="1"/>
          <p:nvPr/>
        </p:nvSpPr>
        <p:spPr>
          <a:xfrm>
            <a:off x="1257647" y="5621178"/>
            <a:ext cx="7044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Остальная часть обратного пути, по которому движется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Конец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6" name="Прямая со стрелкой 75"/>
          <p:cNvCxnSpPr/>
          <p:nvPr/>
        </p:nvCxnSpPr>
        <p:spPr bwMode="auto">
          <a:xfrm>
            <a:off x="395536" y="5837202"/>
            <a:ext cx="792088" cy="0"/>
          </a:xfrm>
          <a:prstGeom prst="straightConnector1">
            <a:avLst/>
          </a:prstGeom>
          <a:solidFill>
            <a:srgbClr val="F1F8F9"/>
          </a:solidFill>
          <a:ln w="50800" cap="flat" cmpd="sng" algn="ctr">
            <a:solidFill>
              <a:srgbClr val="FF0000"/>
            </a:solidFill>
            <a:prstDash val="sysDot"/>
            <a:round/>
            <a:headEnd type="none" w="med" len="med"/>
            <a:tailEnd type="triangle" w="sm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17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79388" y="234223"/>
            <a:ext cx="8748712" cy="61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dirty="0" smtClean="0">
                <a:sym typeface="Symbol" pitchFamily="18" charset="2"/>
              </a:rPr>
              <a:t>Разметка статического графа</a:t>
            </a:r>
            <a:r>
              <a:rPr lang="ru-RU" sz="2800" kern="0" dirty="0" smtClean="0"/>
              <a:t>.</a:t>
            </a:r>
            <a:r>
              <a:rPr lang="ru-RU" sz="2800" b="0" kern="0" dirty="0" smtClean="0"/>
              <a:t> Оценки</a:t>
            </a:r>
          </a:p>
        </p:txBody>
      </p:sp>
      <p:sp>
        <p:nvSpPr>
          <p:cNvPr id="37" name="Text Box 85"/>
          <p:cNvSpPr txBox="1">
            <a:spLocks noChangeArrowheads="1"/>
          </p:cNvSpPr>
          <p:nvPr/>
        </p:nvSpPr>
        <p:spPr bwMode="auto">
          <a:xfrm>
            <a:off x="1326354" y="1232756"/>
            <a:ext cx="6563317" cy="4027632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36000" rIns="72000" bIns="36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4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–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число вершин,</a:t>
            </a:r>
          </a:p>
          <a:p>
            <a:pPr algn="just">
              <a:spcAft>
                <a:spcPts val="600"/>
              </a:spcAft>
            </a:pPr>
            <a:r>
              <a:rPr lang="en-US" sz="2400" b="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US" sz="2400" b="0" i="1" baseline="-25000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out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–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ограничение сверху на 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полустепень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исхода,</a:t>
            </a:r>
          </a:p>
          <a:p>
            <a:pPr algn="just">
              <a:spcAft>
                <a:spcPts val="600"/>
              </a:spcAft>
            </a:pPr>
            <a:r>
              <a:rPr lang="en-US" sz="24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–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диаметр графа (длина максимального пути),</a:t>
            </a:r>
          </a:p>
          <a:p>
            <a:pPr algn="just">
              <a:spcAft>
                <a:spcPts val="600"/>
              </a:spcAft>
            </a:pPr>
            <a:r>
              <a:rPr lang="en-US" sz="24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k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–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ёмкость дуги.</a:t>
            </a:r>
          </a:p>
          <a:p>
            <a:pPr algn="just">
              <a:spcAft>
                <a:spcPts val="1800"/>
              </a:spcAft>
            </a:pPr>
            <a:endParaRPr lang="ru-RU" sz="2400" b="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algn="just">
              <a:spcAft>
                <a:spcPts val="18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Время работы алгоритма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O</a:t>
            </a:r>
            <a:r>
              <a:rPr lang="ru-RU" sz="24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ru-RU" sz="2400" b="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</a:t>
            </a:r>
            <a:r>
              <a:rPr lang="ru-RU" sz="24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/</a:t>
            </a:r>
            <a:r>
              <a:rPr lang="ru-RU" sz="2400" b="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k</a:t>
            </a:r>
            <a:r>
              <a:rPr lang="ru-RU" sz="24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 + </a:t>
            </a:r>
            <a:r>
              <a:rPr lang="ru-RU" sz="2400" b="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</a:t>
            </a:r>
            <a:r>
              <a:rPr lang="ru-RU" sz="24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</a:p>
          <a:p>
            <a:pPr algn="just">
              <a:spcAft>
                <a:spcPts val="18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Память автомата вершины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O</a:t>
            </a:r>
            <a:r>
              <a:rPr lang="ru-RU" sz="24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ru-RU" sz="2400" b="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nDlogs</a:t>
            </a:r>
            <a:r>
              <a:rPr lang="en-US" sz="2400" b="0" i="1" baseline="-25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out</a:t>
            </a:r>
            <a:r>
              <a:rPr lang="ru-RU" sz="24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</a:p>
          <a:p>
            <a:pPr algn="just">
              <a:spcAft>
                <a:spcPts val="18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Размер сообщения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O</a:t>
            </a:r>
            <a:r>
              <a:rPr lang="ru-RU" sz="24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ru-RU" sz="2400" b="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Dlogs</a:t>
            </a:r>
            <a:r>
              <a:rPr lang="en-US" sz="2400" b="0" i="1" baseline="-25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out</a:t>
            </a:r>
            <a:r>
              <a:rPr lang="ru-RU" sz="24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18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0" y="18780"/>
            <a:ext cx="9144000" cy="104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90000" rIns="3600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spc="-50" dirty="0" smtClean="0">
                <a:sym typeface="Symbol" pitchFamily="18" charset="2"/>
              </a:rPr>
              <a:t>Параллельные вычисления на статическом графе.</a:t>
            </a:r>
          </a:p>
          <a:p>
            <a:pPr algn="ctr">
              <a:defRPr/>
            </a:pPr>
            <a:r>
              <a:rPr lang="ru-RU" sz="2800" b="0" kern="0" dirty="0" smtClean="0">
                <a:sym typeface="Symbol" pitchFamily="18" charset="2"/>
              </a:rPr>
              <a:t>Агрегатные функции</a:t>
            </a:r>
            <a:endParaRPr lang="ru-RU" sz="2800" b="0" kern="0" dirty="0" smtClean="0"/>
          </a:p>
        </p:txBody>
      </p:sp>
      <p:sp>
        <p:nvSpPr>
          <p:cNvPr id="37" name="Text Box 85"/>
          <p:cNvSpPr txBox="1">
            <a:spLocks noChangeArrowheads="1"/>
          </p:cNvSpPr>
          <p:nvPr/>
        </p:nvSpPr>
        <p:spPr bwMode="auto">
          <a:xfrm>
            <a:off x="1024568" y="1671715"/>
            <a:ext cx="7435864" cy="3557485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108000" rIns="72000" bIns="108000">
            <a:spAutoFit/>
          </a:bodyPr>
          <a:lstStyle/>
          <a:p>
            <a:pPr>
              <a:buNone/>
            </a:pP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базовое множество</a:t>
            </a:r>
            <a:r>
              <a:rPr lang="en-US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800"/>
              </a:spcAft>
              <a:buNone/>
            </a:pP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конечные мультимножества элементов из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 : X</a:t>
            </a:r>
            <a:r>
              <a:rPr lang="en-US" sz="2400" b="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 A </a:t>
            </a:r>
            <a:r>
              <a:rPr lang="ru-RU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агрегатная </a:t>
            </a:r>
            <a:r>
              <a:rPr lang="en-US" sz="24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</a:t>
            </a:r>
            <a:endParaRPr lang="ru-RU" sz="2400" b="0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>
              <a:spcAft>
                <a:spcPts val="600"/>
              </a:spcAft>
            </a:pP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e:</a:t>
            </a:r>
            <a:r>
              <a:rPr lang="ru-RU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AA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 A </a:t>
            </a:r>
            <a:r>
              <a:rPr lang="ru-RU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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a,b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 g(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ab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 = e(g(a),g(b))</a:t>
            </a:r>
            <a:b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</a:br>
            <a:endParaRPr lang="en-US" sz="2400" b="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0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Примеры</a:t>
            </a: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:</a:t>
            </a:r>
            <a:r>
              <a:rPr lang="ru-RU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     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 : {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2400" b="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,…a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} 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(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2400" b="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+…+a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   </a:t>
            </a:r>
            <a:r>
              <a:rPr lang="ru-RU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    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[e = +] </a:t>
            </a:r>
          </a:p>
          <a:p>
            <a:r>
              <a:rPr lang="ru-RU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                  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min : {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2400" b="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,…a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} 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min{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2400" b="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,…a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}      </a:t>
            </a:r>
            <a:r>
              <a:rPr lang="ru-RU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[e = min]</a:t>
            </a:r>
          </a:p>
          <a:p>
            <a:pPr>
              <a:buNone/>
            </a:pPr>
            <a:r>
              <a:rPr lang="ru-RU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 :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{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2400" b="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,…a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} 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(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2400" b="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</a:t>
            </a:r>
            <a:r>
              <a:rPr lang="en-US" sz="2400" b="0" i="1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2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+…+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2400" b="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</a:t>
            </a:r>
            <a:r>
              <a:rPr lang="en-US" sz="2400" b="0" i="1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2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 </a:t>
            </a:r>
            <a:r>
              <a:rPr lang="ru-RU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   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 [e = +]</a:t>
            </a:r>
            <a:endParaRPr lang="en-US" sz="2400" b="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19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0" y="18780"/>
            <a:ext cx="9144000" cy="104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spc="-50" dirty="0" smtClean="0">
                <a:sym typeface="Symbol" pitchFamily="18" charset="2"/>
              </a:rPr>
              <a:t>Параллельные вычисления на статическом графе.</a:t>
            </a:r>
          </a:p>
          <a:p>
            <a:pPr algn="ctr">
              <a:defRPr/>
            </a:pPr>
            <a:r>
              <a:rPr lang="ru-RU" sz="2800" b="0" kern="0" dirty="0" smtClean="0">
                <a:sym typeface="Symbol" pitchFamily="18" charset="2"/>
              </a:rPr>
              <a:t>Агрегатное расширение функции</a:t>
            </a:r>
            <a:endParaRPr lang="ru-RU" sz="2800" b="0" kern="0" dirty="0" smtClean="0"/>
          </a:p>
        </p:txBody>
      </p:sp>
      <p:sp>
        <p:nvSpPr>
          <p:cNvPr id="37" name="Text Box 85"/>
          <p:cNvSpPr txBox="1">
            <a:spLocks noChangeArrowheads="1"/>
          </p:cNvSpPr>
          <p:nvPr/>
        </p:nvSpPr>
        <p:spPr bwMode="auto">
          <a:xfrm>
            <a:off x="323528" y="1384263"/>
            <a:ext cx="8496944" cy="4080705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108000" rIns="72000" bIns="10800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функции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 : X</a:t>
            </a:r>
            <a:r>
              <a:rPr lang="en-US" sz="2400" b="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 A </a:t>
            </a:r>
            <a:endParaRPr lang="ru-RU" sz="2400" b="0" i="1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>
              <a:spcAft>
                <a:spcPts val="600"/>
              </a:spcAft>
            </a:pP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 : X</a:t>
            </a:r>
            <a:r>
              <a:rPr lang="en-US" sz="2400" b="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 B </a:t>
            </a:r>
            <a:r>
              <a:rPr lang="ru-RU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агрегатное расширение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ru-RU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функции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f </a:t>
            </a:r>
            <a:endParaRPr lang="ru-RU" sz="2400" b="0" i="1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g</a:t>
            </a:r>
            <a:r>
              <a:rPr lang="en-US" sz="24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– </a:t>
            </a: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агрегатная функция и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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h:BA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ru-RU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f = 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h</a:t>
            </a:r>
            <a:r>
              <a:rPr lang="en-US" sz="2400" b="0" baseline="-20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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g</a:t>
            </a:r>
            <a:endParaRPr lang="en-US" sz="2400" b="0" i="1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>
              <a:spcAft>
                <a:spcPts val="1200"/>
              </a:spcAft>
            </a:pPr>
            <a:endParaRPr lang="en-US" sz="2400" b="0" i="1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>
              <a:spcAft>
                <a:spcPts val="600"/>
              </a:spcAft>
            </a:pP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 : X</a:t>
            </a:r>
            <a:r>
              <a:rPr lang="en-US" sz="2400" b="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 B </a:t>
            </a:r>
            <a:r>
              <a:rPr lang="ru-RU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минимальное агрегатное расширение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f   g(X</a:t>
            </a:r>
            <a:r>
              <a:rPr lang="en-US" sz="2400" b="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#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 = B</a:t>
            </a:r>
            <a:endParaRPr lang="ru-RU" sz="2400" b="0" i="1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и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g`: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400" b="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 B` [g` </a:t>
            </a: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агрегатное расширение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f  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j:B`B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g = 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j</a:t>
            </a:r>
            <a:r>
              <a:rPr lang="en-US" sz="2400" b="0" baseline="-20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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g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`]</a:t>
            </a:r>
            <a:r>
              <a:rPr lang="en-US" sz="24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/>
            </a:r>
            <a:br>
              <a:rPr lang="en-US" sz="24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</a:br>
            <a:r>
              <a:rPr lang="en-US" sz="24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</a:p>
          <a:p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Минимальное агрегатное расширение</a:t>
            </a:r>
            <a:r>
              <a:rPr lang="en-US" sz="24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существует и единственное с точностью до изоморфизма.</a:t>
            </a:r>
            <a:endParaRPr lang="en-US" sz="2400" b="0" dirty="0" smtClean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  <a:sym typeface="Symbo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2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79388" y="18779"/>
            <a:ext cx="8748712" cy="104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dirty="0" smtClean="0">
                <a:latin typeface="+mj-lt"/>
                <a:sym typeface="Symbol" pitchFamily="18" charset="2"/>
              </a:rPr>
              <a:t>Что было неделю назад: </a:t>
            </a:r>
          </a:p>
          <a:p>
            <a:pPr algn="ctr">
              <a:defRPr/>
            </a:pPr>
            <a:r>
              <a:rPr lang="ru-RU" sz="2800" b="0" dirty="0" smtClean="0">
                <a:latin typeface="+mj-lt"/>
                <a:sym typeface="Symbol" pitchFamily="18" charset="2"/>
              </a:rPr>
              <a:t>исследование графа двигающимися автоматами</a:t>
            </a:r>
            <a:r>
              <a:rPr kumimoji="0" lang="ru-RU" sz="28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8" name="Text Box 85"/>
          <p:cNvSpPr txBox="1">
            <a:spLocks noChangeArrowheads="1"/>
          </p:cNvSpPr>
          <p:nvPr/>
        </p:nvSpPr>
        <p:spPr bwMode="auto">
          <a:xfrm>
            <a:off x="287524" y="1315677"/>
            <a:ext cx="8607338" cy="4381575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400" dirty="0" smtClean="0">
                <a:latin typeface="Times New Roman" pitchFamily="18" charset="0"/>
                <a:sym typeface="Symbol" pitchFamily="18" charset="2"/>
              </a:rPr>
              <a:t>Было несколько моделей в зависимости от: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ru-RU" sz="2400" b="0" dirty="0" smtClean="0">
                <a:latin typeface="Times New Roman" pitchFamily="18" charset="0"/>
                <a:sym typeface="Symbol" pitchFamily="18" charset="2"/>
              </a:rPr>
              <a:t>неориентированный граф или ориентированный,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ru-RU" sz="2400" b="0" dirty="0" smtClean="0">
                <a:latin typeface="Times New Roman" pitchFamily="18" charset="0"/>
                <a:sym typeface="Symbol" pitchFamily="18" charset="2"/>
              </a:rPr>
              <a:t>известный или неизвестный до начала исследования,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ru-RU" sz="2400" b="0" dirty="0" smtClean="0">
                <a:latin typeface="Times New Roman" pitchFamily="18" charset="0"/>
                <a:sym typeface="Symbol" pitchFamily="18" charset="2"/>
              </a:rPr>
              <a:t>конечный автомат или нет,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ru-RU" sz="2400" b="0" dirty="0" smtClean="0">
                <a:latin typeface="Times New Roman" pitchFamily="18" charset="0"/>
                <a:sym typeface="Symbol" pitchFamily="18" charset="2"/>
              </a:rPr>
              <a:t>если не конечный, то большая у него память или маленькая по сравнению с размером графа,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ru-RU" sz="2400" b="0" dirty="0" smtClean="0">
                <a:latin typeface="Times New Roman" pitchFamily="18" charset="0"/>
                <a:sym typeface="Symbol" pitchFamily="18" charset="2"/>
              </a:rPr>
              <a:t>может ли автомат читать и писать в вершины графа или не может,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ru-RU" sz="2400" b="0" dirty="0" smtClean="0">
                <a:latin typeface="Times New Roman" pitchFamily="18" charset="0"/>
                <a:sym typeface="Symbol" pitchFamily="18" charset="2"/>
              </a:rPr>
              <a:t>имеется один автомат или много автоматов,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ru-RU" sz="2400" b="0" dirty="0" smtClean="0">
                <a:latin typeface="Times New Roman" pitchFamily="18" charset="0"/>
                <a:sym typeface="Symbol" pitchFamily="18" charset="2"/>
              </a:rPr>
              <a:t>детерминированный граф или недетерминированный.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20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0" y="18780"/>
            <a:ext cx="9144000" cy="104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spc="-50" dirty="0" smtClean="0">
                <a:sym typeface="Symbol" pitchFamily="18" charset="2"/>
              </a:rPr>
              <a:t>Параллельные вычисления на статическом графе.</a:t>
            </a:r>
          </a:p>
          <a:p>
            <a:pPr algn="ctr">
              <a:defRPr/>
            </a:pPr>
            <a:r>
              <a:rPr lang="ru-RU" sz="2800" b="0" kern="0" dirty="0" smtClean="0">
                <a:sym typeface="Symbol" pitchFamily="18" charset="2"/>
              </a:rPr>
              <a:t>Примеры агрегатных расширений</a:t>
            </a:r>
            <a:endParaRPr lang="ru-RU" sz="2800" b="0" kern="0" dirty="0" smtClean="0"/>
          </a:p>
        </p:txBody>
      </p:sp>
      <p:sp>
        <p:nvSpPr>
          <p:cNvPr id="37" name="Text Box 85"/>
          <p:cNvSpPr txBox="1">
            <a:spLocks noChangeArrowheads="1"/>
          </p:cNvSpPr>
          <p:nvPr/>
        </p:nvSpPr>
        <p:spPr bwMode="auto">
          <a:xfrm>
            <a:off x="323528" y="1160748"/>
            <a:ext cx="8460940" cy="5142534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108000" rIns="72000" bIns="108000">
            <a:spAutoFit/>
          </a:bodyPr>
          <a:lstStyle/>
          <a:p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 : {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,…,a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}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(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2400" b="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+…+a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)/n             </a:t>
            </a:r>
            <a:r>
              <a:rPr lang="ru-RU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 </a:t>
            </a: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среднее арифметическое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/>
            </a:r>
            <a:b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</a:b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g : {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2400" b="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,…,a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} 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(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2400" b="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+…+a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 n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)	</a:t>
            </a:r>
            <a:r>
              <a:rPr lang="ru-RU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  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h : (a, k)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a/k</a:t>
            </a:r>
            <a:b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</a:b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</a:t>
            </a:r>
            <a:b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</a:b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 : {a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,…,a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}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(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…a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</a:t>
            </a:r>
            <a:r>
              <a:rPr lang="en-US" sz="2400" b="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1/n</a:t>
            </a:r>
            <a:r>
              <a:rPr lang="ru-RU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               </a:t>
            </a: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среднее геометрическое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/>
            </a:r>
            <a:b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</a:b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g : {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2400" b="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,…,a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} 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(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2400" b="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…a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 n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)	            </a:t>
            </a:r>
            <a:r>
              <a:rPr lang="ru-RU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  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h : (a, k)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a</a:t>
            </a:r>
            <a:r>
              <a:rPr lang="en-US" sz="2400" b="0" i="1" baseline="300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1/k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/>
            </a:r>
            <a:b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</a:b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</a:t>
            </a:r>
            <a:b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</a:b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f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{a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,…,a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}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((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</a:t>
            </a:r>
            <a:r>
              <a:rPr lang="en-US" sz="2400" b="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2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+…+a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</a:t>
            </a:r>
            <a:r>
              <a:rPr lang="en-US" sz="2400" b="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2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)/n)</a:t>
            </a:r>
            <a:r>
              <a:rPr lang="en-US" sz="2400" b="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1/2</a:t>
            </a: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    среднее квадратичное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/>
            </a:r>
            <a:b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</a:b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g : {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2400" b="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,…,a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} 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(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2400" b="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</a:t>
            </a:r>
            <a:r>
              <a:rPr lang="en-US" sz="2400" b="0" i="1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2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+…+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2400" b="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</a:t>
            </a:r>
            <a:r>
              <a:rPr lang="en-US" sz="2400" b="0" i="1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2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 n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)	</a:t>
            </a:r>
            <a:r>
              <a:rPr lang="ru-RU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  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h : (a, k)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(a/k)</a:t>
            </a:r>
            <a:r>
              <a:rPr lang="en-US" sz="2400" b="0" i="1" baseline="300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1/2</a:t>
            </a:r>
            <a:endParaRPr lang="ru-RU" sz="2400" b="0" i="1" dirty="0" smtClean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  <a:sym typeface="Symbol"/>
            </a:endParaRPr>
          </a:p>
          <a:p>
            <a:endParaRPr lang="ru-RU" sz="2400" b="0" dirty="0" smtClean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  <a:sym typeface="Symbol"/>
            </a:endParaRPr>
          </a:p>
          <a:p>
            <a:endParaRPr lang="ru-RU" sz="2400" b="0" dirty="0" smtClean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  <a:sym typeface="Symbol"/>
            </a:endParaRPr>
          </a:p>
          <a:p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Теория агрегатных функций является модификацией теории индуктивных функций из </a:t>
            </a:r>
            <a:b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Кушнеренко А.Г., Лебедев Г.В. "Программирование для математиков", Наука, Главная редакция физико-математической литературы, Москва, 1988.</a:t>
            </a:r>
            <a:endParaRPr lang="en-US" sz="2000" b="0" dirty="0" smtClean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  <a:sym typeface="Symbo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21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0" y="18780"/>
            <a:ext cx="9144000" cy="104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spc="-50" dirty="0" smtClean="0">
                <a:sym typeface="Symbol" pitchFamily="18" charset="2"/>
              </a:rPr>
              <a:t>Параллельные вычисления на статическом графе.</a:t>
            </a:r>
          </a:p>
          <a:p>
            <a:pPr algn="ctr">
              <a:defRPr/>
            </a:pPr>
            <a:r>
              <a:rPr lang="ru-RU" sz="2800" b="0" kern="0" dirty="0" smtClean="0">
                <a:sym typeface="Symbol" pitchFamily="18" charset="2"/>
              </a:rPr>
              <a:t>Алгоритм пульсации</a:t>
            </a:r>
            <a:endParaRPr lang="ru-RU" sz="2800" b="0" kern="0" dirty="0" smtClean="0"/>
          </a:p>
        </p:txBody>
      </p:sp>
      <p:grpSp>
        <p:nvGrpSpPr>
          <p:cNvPr id="45" name="Группа 44"/>
          <p:cNvGrpSpPr/>
          <p:nvPr/>
        </p:nvGrpSpPr>
        <p:grpSpPr>
          <a:xfrm>
            <a:off x="107504" y="764705"/>
            <a:ext cx="2556284" cy="5318469"/>
            <a:chOff x="6336196" y="764705"/>
            <a:chExt cx="2556284" cy="5318469"/>
          </a:xfrm>
        </p:grpSpPr>
        <p:sp>
          <p:nvSpPr>
            <p:cNvPr id="8" name="Полилиния 7"/>
            <p:cNvSpPr/>
            <p:nvPr/>
          </p:nvSpPr>
          <p:spPr bwMode="auto">
            <a:xfrm>
              <a:off x="6336196" y="764705"/>
              <a:ext cx="2556284" cy="4212468"/>
            </a:xfrm>
            <a:custGeom>
              <a:avLst/>
              <a:gdLst>
                <a:gd name="connsiteX0" fmla="*/ 510915 w 1495269"/>
                <a:gd name="connsiteY0" fmla="*/ 2468380 h 2520846"/>
                <a:gd name="connsiteX1" fmla="*/ 338528 w 1495269"/>
                <a:gd name="connsiteY1" fmla="*/ 2221042 h 2520846"/>
                <a:gd name="connsiteX2" fmla="*/ 121171 w 1495269"/>
                <a:gd name="connsiteY2" fmla="*/ 1733862 h 2520846"/>
                <a:gd name="connsiteX3" fmla="*/ 31230 w 1495269"/>
                <a:gd name="connsiteY3" fmla="*/ 1351613 h 2520846"/>
                <a:gd name="connsiteX4" fmla="*/ 53715 w 1495269"/>
                <a:gd name="connsiteY4" fmla="*/ 482183 h 2520846"/>
                <a:gd name="connsiteX5" fmla="*/ 353518 w 1495269"/>
                <a:gd name="connsiteY5" fmla="*/ 77449 h 2520846"/>
                <a:gd name="connsiteX6" fmla="*/ 735767 w 1495269"/>
                <a:gd name="connsiteY6" fmla="*/ 17488 h 2520846"/>
                <a:gd name="connsiteX7" fmla="*/ 968115 w 1495269"/>
                <a:gd name="connsiteY7" fmla="*/ 92439 h 2520846"/>
                <a:gd name="connsiteX8" fmla="*/ 1305394 w 1495269"/>
                <a:gd name="connsiteY8" fmla="*/ 294806 h 2520846"/>
                <a:gd name="connsiteX9" fmla="*/ 1447800 w 1495269"/>
                <a:gd name="connsiteY9" fmla="*/ 744511 h 2520846"/>
                <a:gd name="connsiteX10" fmla="*/ 1455295 w 1495269"/>
                <a:gd name="connsiteY10" fmla="*/ 1838793 h 2520846"/>
                <a:gd name="connsiteX11" fmla="*/ 1207957 w 1495269"/>
                <a:gd name="connsiteY11" fmla="*/ 2251023 h 2520846"/>
                <a:gd name="connsiteX12" fmla="*/ 1013085 w 1495269"/>
                <a:gd name="connsiteY12" fmla="*/ 2520846 h 2520846"/>
                <a:gd name="connsiteX0" fmla="*/ 510915 w 1495269"/>
                <a:gd name="connsiteY0" fmla="*/ 2468380 h 2520846"/>
                <a:gd name="connsiteX1" fmla="*/ 338528 w 1495269"/>
                <a:gd name="connsiteY1" fmla="*/ 2221042 h 2520846"/>
                <a:gd name="connsiteX2" fmla="*/ 121171 w 1495269"/>
                <a:gd name="connsiteY2" fmla="*/ 1733862 h 2520846"/>
                <a:gd name="connsiteX3" fmla="*/ 31230 w 1495269"/>
                <a:gd name="connsiteY3" fmla="*/ 1351613 h 2520846"/>
                <a:gd name="connsiteX4" fmla="*/ 53715 w 1495269"/>
                <a:gd name="connsiteY4" fmla="*/ 482183 h 2520846"/>
                <a:gd name="connsiteX5" fmla="*/ 353518 w 1495269"/>
                <a:gd name="connsiteY5" fmla="*/ 77449 h 2520846"/>
                <a:gd name="connsiteX6" fmla="*/ 735767 w 1495269"/>
                <a:gd name="connsiteY6" fmla="*/ 17488 h 2520846"/>
                <a:gd name="connsiteX7" fmla="*/ 968115 w 1495269"/>
                <a:gd name="connsiteY7" fmla="*/ 92439 h 2520846"/>
                <a:gd name="connsiteX8" fmla="*/ 1305394 w 1495269"/>
                <a:gd name="connsiteY8" fmla="*/ 294806 h 2520846"/>
                <a:gd name="connsiteX9" fmla="*/ 1447800 w 1495269"/>
                <a:gd name="connsiteY9" fmla="*/ 744511 h 2520846"/>
                <a:gd name="connsiteX10" fmla="*/ 1455295 w 1495269"/>
                <a:gd name="connsiteY10" fmla="*/ 1838793 h 2520846"/>
                <a:gd name="connsiteX11" fmla="*/ 1207957 w 1495269"/>
                <a:gd name="connsiteY11" fmla="*/ 2251023 h 2520846"/>
                <a:gd name="connsiteX12" fmla="*/ 1013085 w 1495269"/>
                <a:gd name="connsiteY12" fmla="*/ 2520846 h 2520846"/>
                <a:gd name="connsiteX13" fmla="*/ 510915 w 1495269"/>
                <a:gd name="connsiteY13" fmla="*/ 2468380 h 2520846"/>
                <a:gd name="connsiteX0" fmla="*/ 540575 w 1495269"/>
                <a:gd name="connsiteY0" fmla="*/ 2484175 h 2520846"/>
                <a:gd name="connsiteX1" fmla="*/ 338528 w 1495269"/>
                <a:gd name="connsiteY1" fmla="*/ 2221042 h 2520846"/>
                <a:gd name="connsiteX2" fmla="*/ 121171 w 1495269"/>
                <a:gd name="connsiteY2" fmla="*/ 1733862 h 2520846"/>
                <a:gd name="connsiteX3" fmla="*/ 31230 w 1495269"/>
                <a:gd name="connsiteY3" fmla="*/ 1351613 h 2520846"/>
                <a:gd name="connsiteX4" fmla="*/ 53715 w 1495269"/>
                <a:gd name="connsiteY4" fmla="*/ 482183 h 2520846"/>
                <a:gd name="connsiteX5" fmla="*/ 353518 w 1495269"/>
                <a:gd name="connsiteY5" fmla="*/ 77449 h 2520846"/>
                <a:gd name="connsiteX6" fmla="*/ 735767 w 1495269"/>
                <a:gd name="connsiteY6" fmla="*/ 17488 h 2520846"/>
                <a:gd name="connsiteX7" fmla="*/ 968115 w 1495269"/>
                <a:gd name="connsiteY7" fmla="*/ 92439 h 2520846"/>
                <a:gd name="connsiteX8" fmla="*/ 1305394 w 1495269"/>
                <a:gd name="connsiteY8" fmla="*/ 294806 h 2520846"/>
                <a:gd name="connsiteX9" fmla="*/ 1447800 w 1495269"/>
                <a:gd name="connsiteY9" fmla="*/ 744511 h 2520846"/>
                <a:gd name="connsiteX10" fmla="*/ 1455295 w 1495269"/>
                <a:gd name="connsiteY10" fmla="*/ 1838793 h 2520846"/>
                <a:gd name="connsiteX11" fmla="*/ 1207957 w 1495269"/>
                <a:gd name="connsiteY11" fmla="*/ 2251023 h 2520846"/>
                <a:gd name="connsiteX12" fmla="*/ 1013085 w 1495269"/>
                <a:gd name="connsiteY12" fmla="*/ 2520846 h 2520846"/>
                <a:gd name="connsiteX13" fmla="*/ 540575 w 1495269"/>
                <a:gd name="connsiteY13" fmla="*/ 2484175 h 2520846"/>
                <a:gd name="connsiteX0" fmla="*/ 716044 w 1495269"/>
                <a:gd name="connsiteY0" fmla="*/ 2565071 h 2565071"/>
                <a:gd name="connsiteX1" fmla="*/ 338528 w 1495269"/>
                <a:gd name="connsiteY1" fmla="*/ 2221042 h 2565071"/>
                <a:gd name="connsiteX2" fmla="*/ 121171 w 1495269"/>
                <a:gd name="connsiteY2" fmla="*/ 1733862 h 2565071"/>
                <a:gd name="connsiteX3" fmla="*/ 31230 w 1495269"/>
                <a:gd name="connsiteY3" fmla="*/ 1351613 h 2565071"/>
                <a:gd name="connsiteX4" fmla="*/ 53715 w 1495269"/>
                <a:gd name="connsiteY4" fmla="*/ 482183 h 2565071"/>
                <a:gd name="connsiteX5" fmla="*/ 353518 w 1495269"/>
                <a:gd name="connsiteY5" fmla="*/ 77449 h 2565071"/>
                <a:gd name="connsiteX6" fmla="*/ 735767 w 1495269"/>
                <a:gd name="connsiteY6" fmla="*/ 17488 h 2565071"/>
                <a:gd name="connsiteX7" fmla="*/ 968115 w 1495269"/>
                <a:gd name="connsiteY7" fmla="*/ 92439 h 2565071"/>
                <a:gd name="connsiteX8" fmla="*/ 1305394 w 1495269"/>
                <a:gd name="connsiteY8" fmla="*/ 294806 h 2565071"/>
                <a:gd name="connsiteX9" fmla="*/ 1447800 w 1495269"/>
                <a:gd name="connsiteY9" fmla="*/ 744511 h 2565071"/>
                <a:gd name="connsiteX10" fmla="*/ 1455295 w 1495269"/>
                <a:gd name="connsiteY10" fmla="*/ 1838793 h 2565071"/>
                <a:gd name="connsiteX11" fmla="*/ 1207957 w 1495269"/>
                <a:gd name="connsiteY11" fmla="*/ 2251023 h 2565071"/>
                <a:gd name="connsiteX12" fmla="*/ 1013085 w 1495269"/>
                <a:gd name="connsiteY12" fmla="*/ 2520846 h 2565071"/>
                <a:gd name="connsiteX13" fmla="*/ 716044 w 1495269"/>
                <a:gd name="connsiteY13" fmla="*/ 2565071 h 2565071"/>
                <a:gd name="connsiteX0" fmla="*/ 716044 w 1495269"/>
                <a:gd name="connsiteY0" fmla="*/ 2565071 h 2587184"/>
                <a:gd name="connsiteX1" fmla="*/ 338528 w 1495269"/>
                <a:gd name="connsiteY1" fmla="*/ 2221042 h 2587184"/>
                <a:gd name="connsiteX2" fmla="*/ 121171 w 1495269"/>
                <a:gd name="connsiteY2" fmla="*/ 1733862 h 2587184"/>
                <a:gd name="connsiteX3" fmla="*/ 31230 w 1495269"/>
                <a:gd name="connsiteY3" fmla="*/ 1351613 h 2587184"/>
                <a:gd name="connsiteX4" fmla="*/ 53715 w 1495269"/>
                <a:gd name="connsiteY4" fmla="*/ 482183 h 2587184"/>
                <a:gd name="connsiteX5" fmla="*/ 353518 w 1495269"/>
                <a:gd name="connsiteY5" fmla="*/ 77449 h 2587184"/>
                <a:gd name="connsiteX6" fmla="*/ 735767 w 1495269"/>
                <a:gd name="connsiteY6" fmla="*/ 17488 h 2587184"/>
                <a:gd name="connsiteX7" fmla="*/ 968115 w 1495269"/>
                <a:gd name="connsiteY7" fmla="*/ 92439 h 2587184"/>
                <a:gd name="connsiteX8" fmla="*/ 1305394 w 1495269"/>
                <a:gd name="connsiteY8" fmla="*/ 294806 h 2587184"/>
                <a:gd name="connsiteX9" fmla="*/ 1447800 w 1495269"/>
                <a:gd name="connsiteY9" fmla="*/ 744511 h 2587184"/>
                <a:gd name="connsiteX10" fmla="*/ 1455295 w 1495269"/>
                <a:gd name="connsiteY10" fmla="*/ 1838793 h 2587184"/>
                <a:gd name="connsiteX11" fmla="*/ 1207957 w 1495269"/>
                <a:gd name="connsiteY11" fmla="*/ 2251023 h 2587184"/>
                <a:gd name="connsiteX12" fmla="*/ 821345 w 1495269"/>
                <a:gd name="connsiteY12" fmla="*/ 2587184 h 2587184"/>
                <a:gd name="connsiteX13" fmla="*/ 716044 w 1495269"/>
                <a:gd name="connsiteY13" fmla="*/ 2565071 h 2587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5269" h="2587184">
                  <a:moveTo>
                    <a:pt x="716044" y="2565071"/>
                  </a:moveTo>
                  <a:cubicBezTo>
                    <a:pt x="662329" y="2502612"/>
                    <a:pt x="437673" y="2359577"/>
                    <a:pt x="338528" y="2221042"/>
                  </a:cubicBezTo>
                  <a:cubicBezTo>
                    <a:pt x="239383" y="2082507"/>
                    <a:pt x="172387" y="1878767"/>
                    <a:pt x="121171" y="1733862"/>
                  </a:cubicBezTo>
                  <a:cubicBezTo>
                    <a:pt x="69955" y="1588957"/>
                    <a:pt x="42473" y="1560226"/>
                    <a:pt x="31230" y="1351613"/>
                  </a:cubicBezTo>
                  <a:cubicBezTo>
                    <a:pt x="19987" y="1143000"/>
                    <a:pt x="0" y="694544"/>
                    <a:pt x="53715" y="482183"/>
                  </a:cubicBezTo>
                  <a:cubicBezTo>
                    <a:pt x="107430" y="269822"/>
                    <a:pt x="239843" y="154898"/>
                    <a:pt x="353518" y="77449"/>
                  </a:cubicBezTo>
                  <a:cubicBezTo>
                    <a:pt x="467193" y="0"/>
                    <a:pt x="633334" y="14990"/>
                    <a:pt x="735767" y="17488"/>
                  </a:cubicBezTo>
                  <a:cubicBezTo>
                    <a:pt x="838200" y="19986"/>
                    <a:pt x="873177" y="46219"/>
                    <a:pt x="968115" y="92439"/>
                  </a:cubicBezTo>
                  <a:cubicBezTo>
                    <a:pt x="1063053" y="138659"/>
                    <a:pt x="1225447" y="186127"/>
                    <a:pt x="1305394" y="294806"/>
                  </a:cubicBezTo>
                  <a:cubicBezTo>
                    <a:pt x="1385341" y="403485"/>
                    <a:pt x="1422817" y="487180"/>
                    <a:pt x="1447800" y="744511"/>
                  </a:cubicBezTo>
                  <a:cubicBezTo>
                    <a:pt x="1472784" y="1001842"/>
                    <a:pt x="1495269" y="1587708"/>
                    <a:pt x="1455295" y="1838793"/>
                  </a:cubicBezTo>
                  <a:cubicBezTo>
                    <a:pt x="1415321" y="2089878"/>
                    <a:pt x="1313615" y="2126291"/>
                    <a:pt x="1207957" y="2251023"/>
                  </a:cubicBezTo>
                  <a:cubicBezTo>
                    <a:pt x="1102299" y="2375755"/>
                    <a:pt x="881930" y="2509110"/>
                    <a:pt x="821345" y="2587184"/>
                  </a:cubicBezTo>
                  <a:lnTo>
                    <a:pt x="716044" y="256507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36000" tIns="36000" rIns="36000" bIns="36000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" name="Скругленный прямоугольник 9"/>
            <p:cNvSpPr>
              <a:spLocks noChangeArrowheads="1"/>
            </p:cNvSpPr>
            <p:nvPr/>
          </p:nvSpPr>
          <p:spPr bwMode="auto">
            <a:xfrm>
              <a:off x="7236296" y="4556216"/>
              <a:ext cx="849056" cy="420956"/>
            </a:xfrm>
            <a:prstGeom prst="roundRect">
              <a:avLst/>
            </a:prstGeom>
            <a:solidFill>
              <a:srgbClr val="F1F8F9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36000" tIns="36000" rIns="36000" bIns="36000">
              <a:spAutoFit/>
            </a:bodyPr>
            <a:lstStyle/>
            <a:p>
              <a:pPr algn="ctr" eaLnBrk="1" hangingPunct="1"/>
              <a:r>
                <a:rPr lang="ru-RU" altLang="ru-RU" sz="2000" b="0" dirty="0" smtClean="0">
                  <a:latin typeface="Times New Roman" pitchFamily="18" charset="0"/>
                  <a:cs typeface="Times New Roman" pitchFamily="18" charset="0"/>
                </a:rPr>
                <a:t>корень</a:t>
              </a:r>
              <a:endParaRPr lang="ru-RU" altLang="ru-RU" b="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6660232" y="4941168"/>
              <a:ext cx="782587" cy="1079500"/>
              <a:chOff x="4230459" y="3933056"/>
              <a:chExt cx="782587" cy="1079500"/>
            </a:xfrm>
          </p:grpSpPr>
          <p:sp>
            <p:nvSpPr>
              <p:cNvPr id="12" name="Стрелка вверх 18"/>
              <p:cNvSpPr>
                <a:spLocks noChangeArrowheads="1"/>
              </p:cNvSpPr>
              <p:nvPr/>
            </p:nvSpPr>
            <p:spPr bwMode="auto">
              <a:xfrm rot="1972750">
                <a:off x="4481898" y="3933056"/>
                <a:ext cx="331549" cy="1079500"/>
              </a:xfrm>
              <a:prstGeom prst="upArrow">
                <a:avLst>
                  <a:gd name="adj1" fmla="val 34000"/>
                  <a:gd name="adj2" fmla="val 41769"/>
                </a:avLst>
              </a:prstGeom>
              <a:solidFill>
                <a:srgbClr val="F2F0DA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6000" tIns="36000" rIns="36000" bIns="36000"/>
              <a:lstStyle/>
              <a:p>
                <a:pPr algn="ctr" eaLnBrk="1" hangingPunct="1"/>
                <a:endParaRPr lang="ru-RU" altLang="ru-RU"/>
              </a:p>
            </p:txBody>
          </p:sp>
          <p:sp>
            <p:nvSpPr>
              <p:cNvPr id="13" name="TextBox 22"/>
              <p:cNvSpPr txBox="1">
                <a:spLocks noChangeArrowheads="1"/>
              </p:cNvSpPr>
              <p:nvPr/>
            </p:nvSpPr>
            <p:spPr bwMode="auto">
              <a:xfrm rot="1844998">
                <a:off x="4230459" y="4311891"/>
                <a:ext cx="782587" cy="461665"/>
              </a:xfrm>
              <a:prstGeom prst="rect">
                <a:avLst/>
              </a:prstGeom>
              <a:solidFill>
                <a:srgbClr val="F2F0D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ru-RU" sz="2400" b="0" dirty="0" err="1">
                    <a:latin typeface="Times New Roman" pitchFamily="18" charset="0"/>
                    <a:cs typeface="Times New Roman" pitchFamily="18" charset="0"/>
                  </a:rPr>
                  <a:t>h,g,e</a:t>
                </a:r>
                <a:endParaRPr lang="ru-RU" altLang="ru-RU" sz="2400" b="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9" name="Группа 18"/>
            <p:cNvGrpSpPr/>
            <p:nvPr/>
          </p:nvGrpSpPr>
          <p:grpSpPr>
            <a:xfrm rot="20997902">
              <a:off x="7856564" y="5023844"/>
              <a:ext cx="715260" cy="1059330"/>
              <a:chOff x="7655078" y="5107680"/>
              <a:chExt cx="715260" cy="1059330"/>
            </a:xfrm>
          </p:grpSpPr>
          <p:sp>
            <p:nvSpPr>
              <p:cNvPr id="15" name="Стрелка вверх 21"/>
              <p:cNvSpPr>
                <a:spLocks noChangeArrowheads="1"/>
              </p:cNvSpPr>
              <p:nvPr/>
            </p:nvSpPr>
            <p:spPr bwMode="auto">
              <a:xfrm rot="10278551">
                <a:off x="7846990" y="5107680"/>
                <a:ext cx="331969" cy="1059330"/>
              </a:xfrm>
              <a:prstGeom prst="upArrow">
                <a:avLst>
                  <a:gd name="adj1" fmla="val 34000"/>
                  <a:gd name="adj2" fmla="val 41772"/>
                </a:avLst>
              </a:prstGeom>
              <a:solidFill>
                <a:srgbClr val="F2F0DA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6000" tIns="36000" rIns="36000" bIns="36000"/>
              <a:lstStyle/>
              <a:p>
                <a:pPr algn="ctr" eaLnBrk="1" hangingPunct="1"/>
                <a:endParaRPr lang="ru-RU" altLang="ru-RU"/>
              </a:p>
            </p:txBody>
          </p:sp>
          <p:sp>
            <p:nvSpPr>
              <p:cNvPr id="16" name="TextBox 23"/>
              <p:cNvSpPr txBox="1">
                <a:spLocks noChangeArrowheads="1"/>
              </p:cNvSpPr>
              <p:nvPr/>
            </p:nvSpPr>
            <p:spPr bwMode="auto">
              <a:xfrm rot="21090394">
                <a:off x="7655078" y="5318484"/>
                <a:ext cx="715260" cy="461665"/>
              </a:xfrm>
              <a:prstGeom prst="rect">
                <a:avLst/>
              </a:prstGeom>
              <a:solidFill>
                <a:srgbClr val="F2F0D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ru-RU" sz="2400" b="0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ru-RU" altLang="ru-RU" sz="2400" b="0" dirty="0" smtClean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altLang="ru-RU" sz="2400" b="0" dirty="0" smtClean="0"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en-US" altLang="ru-RU" sz="2400" b="0" dirty="0" smtClean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)</a:t>
                </a:r>
                <a:endParaRPr lang="ru-RU" altLang="ru-RU" sz="2000" b="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4" name="Группа 23"/>
            <p:cNvGrpSpPr/>
            <p:nvPr/>
          </p:nvGrpSpPr>
          <p:grpSpPr>
            <a:xfrm>
              <a:off x="6541803" y="2172794"/>
              <a:ext cx="975964" cy="1193001"/>
              <a:chOff x="6541803" y="2172794"/>
              <a:chExt cx="975964" cy="1193001"/>
            </a:xfrm>
          </p:grpSpPr>
          <p:sp>
            <p:nvSpPr>
              <p:cNvPr id="21" name="Стрелка вверх 18"/>
              <p:cNvSpPr>
                <a:spLocks noChangeArrowheads="1"/>
              </p:cNvSpPr>
              <p:nvPr/>
            </p:nvSpPr>
            <p:spPr bwMode="auto">
              <a:xfrm rot="21584790">
                <a:off x="6886823" y="2172794"/>
                <a:ext cx="331549" cy="1079500"/>
              </a:xfrm>
              <a:prstGeom prst="upArrow">
                <a:avLst>
                  <a:gd name="adj1" fmla="val 34000"/>
                  <a:gd name="adj2" fmla="val 41769"/>
                </a:avLst>
              </a:prstGeom>
              <a:solidFill>
                <a:srgbClr val="F2F0DA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36000" tIns="36000" rIns="36000" bIns="36000"/>
              <a:lstStyle/>
              <a:p>
                <a:pPr algn="ctr" eaLnBrk="1" hangingPunct="1"/>
                <a:endParaRPr lang="ru-RU" altLang="ru-RU"/>
              </a:p>
            </p:txBody>
          </p:sp>
          <p:sp>
            <p:nvSpPr>
              <p:cNvPr id="23" name="TextBox 22"/>
              <p:cNvSpPr txBox="1">
                <a:spLocks noChangeArrowheads="1"/>
              </p:cNvSpPr>
              <p:nvPr/>
            </p:nvSpPr>
            <p:spPr bwMode="auto">
              <a:xfrm>
                <a:off x="6541803" y="2554428"/>
                <a:ext cx="975964" cy="811367"/>
              </a:xfrm>
              <a:prstGeom prst="rect">
                <a:avLst/>
              </a:prstGeom>
              <a:solidFill>
                <a:srgbClr val="F2F0D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36000" tIns="36000" rIns="36000" bIns="36000">
                <a:spAutoFit/>
              </a:bodyPr>
              <a:lstStyle/>
              <a:p>
                <a:pPr algn="ctr" eaLnBrk="1" hangingPunct="1"/>
                <a:r>
                  <a:rPr lang="ru-RU" altLang="ru-RU" sz="2400" i="1" dirty="0" smtClean="0">
                    <a:latin typeface="Times New Roman" pitchFamily="18" charset="0"/>
                    <a:cs typeface="Times New Roman" pitchFamily="18" charset="0"/>
                  </a:rPr>
                  <a:t>вопрос</a:t>
                </a:r>
              </a:p>
              <a:p>
                <a:pPr algn="ctr" eaLnBrk="1" hangingPunct="1"/>
                <a:r>
                  <a:rPr lang="en-US" altLang="ru-RU" sz="2400" b="0" dirty="0" err="1" smtClean="0">
                    <a:latin typeface="Times New Roman" pitchFamily="18" charset="0"/>
                    <a:cs typeface="Times New Roman" pitchFamily="18" charset="0"/>
                  </a:rPr>
                  <a:t>g,e</a:t>
                </a:r>
                <a:endParaRPr lang="ru-RU" altLang="ru-RU" sz="2400" b="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5" name="Стрелка вверх 18"/>
            <p:cNvSpPr>
              <a:spLocks noChangeArrowheads="1"/>
            </p:cNvSpPr>
            <p:nvPr/>
          </p:nvSpPr>
          <p:spPr bwMode="auto">
            <a:xfrm rot="10800000">
              <a:off x="8049368" y="2637532"/>
              <a:ext cx="331549" cy="1079500"/>
            </a:xfrm>
            <a:prstGeom prst="upArrow">
              <a:avLst>
                <a:gd name="adj1" fmla="val 34000"/>
                <a:gd name="adj2" fmla="val 41769"/>
              </a:avLst>
            </a:prstGeom>
            <a:solidFill>
              <a:srgbClr val="F2F0DA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36000" tIns="36000" rIns="36000" bIns="36000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26" name="TextBox 25"/>
            <p:cNvSpPr txBox="1">
              <a:spLocks noChangeArrowheads="1"/>
            </p:cNvSpPr>
            <p:nvPr/>
          </p:nvSpPr>
          <p:spPr bwMode="auto">
            <a:xfrm>
              <a:off x="7691107" y="2528900"/>
              <a:ext cx="1002446" cy="811367"/>
            </a:xfrm>
            <a:prstGeom prst="rect">
              <a:avLst/>
            </a:prstGeom>
            <a:solidFill>
              <a:srgbClr val="F2F0D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36000" tIns="36000" rIns="36000" bIns="36000">
              <a:spAutoFit/>
            </a:bodyPr>
            <a:lstStyle/>
            <a:p>
              <a:pPr algn="ctr" eaLnBrk="1" hangingPunct="1"/>
              <a:r>
                <a:rPr lang="ru-RU" altLang="ru-RU" sz="2400" i="1" dirty="0" smtClean="0">
                  <a:latin typeface="Times New Roman" pitchFamily="18" charset="0"/>
                  <a:cs typeface="Times New Roman" pitchFamily="18" charset="0"/>
                </a:rPr>
                <a:t>ответ</a:t>
              </a:r>
            </a:p>
            <a:p>
              <a:pPr algn="ctr" eaLnBrk="1" hangingPunct="1"/>
              <a:r>
                <a:rPr lang="en-US" altLang="ru-RU" sz="2400" b="0" dirty="0" smtClean="0">
                  <a:latin typeface="Times New Roman" pitchFamily="18" charset="0"/>
                  <a:cs typeface="Times New Roman" pitchFamily="18" charset="0"/>
                </a:rPr>
                <a:t>g</a:t>
              </a:r>
              <a:r>
                <a:rPr lang="ru-RU" altLang="ru-RU" sz="2400" b="0" dirty="0" smtClean="0"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altLang="ru-RU" sz="2400" b="0" dirty="0" smtClean="0">
                  <a:latin typeface="Times New Roman" pitchFamily="18" charset="0"/>
                  <a:cs typeface="Times New Roman" pitchFamily="18" charset="0"/>
                </a:rPr>
                <a:t>A(i)</a:t>
              </a:r>
              <a:r>
                <a:rPr lang="ru-RU" altLang="ru-RU" sz="2400" b="0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ru-RU" altLang="ru-RU" sz="2400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807804" y="1530655"/>
            <a:ext cx="504056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0" i="1" dirty="0" smtClean="0">
                <a:latin typeface="Times New Roman" pitchFamily="18" charset="0"/>
                <a:cs typeface="Times New Roman" pitchFamily="18" charset="0"/>
              </a:rPr>
              <a:t>f = </a:t>
            </a:r>
            <a:r>
              <a:rPr lang="en-US" sz="2400" b="0" i="1" dirty="0" err="1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0" baseline="-20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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g</a:t>
            </a:r>
            <a:r>
              <a:rPr lang="ru-RU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    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g(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ab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 = e(g(a),</a:t>
            </a:r>
            <a:r>
              <a:rPr lang="ru-RU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g(b))</a:t>
            </a:r>
            <a:endParaRPr lang="en-US" sz="2400" b="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2400" b="0" i="1" dirty="0" smtClean="0">
                <a:latin typeface="Times New Roman" pitchFamily="18" charset="0"/>
                <a:cs typeface="Times New Roman" pitchFamily="18" charset="0"/>
              </a:rPr>
              <a:t>a(i)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значение в вершине </a:t>
            </a:r>
            <a:r>
              <a:rPr lang="en-US" sz="2400" b="0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b="0" i="1" dirty="0" smtClean="0">
                <a:latin typeface="Times New Roman" pitchFamily="18" charset="0"/>
                <a:cs typeface="Times New Roman" pitchFamily="18" charset="0"/>
              </a:rPr>
              <a:t>A(i)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мультимножество значений</a:t>
            </a:r>
            <a:endParaRPr lang="en-US" sz="2400" b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2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в вершинах поддерева обратного остова с корнем в </a:t>
            </a:r>
            <a:r>
              <a:rPr lang="en-US" sz="2400" b="0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2400" b="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A=A(</a:t>
            </a:r>
            <a:r>
              <a:rPr lang="ru-RU" sz="2400" b="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корень</a:t>
            </a:r>
            <a:r>
              <a:rPr lang="en-US" sz="2400" b="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b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мультимножество значений во всех вершинах графа.</a:t>
            </a:r>
            <a:endParaRPr lang="en-US" sz="2400" b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2400"/>
              </a:spcAft>
            </a:pPr>
            <a:r>
              <a:rPr lang="en-US" sz="2400" b="0" i="1" dirty="0" smtClean="0">
                <a:latin typeface="Times New Roman" pitchFamily="18" charset="0"/>
                <a:cs typeface="Times New Roman" pitchFamily="18" charset="0"/>
              </a:rPr>
              <a:t>g(A(i)) = </a:t>
            </a:r>
            <a:r>
              <a:rPr lang="en-US" sz="2400" b="0" i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b="0" i="1" baseline="-25000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="0" i="1" dirty="0" smtClean="0">
                <a:latin typeface="Times New Roman" pitchFamily="18" charset="0"/>
                <a:cs typeface="Times New Roman" pitchFamily="18" charset="0"/>
              </a:rPr>
              <a:t>(g(a(i)), g(A(</a:t>
            </a:r>
            <a:r>
              <a:rPr lang="en-US" sz="2400" b="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0" i="1" baseline="-25000" dirty="0" err="1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0" i="1" dirty="0" smtClean="0">
                <a:latin typeface="Times New Roman" pitchFamily="18" charset="0"/>
                <a:cs typeface="Times New Roman" pitchFamily="18" charset="0"/>
              </a:rPr>
              <a:t>)),…g(A(i</a:t>
            </a:r>
            <a:r>
              <a:rPr lang="en-US" sz="2400" b="0" i="1" baseline="-25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="0" i="1" dirty="0" smtClean="0">
                <a:latin typeface="Times New Roman" pitchFamily="18" charset="0"/>
                <a:cs typeface="Times New Roman" pitchFamily="18" charset="0"/>
              </a:rPr>
              <a:t>)))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2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Время вычисления </a:t>
            </a:r>
            <a:r>
              <a:rPr lang="en-US" sz="2400" b="0" i="1" dirty="0" smtClean="0">
                <a:latin typeface="Times New Roman" pitchFamily="18" charset="0"/>
                <a:cs typeface="Times New Roman" pitchFamily="18" charset="0"/>
              </a:rPr>
              <a:t>f(A)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не более </a:t>
            </a:r>
            <a:r>
              <a:rPr lang="ru-RU" sz="2400" b="0" i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0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7380312" y="3465108"/>
            <a:ext cx="1476164" cy="1260036"/>
            <a:chOff x="3635896" y="4725196"/>
            <a:chExt cx="1476164" cy="1260036"/>
          </a:xfrm>
        </p:grpSpPr>
        <p:cxnSp>
          <p:nvCxnSpPr>
            <p:cNvPr id="32" name="Прямая со стрелкой 31"/>
            <p:cNvCxnSpPr>
              <a:stCxn id="29" idx="4"/>
              <a:endCxn id="28" idx="1"/>
            </p:cNvCxnSpPr>
            <p:nvPr/>
          </p:nvCxnSpPr>
          <p:spPr bwMode="auto">
            <a:xfrm>
              <a:off x="3851920" y="5221717"/>
              <a:ext cx="320565" cy="364052"/>
            </a:xfrm>
            <a:prstGeom prst="straightConnector1">
              <a:avLst/>
            </a:prstGeom>
            <a:solidFill>
              <a:srgbClr val="F1F8F9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35" name="Прямая со стрелкой 34"/>
            <p:cNvCxnSpPr>
              <a:stCxn id="31" idx="4"/>
              <a:endCxn id="28" idx="7"/>
            </p:cNvCxnSpPr>
            <p:nvPr/>
          </p:nvCxnSpPr>
          <p:spPr bwMode="auto">
            <a:xfrm flipH="1">
              <a:off x="4503412" y="5229204"/>
              <a:ext cx="392624" cy="356565"/>
            </a:xfrm>
            <a:prstGeom prst="straightConnector1">
              <a:avLst/>
            </a:prstGeom>
            <a:solidFill>
              <a:srgbClr val="F1F8F9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42" name="TextBox 41"/>
            <p:cNvSpPr txBox="1"/>
            <p:nvPr/>
          </p:nvSpPr>
          <p:spPr>
            <a:xfrm>
              <a:off x="4228219" y="4725196"/>
              <a:ext cx="307777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400" dirty="0" smtClean="0"/>
                <a:t>…</a:t>
              </a:r>
              <a:endParaRPr lang="ru-RU" sz="2400" dirty="0"/>
            </a:p>
          </p:txBody>
        </p:sp>
        <p:sp>
          <p:nvSpPr>
            <p:cNvPr id="28" name="Овал 27"/>
            <p:cNvSpPr>
              <a:spLocks noChangeAspect="1"/>
            </p:cNvSpPr>
            <p:nvPr/>
          </p:nvSpPr>
          <p:spPr bwMode="auto">
            <a:xfrm>
              <a:off x="4103948" y="5517232"/>
              <a:ext cx="468001" cy="468000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0" dirty="0" smtClean="0">
                  <a:latin typeface="Times New Roman" pitchFamily="18" charset="0"/>
                  <a:cs typeface="Times New Roman" pitchFamily="18" charset="0"/>
                </a:rPr>
                <a:t>i</a:t>
              </a:r>
              <a:endParaRPr lang="ru-RU" b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Овал 28"/>
            <p:cNvSpPr>
              <a:spLocks noChangeAspect="1"/>
            </p:cNvSpPr>
            <p:nvPr/>
          </p:nvSpPr>
          <p:spPr bwMode="auto">
            <a:xfrm>
              <a:off x="3635896" y="4789717"/>
              <a:ext cx="432048" cy="432000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lIns="0" tIns="0" rIns="0" bIns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0" dirty="0" err="1" smtClean="0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2400" b="0" baseline="-25000" dirty="0" err="1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b="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Овал 30"/>
            <p:cNvSpPr>
              <a:spLocks noChangeAspect="1"/>
            </p:cNvSpPr>
            <p:nvPr/>
          </p:nvSpPr>
          <p:spPr bwMode="auto">
            <a:xfrm>
              <a:off x="4680012" y="4797204"/>
              <a:ext cx="432048" cy="432000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lIns="0" tIns="0" rIns="0" bIns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0" dirty="0" smtClean="0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2400" b="0" baseline="-25000" dirty="0" smtClean="0">
                  <a:latin typeface="Times New Roman" pitchFamily="18" charset="0"/>
                  <a:cs typeface="Times New Roman" pitchFamily="18" charset="0"/>
                </a:rPr>
                <a:t>s</a:t>
              </a:r>
              <a:endParaRPr lang="ru-RU" b="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Box 92"/>
          <p:cNvSpPr txBox="1"/>
          <p:nvPr/>
        </p:nvSpPr>
        <p:spPr>
          <a:xfrm>
            <a:off x="7308304" y="5145831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3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7308304" y="533372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2, 1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7308304" y="533372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11, 3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7308304" y="5142210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2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7308304" y="533372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34, 8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7308304" y="5142210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0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308304" y="4993431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000</a:t>
            </a:r>
            <a:endParaRPr lang="ru-RU" sz="2800" dirty="0"/>
          </a:p>
        </p:txBody>
      </p:sp>
      <p:sp>
        <p:nvSpPr>
          <p:cNvPr id="86" name="TextBox 85"/>
          <p:cNvSpPr txBox="1"/>
          <p:nvPr/>
        </p:nvSpPr>
        <p:spPr>
          <a:xfrm>
            <a:off x="3923928" y="4929807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1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3923928" y="4930949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0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923928" y="4777407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012</a:t>
            </a:r>
            <a:endParaRPr lang="ru-RU" sz="2800" dirty="0"/>
          </a:p>
        </p:txBody>
      </p:sp>
      <p:sp>
        <p:nvSpPr>
          <p:cNvPr id="132" name="TextBox 131"/>
          <p:cNvSpPr txBox="1"/>
          <p:nvPr/>
        </p:nvSpPr>
        <p:spPr>
          <a:xfrm>
            <a:off x="3923928" y="511770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10, 2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873624" y="3240087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Oval 5"/>
          <p:cNvSpPr/>
          <p:nvPr/>
        </p:nvSpPr>
        <p:spPr>
          <a:xfrm>
            <a:off x="4953744" y="3024063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6177880" y="3744143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Oval 7"/>
          <p:cNvSpPr/>
          <p:nvPr/>
        </p:nvSpPr>
        <p:spPr>
          <a:xfrm>
            <a:off x="4305672" y="3816151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Oval 8"/>
          <p:cNvSpPr/>
          <p:nvPr/>
        </p:nvSpPr>
        <p:spPr>
          <a:xfrm>
            <a:off x="5673824" y="4464223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Oval 9"/>
          <p:cNvSpPr/>
          <p:nvPr/>
        </p:nvSpPr>
        <p:spPr>
          <a:xfrm>
            <a:off x="3297560" y="4464223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val 10"/>
          <p:cNvSpPr/>
          <p:nvPr/>
        </p:nvSpPr>
        <p:spPr>
          <a:xfrm>
            <a:off x="4377680" y="4608239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val 11"/>
          <p:cNvSpPr/>
          <p:nvPr/>
        </p:nvSpPr>
        <p:spPr>
          <a:xfrm>
            <a:off x="5169768" y="3816151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Oval 12"/>
          <p:cNvSpPr/>
          <p:nvPr/>
        </p:nvSpPr>
        <p:spPr>
          <a:xfrm>
            <a:off x="6825952" y="4104183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Oval 13"/>
          <p:cNvSpPr/>
          <p:nvPr/>
        </p:nvSpPr>
        <p:spPr>
          <a:xfrm>
            <a:off x="6969968" y="4968279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Oval 14"/>
          <p:cNvSpPr/>
          <p:nvPr/>
        </p:nvSpPr>
        <p:spPr>
          <a:xfrm>
            <a:off x="7906072" y="4104183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Oval 16"/>
          <p:cNvSpPr/>
          <p:nvPr/>
        </p:nvSpPr>
        <p:spPr>
          <a:xfrm>
            <a:off x="5241776" y="5328319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Straight Arrow Connector 17"/>
          <p:cNvCxnSpPr>
            <a:stCxn id="5" idx="7"/>
            <a:endCxn id="6" idx="2"/>
          </p:cNvCxnSpPr>
          <p:nvPr/>
        </p:nvCxnSpPr>
        <p:spPr>
          <a:xfrm flipV="1">
            <a:off x="4162412" y="3193231"/>
            <a:ext cx="791332" cy="9640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5"/>
            <a:endCxn id="8" idx="1"/>
          </p:cNvCxnSpPr>
          <p:nvPr/>
        </p:nvCxnSpPr>
        <p:spPr>
          <a:xfrm>
            <a:off x="4162412" y="3528875"/>
            <a:ext cx="192808" cy="33682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5" idx="3"/>
            <a:endCxn id="10" idx="0"/>
          </p:cNvCxnSpPr>
          <p:nvPr/>
        </p:nvCxnSpPr>
        <p:spPr>
          <a:xfrm flipH="1">
            <a:off x="3466728" y="3528875"/>
            <a:ext cx="456444" cy="93534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7"/>
            <a:endCxn id="6" idx="3"/>
          </p:cNvCxnSpPr>
          <p:nvPr/>
        </p:nvCxnSpPr>
        <p:spPr>
          <a:xfrm flipV="1">
            <a:off x="4594460" y="3312851"/>
            <a:ext cx="408832" cy="55284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6"/>
            <a:endCxn id="12" idx="2"/>
          </p:cNvCxnSpPr>
          <p:nvPr/>
        </p:nvCxnSpPr>
        <p:spPr>
          <a:xfrm>
            <a:off x="4644008" y="3985319"/>
            <a:ext cx="525760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0" idx="6"/>
            <a:endCxn id="11" idx="2"/>
          </p:cNvCxnSpPr>
          <p:nvPr/>
        </p:nvCxnSpPr>
        <p:spPr>
          <a:xfrm>
            <a:off x="3635896" y="4633391"/>
            <a:ext cx="741784" cy="14401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8" idx="4"/>
            <a:endCxn id="11" idx="0"/>
          </p:cNvCxnSpPr>
          <p:nvPr/>
        </p:nvCxnSpPr>
        <p:spPr>
          <a:xfrm>
            <a:off x="4474840" y="4154487"/>
            <a:ext cx="72008" cy="45375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2" idx="6"/>
            <a:endCxn id="7" idx="2"/>
          </p:cNvCxnSpPr>
          <p:nvPr/>
        </p:nvCxnSpPr>
        <p:spPr>
          <a:xfrm flipV="1">
            <a:off x="5508104" y="3913311"/>
            <a:ext cx="669776" cy="7200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6" idx="6"/>
            <a:endCxn id="16" idx="1"/>
          </p:cNvCxnSpPr>
          <p:nvPr/>
        </p:nvCxnSpPr>
        <p:spPr>
          <a:xfrm>
            <a:off x="5292080" y="3193231"/>
            <a:ext cx="2015468" cy="2439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40" idx="5"/>
            <a:endCxn id="13" idx="1"/>
          </p:cNvCxnSpPr>
          <p:nvPr/>
        </p:nvCxnSpPr>
        <p:spPr>
          <a:xfrm>
            <a:off x="6465060" y="4032931"/>
            <a:ext cx="410440" cy="12080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1" idx="5"/>
            <a:endCxn id="17" idx="1"/>
          </p:cNvCxnSpPr>
          <p:nvPr/>
        </p:nvCxnSpPr>
        <p:spPr>
          <a:xfrm>
            <a:off x="4666468" y="4897027"/>
            <a:ext cx="624856" cy="48084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7" idx="0"/>
            <a:endCxn id="12" idx="4"/>
          </p:cNvCxnSpPr>
          <p:nvPr/>
        </p:nvCxnSpPr>
        <p:spPr>
          <a:xfrm flipH="1" flipV="1">
            <a:off x="5338936" y="4154487"/>
            <a:ext cx="72008" cy="117383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2" idx="5"/>
            <a:endCxn id="9" idx="1"/>
          </p:cNvCxnSpPr>
          <p:nvPr/>
        </p:nvCxnSpPr>
        <p:spPr>
          <a:xfrm>
            <a:off x="5458556" y="4104939"/>
            <a:ext cx="264816" cy="40883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3" idx="6"/>
            <a:endCxn id="15" idx="2"/>
          </p:cNvCxnSpPr>
          <p:nvPr/>
        </p:nvCxnSpPr>
        <p:spPr>
          <a:xfrm>
            <a:off x="7164288" y="4273351"/>
            <a:ext cx="741784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7" idx="6"/>
            <a:endCxn id="14" idx="2"/>
          </p:cNvCxnSpPr>
          <p:nvPr/>
        </p:nvCxnSpPr>
        <p:spPr>
          <a:xfrm flipV="1">
            <a:off x="5580112" y="5137447"/>
            <a:ext cx="1389856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5"/>
            <a:endCxn id="14" idx="1"/>
          </p:cNvCxnSpPr>
          <p:nvPr/>
        </p:nvCxnSpPr>
        <p:spPr>
          <a:xfrm>
            <a:off x="5962612" y="4753011"/>
            <a:ext cx="1056904" cy="26481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7"/>
            <a:endCxn id="7" idx="3"/>
          </p:cNvCxnSpPr>
          <p:nvPr/>
        </p:nvCxnSpPr>
        <p:spPr>
          <a:xfrm flipV="1">
            <a:off x="5962612" y="4032931"/>
            <a:ext cx="264816" cy="48084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4" idx="0"/>
            <a:endCxn id="16" idx="4"/>
          </p:cNvCxnSpPr>
          <p:nvPr/>
        </p:nvCxnSpPr>
        <p:spPr>
          <a:xfrm flipV="1">
            <a:off x="7139136" y="3506415"/>
            <a:ext cx="288032" cy="146186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3" idx="3"/>
            <a:endCxn id="17" idx="7"/>
          </p:cNvCxnSpPr>
          <p:nvPr/>
        </p:nvCxnSpPr>
        <p:spPr>
          <a:xfrm flipH="1">
            <a:off x="5530564" y="4392971"/>
            <a:ext cx="1344936" cy="98489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5" idx="3"/>
            <a:endCxn id="14" idx="7"/>
          </p:cNvCxnSpPr>
          <p:nvPr/>
        </p:nvCxnSpPr>
        <p:spPr>
          <a:xfrm flipH="1">
            <a:off x="7258756" y="4392971"/>
            <a:ext cx="696864" cy="62485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7" idx="1"/>
            <a:endCxn id="5" idx="6"/>
          </p:cNvCxnSpPr>
          <p:nvPr/>
        </p:nvCxnSpPr>
        <p:spPr>
          <a:xfrm flipH="1" flipV="1">
            <a:off x="4211960" y="3409255"/>
            <a:ext cx="2015468" cy="384436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6" idx="3"/>
            <a:endCxn id="7" idx="7"/>
          </p:cNvCxnSpPr>
          <p:nvPr/>
        </p:nvCxnSpPr>
        <p:spPr>
          <a:xfrm flipH="1">
            <a:off x="6466668" y="3456867"/>
            <a:ext cx="840880" cy="33682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6176272" y="3744143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4" name="Oval 44"/>
          <p:cNvSpPr/>
          <p:nvPr/>
        </p:nvSpPr>
        <p:spPr>
          <a:xfrm>
            <a:off x="5239124" y="5328319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491880" y="3159521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01</a:t>
            </a:r>
            <a:endParaRPr lang="ru-RU" sz="2800" dirty="0"/>
          </a:p>
        </p:txBody>
      </p:sp>
      <p:sp>
        <p:nvSpPr>
          <p:cNvPr id="53" name="TextBox 52"/>
          <p:cNvSpPr txBox="1"/>
          <p:nvPr/>
        </p:nvSpPr>
        <p:spPr>
          <a:xfrm>
            <a:off x="2915816" y="4345359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012</a:t>
            </a:r>
            <a:endParaRPr lang="ru-RU" sz="2800" dirty="0"/>
          </a:p>
        </p:txBody>
      </p:sp>
      <p:sp>
        <p:nvSpPr>
          <p:cNvPr id="54" name="TextBox 53"/>
          <p:cNvSpPr txBox="1"/>
          <p:nvPr/>
        </p:nvSpPr>
        <p:spPr>
          <a:xfrm>
            <a:off x="3923928" y="3807593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011</a:t>
            </a:r>
            <a:endParaRPr lang="ru-RU" sz="2800" dirty="0"/>
          </a:p>
        </p:txBody>
      </p:sp>
      <p:sp>
        <p:nvSpPr>
          <p:cNvPr id="56" name="TextBox 55"/>
          <p:cNvSpPr txBox="1"/>
          <p:nvPr/>
        </p:nvSpPr>
        <p:spPr>
          <a:xfrm>
            <a:off x="7596336" y="3087513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ym typeface="Symbol"/>
              </a:rPr>
              <a:t></a:t>
            </a:r>
            <a:endParaRPr lang="en-US" sz="1400" i="1" dirty="0" smtClean="0"/>
          </a:p>
        </p:txBody>
      </p:sp>
      <p:sp>
        <p:nvSpPr>
          <p:cNvPr id="58" name="TextBox 57"/>
          <p:cNvSpPr txBox="1"/>
          <p:nvPr/>
        </p:nvSpPr>
        <p:spPr>
          <a:xfrm>
            <a:off x="4716016" y="3996352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0111</a:t>
            </a:r>
            <a:endParaRPr lang="ru-RU" sz="2800" dirty="0"/>
          </a:p>
        </p:txBody>
      </p:sp>
      <p:sp>
        <p:nvSpPr>
          <p:cNvPr id="59" name="TextBox 58"/>
          <p:cNvSpPr txBox="1"/>
          <p:nvPr/>
        </p:nvSpPr>
        <p:spPr>
          <a:xfrm>
            <a:off x="6516216" y="3697287"/>
            <a:ext cx="36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ru-RU" sz="2800" dirty="0"/>
          </a:p>
        </p:txBody>
      </p:sp>
      <p:sp>
        <p:nvSpPr>
          <p:cNvPr id="60" name="TextBox 59"/>
          <p:cNvSpPr txBox="1"/>
          <p:nvPr/>
        </p:nvSpPr>
        <p:spPr>
          <a:xfrm>
            <a:off x="5220072" y="2761183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010</a:t>
            </a:r>
            <a:endParaRPr lang="ru-RU" sz="2800" dirty="0"/>
          </a:p>
        </p:txBody>
      </p:sp>
      <p:sp>
        <p:nvSpPr>
          <p:cNvPr id="65" name="TextBox 64"/>
          <p:cNvSpPr txBox="1"/>
          <p:nvPr/>
        </p:nvSpPr>
        <p:spPr>
          <a:xfrm>
            <a:off x="6732240" y="4417367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00</a:t>
            </a:r>
            <a:endParaRPr lang="ru-RU" sz="2800" dirty="0"/>
          </a:p>
        </p:txBody>
      </p:sp>
      <p:sp>
        <p:nvSpPr>
          <p:cNvPr id="66" name="TextBox 65"/>
          <p:cNvSpPr txBox="1"/>
          <p:nvPr/>
        </p:nvSpPr>
        <p:spPr>
          <a:xfrm>
            <a:off x="8244408" y="4057327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000</a:t>
            </a:r>
            <a:endParaRPr lang="ru-RU" sz="2800" dirty="0"/>
          </a:p>
        </p:txBody>
      </p:sp>
      <p:sp>
        <p:nvSpPr>
          <p:cNvPr id="68" name="TextBox 67"/>
          <p:cNvSpPr txBox="1"/>
          <p:nvPr/>
        </p:nvSpPr>
        <p:spPr>
          <a:xfrm>
            <a:off x="5940152" y="4417367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01111</a:t>
            </a:r>
            <a:endParaRPr lang="ru-RU" sz="2800" dirty="0"/>
          </a:p>
        </p:txBody>
      </p:sp>
      <p:sp>
        <p:nvSpPr>
          <p:cNvPr id="69" name="TextBox 68"/>
          <p:cNvSpPr txBox="1"/>
          <p:nvPr/>
        </p:nvSpPr>
        <p:spPr>
          <a:xfrm>
            <a:off x="5580112" y="5497487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001</a:t>
            </a:r>
            <a:endParaRPr lang="ru-RU" sz="2800" dirty="0"/>
          </a:p>
        </p:txBody>
      </p:sp>
      <p:cxnSp>
        <p:nvCxnSpPr>
          <p:cNvPr id="71" name="Straight Arrow Connector 17"/>
          <p:cNvCxnSpPr/>
          <p:nvPr/>
        </p:nvCxnSpPr>
        <p:spPr>
          <a:xfrm flipV="1">
            <a:off x="4139952" y="3149798"/>
            <a:ext cx="791332" cy="96404"/>
          </a:xfrm>
          <a:prstGeom prst="straightConnector1">
            <a:avLst/>
          </a:prstGeom>
          <a:ln w="28575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37"/>
          <p:cNvCxnSpPr/>
          <p:nvPr/>
        </p:nvCxnSpPr>
        <p:spPr>
          <a:xfrm flipH="1" flipV="1">
            <a:off x="4199260" y="3455863"/>
            <a:ext cx="2015468" cy="384436"/>
          </a:xfrm>
          <a:prstGeom prst="straightConnector1">
            <a:avLst/>
          </a:prstGeom>
          <a:ln w="28575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36"/>
          <p:cNvCxnSpPr/>
          <p:nvPr/>
        </p:nvCxnSpPr>
        <p:spPr>
          <a:xfrm flipH="1">
            <a:off x="7295604" y="4436417"/>
            <a:ext cx="696864" cy="624856"/>
          </a:xfrm>
          <a:prstGeom prst="straightConnector1">
            <a:avLst/>
          </a:prstGeom>
          <a:ln w="28575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30"/>
          <p:cNvCxnSpPr/>
          <p:nvPr/>
        </p:nvCxnSpPr>
        <p:spPr>
          <a:xfrm>
            <a:off x="7164288" y="4233093"/>
            <a:ext cx="741784" cy="0"/>
          </a:xfrm>
          <a:prstGeom prst="straightConnector1">
            <a:avLst/>
          </a:prstGeom>
          <a:ln w="28575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22"/>
          <p:cNvCxnSpPr/>
          <p:nvPr/>
        </p:nvCxnSpPr>
        <p:spPr>
          <a:xfrm>
            <a:off x="3642246" y="4588941"/>
            <a:ext cx="741784" cy="144016"/>
          </a:xfrm>
          <a:prstGeom prst="straightConnector1">
            <a:avLst/>
          </a:prstGeom>
          <a:ln w="28575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29"/>
          <p:cNvCxnSpPr/>
          <p:nvPr/>
        </p:nvCxnSpPr>
        <p:spPr>
          <a:xfrm>
            <a:off x="5489054" y="4070027"/>
            <a:ext cx="264816" cy="408832"/>
          </a:xfrm>
          <a:prstGeom prst="straightConnector1">
            <a:avLst/>
          </a:prstGeom>
          <a:ln w="28575">
            <a:solidFill>
              <a:srgbClr val="00CC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2915816" y="4497759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0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491880" y="3311921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1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220072" y="2913583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2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596336" y="3265239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2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923928" y="3959993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0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716016" y="4148752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0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516216" y="3849687"/>
            <a:ext cx="36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0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580112" y="5649887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1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940152" y="4569767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1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732240" y="4569767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0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8244408" y="4209727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1</a:t>
            </a:r>
            <a:endParaRPr lang="ru-RU" sz="2800" dirty="0">
              <a:solidFill>
                <a:srgbClr val="0000FF"/>
              </a:solidFill>
            </a:endParaRPr>
          </a:p>
        </p:txBody>
      </p:sp>
      <p:cxnSp>
        <p:nvCxnSpPr>
          <p:cNvPr id="95" name="Straight Arrow Connector 63"/>
          <p:cNvCxnSpPr/>
          <p:nvPr/>
        </p:nvCxnSpPr>
        <p:spPr>
          <a:xfrm flipH="1">
            <a:off x="7524328" y="2833191"/>
            <a:ext cx="288032" cy="360040"/>
          </a:xfrm>
          <a:prstGeom prst="straightConnector1">
            <a:avLst/>
          </a:prstGeom>
          <a:ln w="28575" cmpd="dbl">
            <a:solidFill>
              <a:schemeClr val="tx2">
                <a:lumMod val="60000"/>
                <a:lumOff val="40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7632340" y="2399459"/>
            <a:ext cx="859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i="1" dirty="0" err="1" smtClean="0">
                <a:latin typeface="Times New Roman" pitchFamily="18" charset="0"/>
                <a:cs typeface="Times New Roman" pitchFamily="18" charset="0"/>
              </a:rPr>
              <a:t>g,e,h</a:t>
            </a:r>
            <a:r>
              <a:rPr lang="en-US" sz="2400" b="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748736" y="3265239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9, 1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660232" y="3697287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7, 1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131840" y="3265239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6, 1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984268" y="4365104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4, 1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220072" y="317348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5, 1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15816" y="4633391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1, 1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3923928" y="4129335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4, 1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8244408" y="4397622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5, 1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5580112" y="5857527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3, 1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17" name="Picture 44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3985319"/>
            <a:ext cx="279474" cy="279474"/>
          </a:xfrm>
          <a:prstGeom prst="rect">
            <a:avLst/>
          </a:prstGeom>
        </p:spPr>
      </p:pic>
      <p:sp>
        <p:nvSpPr>
          <p:cNvPr id="118" name="TextBox 117"/>
          <p:cNvSpPr txBox="1"/>
          <p:nvPr/>
        </p:nvSpPr>
        <p:spPr>
          <a:xfrm>
            <a:off x="3923928" y="5117702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9, 1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896036" y="4165339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2, 1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5796136" y="4777407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8, 1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3095836" y="3265239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13, 2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3491880" y="3317502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0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8244408" y="4397622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9, 2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8244408" y="4210869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0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5205783" y="317348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22, 4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220072" y="2914725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0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7748736" y="3265239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31, 5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7596336" y="3265239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1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5580112" y="5857527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13, 3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5584875" y="5646266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0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5796136" y="4777407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10, 2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7596336" y="3284984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0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7748736" y="3265239"/>
            <a:ext cx="711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65, 13</a:t>
            </a:r>
            <a:endParaRPr lang="ru-RU" sz="2800" dirty="0">
              <a:solidFill>
                <a:srgbClr val="FF0000"/>
              </a:solidFill>
            </a:endParaRPr>
          </a:p>
        </p:txBody>
      </p:sp>
      <p:cxnSp>
        <p:nvCxnSpPr>
          <p:cNvPr id="156" name="Straight Arrow Connector 63"/>
          <p:cNvCxnSpPr>
            <a:stCxn id="56" idx="1"/>
          </p:cNvCxnSpPr>
          <p:nvPr/>
        </p:nvCxnSpPr>
        <p:spPr>
          <a:xfrm flipV="1">
            <a:off x="7596336" y="2977207"/>
            <a:ext cx="360040" cy="264195"/>
          </a:xfrm>
          <a:prstGeom prst="straightConnector1">
            <a:avLst/>
          </a:prstGeom>
          <a:ln w="28575" cmpd="dbl">
            <a:solidFill>
              <a:schemeClr val="tx2">
                <a:lumMod val="60000"/>
                <a:lumOff val="40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/>
          <p:cNvSpPr txBox="1"/>
          <p:nvPr/>
        </p:nvSpPr>
        <p:spPr>
          <a:xfrm>
            <a:off x="7884368" y="2833191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65/13 = 5</a:t>
            </a:r>
            <a:endParaRPr lang="ru-RU" sz="2800" dirty="0"/>
          </a:p>
        </p:txBody>
      </p:sp>
      <p:sp>
        <p:nvSpPr>
          <p:cNvPr id="15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22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158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160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161" name="Rectangle 3"/>
          <p:cNvSpPr txBox="1">
            <a:spLocks noChangeArrowheads="1"/>
          </p:cNvSpPr>
          <p:nvPr/>
        </p:nvSpPr>
        <p:spPr bwMode="auto">
          <a:xfrm>
            <a:off x="0" y="18780"/>
            <a:ext cx="9144000" cy="104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spc="-50" dirty="0" smtClean="0">
                <a:sym typeface="Symbol" pitchFamily="18" charset="2"/>
              </a:rPr>
              <a:t>Параллельные вычисления на статическом графе.</a:t>
            </a:r>
          </a:p>
          <a:p>
            <a:pPr algn="ctr">
              <a:defRPr/>
            </a:pPr>
            <a:r>
              <a:rPr lang="ru-RU" sz="2800" b="0" kern="0" dirty="0" smtClean="0">
                <a:sym typeface="Symbol" pitchFamily="18" charset="2"/>
              </a:rPr>
              <a:t>Пример: вычисление среднего арифметического.</a:t>
            </a:r>
            <a:endParaRPr lang="ru-RU" sz="2800" b="0" kern="0" dirty="0" smtClean="0"/>
          </a:p>
        </p:txBody>
      </p:sp>
      <p:grpSp>
        <p:nvGrpSpPr>
          <p:cNvPr id="173" name="Группа 172"/>
          <p:cNvGrpSpPr/>
          <p:nvPr/>
        </p:nvGrpSpPr>
        <p:grpSpPr>
          <a:xfrm>
            <a:off x="179512" y="1304764"/>
            <a:ext cx="2379992" cy="400110"/>
            <a:chOff x="539552" y="1336702"/>
            <a:chExt cx="2379992" cy="400110"/>
          </a:xfrm>
        </p:grpSpPr>
        <p:cxnSp>
          <p:nvCxnSpPr>
            <p:cNvPr id="162" name="Straight Arrow Connector 17"/>
            <p:cNvCxnSpPr/>
            <p:nvPr/>
          </p:nvCxnSpPr>
          <p:spPr>
            <a:xfrm>
              <a:off x="539552" y="1556792"/>
              <a:ext cx="864096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TextBox 165"/>
            <p:cNvSpPr txBox="1"/>
            <p:nvPr/>
          </p:nvSpPr>
          <p:spPr>
            <a:xfrm>
              <a:off x="1367644" y="1336702"/>
              <a:ext cx="15519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0" dirty="0" smtClean="0">
                  <a:latin typeface="Times New Roman" pitchFamily="18" charset="0"/>
                  <a:cs typeface="Times New Roman" pitchFamily="18" charset="0"/>
                </a:rPr>
                <a:t>прямая дуга</a:t>
              </a:r>
              <a:endParaRPr lang="ru-RU" sz="2000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4" name="Группа 173"/>
          <p:cNvGrpSpPr/>
          <p:nvPr/>
        </p:nvGrpSpPr>
        <p:grpSpPr>
          <a:xfrm>
            <a:off x="179512" y="1880828"/>
            <a:ext cx="2530546" cy="400110"/>
            <a:chOff x="3380140" y="1336702"/>
            <a:chExt cx="2530546" cy="400110"/>
          </a:xfrm>
        </p:grpSpPr>
        <p:cxnSp>
          <p:nvCxnSpPr>
            <p:cNvPr id="167" name="Straight Arrow Connector 17"/>
            <p:cNvCxnSpPr/>
            <p:nvPr/>
          </p:nvCxnSpPr>
          <p:spPr>
            <a:xfrm>
              <a:off x="3380140" y="1556792"/>
              <a:ext cx="864096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4208232" y="1336702"/>
              <a:ext cx="17024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0" dirty="0" smtClean="0">
                  <a:latin typeface="Times New Roman" pitchFamily="18" charset="0"/>
                  <a:cs typeface="Times New Roman" pitchFamily="18" charset="0"/>
                </a:rPr>
                <a:t>обратная дуга</a:t>
              </a:r>
              <a:endParaRPr lang="ru-RU" sz="2000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5" name="Группа 174"/>
          <p:cNvGrpSpPr/>
          <p:nvPr/>
        </p:nvGrpSpPr>
        <p:grpSpPr>
          <a:xfrm>
            <a:off x="143508" y="3320988"/>
            <a:ext cx="2638711" cy="400110"/>
            <a:chOff x="6264188" y="1340768"/>
            <a:chExt cx="2638711" cy="400110"/>
          </a:xfrm>
        </p:grpSpPr>
        <p:sp>
          <p:nvSpPr>
            <p:cNvPr id="169" name="TextBox 168"/>
            <p:cNvSpPr txBox="1"/>
            <p:nvPr/>
          </p:nvSpPr>
          <p:spPr>
            <a:xfrm>
              <a:off x="6264188" y="1412776"/>
              <a:ext cx="5760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0111</a:t>
              </a:r>
              <a:endParaRPr lang="ru-RU" sz="28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6732240" y="1340768"/>
              <a:ext cx="21706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–</a:t>
              </a:r>
              <a:r>
                <a:rPr lang="ru-RU" sz="2000" b="0" dirty="0" smtClean="0">
                  <a:latin typeface="Times New Roman" pitchFamily="18" charset="0"/>
                  <a:cs typeface="Times New Roman" pitchFamily="18" charset="0"/>
                </a:rPr>
                <a:t> вектор вершины</a:t>
              </a:r>
              <a:endParaRPr lang="ru-RU" sz="2000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6" name="Группа 175"/>
          <p:cNvGrpSpPr/>
          <p:nvPr/>
        </p:nvGrpSpPr>
        <p:grpSpPr>
          <a:xfrm>
            <a:off x="215516" y="2456892"/>
            <a:ext cx="1743880" cy="707886"/>
            <a:chOff x="107504" y="2852936"/>
            <a:chExt cx="1743880" cy="707886"/>
          </a:xfrm>
        </p:grpSpPr>
        <p:sp>
          <p:nvSpPr>
            <p:cNvPr id="171" name="Oval 48"/>
            <p:cNvSpPr/>
            <p:nvPr/>
          </p:nvSpPr>
          <p:spPr>
            <a:xfrm>
              <a:off x="107504" y="2986718"/>
              <a:ext cx="338336" cy="3383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2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67544" y="2852936"/>
              <a:ext cx="13838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ru-RU" sz="2000" b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значение</a:t>
              </a:r>
            </a:p>
            <a:p>
              <a:r>
                <a:rPr lang="ru-RU" sz="2000" b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в вершине</a:t>
              </a:r>
              <a:endParaRPr lang="ru-RU" sz="2000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0" name="Группа 179"/>
          <p:cNvGrpSpPr/>
          <p:nvPr/>
        </p:nvGrpSpPr>
        <p:grpSpPr>
          <a:xfrm>
            <a:off x="219694" y="3801234"/>
            <a:ext cx="2840138" cy="707886"/>
            <a:chOff x="2879812" y="1136938"/>
            <a:chExt cx="2840138" cy="707886"/>
          </a:xfrm>
        </p:grpSpPr>
        <p:sp>
          <p:nvSpPr>
            <p:cNvPr id="177" name="TextBox 176"/>
            <p:cNvSpPr txBox="1"/>
            <p:nvPr/>
          </p:nvSpPr>
          <p:spPr>
            <a:xfrm>
              <a:off x="2879812" y="1244950"/>
              <a:ext cx="99386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ru-RU" sz="1400" dirty="0" smtClean="0">
                  <a:solidFill>
                    <a:srgbClr val="0000FF"/>
                  </a:solidFill>
                </a:rPr>
                <a:t>1</a:t>
              </a:r>
              <a:endParaRPr lang="ru-RU" sz="2800" dirty="0">
                <a:solidFill>
                  <a:srgbClr val="0000FF"/>
                </a:solidFill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2951820" y="1136938"/>
              <a:ext cx="27681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ru-RU" sz="2000" b="0" dirty="0" smtClean="0">
                  <a:latin typeface="Times New Roman" pitchFamily="18" charset="0"/>
                  <a:cs typeface="Times New Roman" pitchFamily="18" charset="0"/>
                </a:rPr>
                <a:t>счётчик обратных дуг</a:t>
              </a:r>
            </a:p>
            <a:p>
              <a:r>
                <a:rPr lang="en-US" sz="2000" b="0" dirty="0" smtClean="0"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ru-RU" sz="2000" b="0" dirty="0" smtClean="0">
                  <a:latin typeface="Times New Roman" pitchFamily="18" charset="0"/>
                  <a:cs typeface="Times New Roman" pitchFamily="18" charset="0"/>
                </a:rPr>
                <a:t>(ожидаемых ответов)</a:t>
              </a:r>
              <a:endParaRPr lang="ru-RU" sz="2000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6" name="TextBox 145"/>
          <p:cNvSpPr txBox="1"/>
          <p:nvPr/>
        </p:nvSpPr>
        <p:spPr>
          <a:xfrm>
            <a:off x="5940152" y="4566146"/>
            <a:ext cx="279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0</a:t>
            </a:r>
            <a:endParaRPr lang="ru-RU" sz="2800" dirty="0">
              <a:solidFill>
                <a:srgbClr val="0000FF"/>
              </a:solidFill>
            </a:endParaRPr>
          </a:p>
        </p:txBody>
      </p:sp>
      <p:grpSp>
        <p:nvGrpSpPr>
          <p:cNvPr id="183" name="Группа 182"/>
          <p:cNvGrpSpPr/>
          <p:nvPr/>
        </p:nvGrpSpPr>
        <p:grpSpPr>
          <a:xfrm>
            <a:off x="107504" y="4621198"/>
            <a:ext cx="2437822" cy="400110"/>
            <a:chOff x="143508" y="3212976"/>
            <a:chExt cx="2437822" cy="400110"/>
          </a:xfrm>
        </p:grpSpPr>
        <p:sp>
          <p:nvSpPr>
            <p:cNvPr id="181" name="TextBox 180"/>
            <p:cNvSpPr txBox="1"/>
            <p:nvPr/>
          </p:nvSpPr>
          <p:spPr>
            <a:xfrm>
              <a:off x="143508" y="3284984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9, 1</a:t>
              </a:r>
              <a:endParaRPr lang="ru-RU" sz="2800" dirty="0">
                <a:solidFill>
                  <a:srgbClr val="FF0000"/>
                </a:solidFill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611560" y="3212976"/>
              <a:ext cx="19697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ru-RU" sz="2000" b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значение </a:t>
              </a:r>
              <a:r>
                <a:rPr lang="en-US" sz="2000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r>
                <a:rPr lang="ru-RU" sz="2000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(…)</a:t>
              </a:r>
              <a:endParaRPr lang="ru-RU" sz="20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6" name="Группа 185"/>
          <p:cNvGrpSpPr/>
          <p:nvPr/>
        </p:nvGrpSpPr>
        <p:grpSpPr>
          <a:xfrm>
            <a:off x="215516" y="5337212"/>
            <a:ext cx="1533021" cy="400110"/>
            <a:chOff x="251520" y="3717032"/>
            <a:chExt cx="1533021" cy="400110"/>
          </a:xfrm>
        </p:grpSpPr>
        <p:pic>
          <p:nvPicPr>
            <p:cNvPr id="184" name="Picture 44" descr="message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1520" y="3789040"/>
              <a:ext cx="279474" cy="279474"/>
            </a:xfrm>
            <a:prstGeom prst="rect">
              <a:avLst/>
            </a:prstGeom>
          </p:spPr>
        </p:pic>
        <p:sp>
          <p:nvSpPr>
            <p:cNvPr id="185" name="TextBox 184"/>
            <p:cNvSpPr txBox="1"/>
            <p:nvPr/>
          </p:nvSpPr>
          <p:spPr>
            <a:xfrm>
              <a:off x="575556" y="3717032"/>
              <a:ext cx="12089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ru-RU" sz="2000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Вопрос</a:t>
              </a:r>
              <a:endParaRPr lang="ru-RU" sz="20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1" name="Группа 190"/>
          <p:cNvGrpSpPr/>
          <p:nvPr/>
        </p:nvGrpSpPr>
        <p:grpSpPr>
          <a:xfrm>
            <a:off x="215516" y="5913276"/>
            <a:ext cx="1469638" cy="400110"/>
            <a:chOff x="251520" y="4365104"/>
            <a:chExt cx="1469638" cy="400110"/>
          </a:xfrm>
        </p:grpSpPr>
        <p:sp>
          <p:nvSpPr>
            <p:cNvPr id="189" name="TextBox 188"/>
            <p:cNvSpPr txBox="1"/>
            <p:nvPr/>
          </p:nvSpPr>
          <p:spPr>
            <a:xfrm>
              <a:off x="539552" y="4365104"/>
              <a:ext cx="11816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ru-RU" sz="2000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Ответ</a:t>
              </a:r>
              <a:endParaRPr lang="ru-RU" sz="2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90" name="Picture 85" descr="message2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520" y="4437112"/>
              <a:ext cx="279475" cy="279475"/>
            </a:xfrm>
            <a:prstGeom prst="rect">
              <a:avLst/>
            </a:prstGeom>
          </p:spPr>
        </p:pic>
      </p:grpSp>
      <p:sp>
        <p:nvSpPr>
          <p:cNvPr id="192" name="TextBox 191"/>
          <p:cNvSpPr txBox="1"/>
          <p:nvPr/>
        </p:nvSpPr>
        <p:spPr>
          <a:xfrm>
            <a:off x="4319972" y="1088740"/>
            <a:ext cx="42210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 : {a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,…,a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}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(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+…+a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)/n</a:t>
            </a:r>
          </a:p>
          <a:p>
            <a:pPr>
              <a:spcAft>
                <a:spcPts val="0"/>
              </a:spcAft>
            </a:pP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g : {a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,…,a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} 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(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+…+a</a:t>
            </a:r>
            <a:r>
              <a:rPr lang="en-US" sz="2400" b="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 n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e : ((a, k), (b, m))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 (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a+b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 </a:t>
            </a:r>
            <a:r>
              <a:rPr lang="en-US" sz="2400" b="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k+m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</a:t>
            </a:r>
            <a:endParaRPr lang="en-US" sz="2400" b="0" i="1" dirty="0" smtClean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  <a:sym typeface="Symbol"/>
            </a:endParaRPr>
          </a:p>
          <a:p>
            <a:pPr>
              <a:spcAft>
                <a:spcPts val="0"/>
              </a:spcAft>
            </a:pP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h : (a, k) </a:t>
            </a:r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a/k</a:t>
            </a:r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3275856" y="1304764"/>
            <a:ext cx="26545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Разметка: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4" name="Text Box 18"/>
          <p:cNvSpPr txBox="1">
            <a:spLocks noChangeArrowheads="1"/>
          </p:cNvSpPr>
          <p:nvPr/>
        </p:nvSpPr>
        <p:spPr bwMode="auto">
          <a:xfrm>
            <a:off x="34925" y="624486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6048164" y="1448780"/>
            <a:ext cx="2332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Прямой остов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6048164" y="1448780"/>
            <a:ext cx="2686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Вектора вершин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6012160" y="1448780"/>
            <a:ext cx="2725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Обратный остов</a:t>
            </a:r>
            <a:endParaRPr lang="ru-RU" sz="2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6048164" y="1448780"/>
            <a:ext cx="2362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Счётчики</a:t>
            </a:r>
          </a:p>
          <a:p>
            <a:r>
              <a:rPr 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обратных дуг</a:t>
            </a:r>
            <a:endParaRPr lang="ru-RU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9" name="Прямоугольник 198"/>
          <p:cNvSpPr/>
          <p:nvPr/>
        </p:nvSpPr>
        <p:spPr>
          <a:xfrm>
            <a:off x="3239852" y="1304764"/>
            <a:ext cx="34208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Вычисления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7258000" y="3168079"/>
            <a:ext cx="338336" cy="33833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6824344" y="4104183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3872016" y="3240087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6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3" name="Oval 43"/>
          <p:cNvSpPr/>
          <p:nvPr/>
        </p:nvSpPr>
        <p:spPr>
          <a:xfrm>
            <a:off x="7908183" y="4104183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5" name="Oval 45"/>
          <p:cNvSpPr/>
          <p:nvPr/>
        </p:nvSpPr>
        <p:spPr>
          <a:xfrm>
            <a:off x="4955855" y="3024063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Oval 46"/>
          <p:cNvSpPr/>
          <p:nvPr/>
        </p:nvSpPr>
        <p:spPr>
          <a:xfrm>
            <a:off x="3294908" y="4464223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Oval 47"/>
          <p:cNvSpPr/>
          <p:nvPr/>
        </p:nvSpPr>
        <p:spPr>
          <a:xfrm>
            <a:off x="4307783" y="3816151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8" name="Oval 48"/>
          <p:cNvSpPr/>
          <p:nvPr/>
        </p:nvSpPr>
        <p:spPr>
          <a:xfrm>
            <a:off x="6967316" y="4968279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9" name="Oval 49"/>
          <p:cNvSpPr/>
          <p:nvPr/>
        </p:nvSpPr>
        <p:spPr>
          <a:xfrm>
            <a:off x="5167116" y="3816151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0" name="Oval 50"/>
          <p:cNvSpPr/>
          <p:nvPr/>
        </p:nvSpPr>
        <p:spPr>
          <a:xfrm>
            <a:off x="4379791" y="4608239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" name="Oval 51"/>
          <p:cNvSpPr/>
          <p:nvPr/>
        </p:nvSpPr>
        <p:spPr>
          <a:xfrm>
            <a:off x="5671172" y="4464223"/>
            <a:ext cx="338336" cy="3383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8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" name="Picture 44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3049215"/>
            <a:ext cx="279474" cy="279474"/>
          </a:xfrm>
          <a:prstGeom prst="rect">
            <a:avLst/>
          </a:prstGeom>
        </p:spPr>
      </p:pic>
      <p:pic>
        <p:nvPicPr>
          <p:cNvPr id="106" name="Picture 44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3409255"/>
            <a:ext cx="279474" cy="279474"/>
          </a:xfrm>
          <a:prstGeom prst="rect">
            <a:avLst/>
          </a:prstGeom>
        </p:spPr>
      </p:pic>
      <p:pic>
        <p:nvPicPr>
          <p:cNvPr id="107" name="Picture 44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3409255"/>
            <a:ext cx="279474" cy="279474"/>
          </a:xfrm>
          <a:prstGeom prst="rect">
            <a:avLst/>
          </a:prstGeom>
        </p:spPr>
      </p:pic>
      <p:pic>
        <p:nvPicPr>
          <p:cNvPr id="128" name="Picture 85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193231"/>
            <a:ext cx="279475" cy="279475"/>
          </a:xfrm>
          <a:prstGeom prst="rect">
            <a:avLst/>
          </a:prstGeom>
        </p:spPr>
      </p:pic>
      <p:pic>
        <p:nvPicPr>
          <p:cNvPr id="116" name="Picture 44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3913311"/>
            <a:ext cx="279474" cy="279474"/>
          </a:xfrm>
          <a:prstGeom prst="rect">
            <a:avLst/>
          </a:prstGeom>
        </p:spPr>
      </p:pic>
      <p:pic>
        <p:nvPicPr>
          <p:cNvPr id="134" name="Picture 85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697287"/>
            <a:ext cx="279475" cy="279475"/>
          </a:xfrm>
          <a:prstGeom prst="rect">
            <a:avLst/>
          </a:prstGeom>
        </p:spPr>
      </p:pic>
      <p:pic>
        <p:nvPicPr>
          <p:cNvPr id="139" name="Picture 85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3049215"/>
            <a:ext cx="279475" cy="279475"/>
          </a:xfrm>
          <a:prstGeom prst="rect">
            <a:avLst/>
          </a:prstGeom>
        </p:spPr>
      </p:pic>
      <p:pic>
        <p:nvPicPr>
          <p:cNvPr id="143" name="Picture 85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3985319"/>
            <a:ext cx="279475" cy="279475"/>
          </a:xfrm>
          <a:prstGeom prst="rect">
            <a:avLst/>
          </a:prstGeom>
        </p:spPr>
      </p:pic>
      <p:pic>
        <p:nvPicPr>
          <p:cNvPr id="100" name="Picture 44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168" y="3625279"/>
            <a:ext cx="279474" cy="279474"/>
          </a:xfrm>
          <a:prstGeom prst="rect">
            <a:avLst/>
          </a:prstGeom>
        </p:spPr>
      </p:pic>
      <p:pic>
        <p:nvPicPr>
          <p:cNvPr id="101" name="Picture 44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00" y="3841303"/>
            <a:ext cx="279474" cy="279474"/>
          </a:xfrm>
          <a:prstGeom prst="rect">
            <a:avLst/>
          </a:prstGeom>
        </p:spPr>
      </p:pic>
      <p:pic>
        <p:nvPicPr>
          <p:cNvPr id="122" name="Picture 85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3697287"/>
            <a:ext cx="279475" cy="279475"/>
          </a:xfrm>
          <a:prstGeom prst="rect">
            <a:avLst/>
          </a:prstGeom>
        </p:spPr>
      </p:pic>
      <p:pic>
        <p:nvPicPr>
          <p:cNvPr id="97" name="Picture 44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20272" y="3337247"/>
            <a:ext cx="279474" cy="279474"/>
          </a:xfrm>
          <a:prstGeom prst="rect">
            <a:avLst/>
          </a:prstGeom>
        </p:spPr>
      </p:pic>
      <p:pic>
        <p:nvPicPr>
          <p:cNvPr id="108" name="Picture 44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20272" y="4057327"/>
            <a:ext cx="279474" cy="279474"/>
          </a:xfrm>
          <a:prstGeom prst="rect">
            <a:avLst/>
          </a:prstGeom>
        </p:spPr>
      </p:pic>
      <p:pic>
        <p:nvPicPr>
          <p:cNvPr id="109" name="Picture 44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0" y="4273351"/>
            <a:ext cx="279474" cy="279474"/>
          </a:xfrm>
          <a:prstGeom prst="rect">
            <a:avLst/>
          </a:prstGeom>
        </p:spPr>
      </p:pic>
      <p:pic>
        <p:nvPicPr>
          <p:cNvPr id="125" name="Picture 85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4129335"/>
            <a:ext cx="279475" cy="279475"/>
          </a:xfrm>
          <a:prstGeom prst="rect">
            <a:avLst/>
          </a:prstGeom>
        </p:spPr>
      </p:pic>
      <p:pic>
        <p:nvPicPr>
          <p:cNvPr id="115" name="Picture 44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4273351"/>
            <a:ext cx="279474" cy="279474"/>
          </a:xfrm>
          <a:prstGeom prst="rect">
            <a:avLst/>
          </a:prstGeom>
        </p:spPr>
      </p:pic>
      <p:pic>
        <p:nvPicPr>
          <p:cNvPr id="136" name="Picture 85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2360" y="4273351"/>
            <a:ext cx="279475" cy="279475"/>
          </a:xfrm>
          <a:prstGeom prst="rect">
            <a:avLst/>
          </a:prstGeom>
        </p:spPr>
      </p:pic>
      <p:pic>
        <p:nvPicPr>
          <p:cNvPr id="152" name="Picture 85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4849415"/>
            <a:ext cx="279475" cy="279475"/>
          </a:xfrm>
          <a:prstGeom prst="rect">
            <a:avLst/>
          </a:prstGeom>
        </p:spPr>
      </p:pic>
      <p:pic>
        <p:nvPicPr>
          <p:cNvPr id="149" name="Picture 85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4633391"/>
            <a:ext cx="279475" cy="279475"/>
          </a:xfrm>
          <a:prstGeom prst="rect">
            <a:avLst/>
          </a:prstGeom>
        </p:spPr>
      </p:pic>
      <p:pic>
        <p:nvPicPr>
          <p:cNvPr id="148" name="Picture 85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5353471"/>
            <a:ext cx="279475" cy="279475"/>
          </a:xfrm>
          <a:prstGeom prst="rect">
            <a:avLst/>
          </a:prstGeom>
        </p:spPr>
      </p:pic>
      <p:pic>
        <p:nvPicPr>
          <p:cNvPr id="142" name="Picture 85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4777407"/>
            <a:ext cx="279475" cy="279475"/>
          </a:xfrm>
          <a:prstGeom prst="rect">
            <a:avLst/>
          </a:prstGeom>
        </p:spPr>
      </p:pic>
      <p:pic>
        <p:nvPicPr>
          <p:cNvPr id="114" name="Picture 44" descr="messag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4489375"/>
            <a:ext cx="279474" cy="279474"/>
          </a:xfrm>
          <a:prstGeom prst="rect">
            <a:avLst/>
          </a:prstGeom>
        </p:spPr>
      </p:pic>
      <p:pic>
        <p:nvPicPr>
          <p:cNvPr id="131" name="Picture 85" descr="messag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4561383"/>
            <a:ext cx="279475" cy="279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7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xit" presetSubtype="2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4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000"/>
                            </p:stCondLst>
                            <p:childTnLst>
                              <p:par>
                                <p:cTn id="127" presetID="22" presetClass="exit" presetSubtype="2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8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5" presetID="7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>
                                      <p:cBhvr>
                                        <p:cTn id="1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>
                                      <p:cBhvr>
                                        <p:cTn id="1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>
                                      <p:cBhvr>
                                        <p:cTn id="1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>
                                      <p:cBhvr>
                                        <p:cTn id="1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>
                                      <p:cBhvr>
                                        <p:cTn id="1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2" presetID="22" presetClass="exit" presetSubtype="2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3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80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46" presetID="22" presetClass="exit" presetSubtype="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0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51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8" presetID="9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5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7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9000"/>
                            </p:stCondLst>
                            <p:childTnLst>
                              <p:par>
                                <p:cTn id="28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-0.07812 0.0426 " pathEditMode="relative" rAng="0" ptsTypes="AA">
                                      <p:cBhvr>
                                        <p:cTn id="28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9500"/>
                            </p:stCondLst>
                            <p:childTnLst>
                              <p:par>
                                <p:cTn id="28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8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1500"/>
                            </p:stCondLst>
                            <p:childTnLst>
                              <p:par>
                                <p:cTn id="30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-0.22014 -0.05208 " pathEditMode="relative" rAng="0" ptsTypes="AA">
                                      <p:cBhvr>
                                        <p:cTn id="3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" y="-26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03993 0.02153 " pathEditMode="relative" rAng="0" ptsTypes="AA">
                                      <p:cBhvr>
                                        <p:cTn id="31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32000"/>
                            </p:stCondLst>
                            <p:childTnLst>
                              <p:par>
                                <p:cTn id="3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32500"/>
                            </p:stCondLst>
                            <p:childTnLst>
                              <p:par>
                                <p:cTn id="33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34000"/>
                            </p:stCondLst>
                            <p:childTnLst>
                              <p:par>
                                <p:cTn id="36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08716 -0.00995 " pathEditMode="relative" rAng="0" ptsTypes="AA">
                                      <p:cBhvr>
                                        <p:cTn id="36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-5"/>
                                    </p:animMotion>
                                  </p:childTnLst>
                                </p:cTn>
                              </p:par>
                              <p:par>
                                <p:cTn id="36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3 7.40741E-7 L 0.02466 0.04282 " pathEditMode="relative" rAng="0" ptsTypes="AA">
                                      <p:cBhvr>
                                        <p:cTn id="36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21"/>
                                    </p:animMotion>
                                  </p:childTnLst>
                                </p:cTn>
                              </p:par>
                              <p:par>
                                <p:cTn id="3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7.40741E-7 L -0.04687 0.13727 " pathEditMode="relative" rAng="0" ptsTypes="AA">
                                      <p:cBhvr>
                                        <p:cTn id="36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69"/>
                                    </p:animMotion>
                                  </p:childTnLst>
                                </p:cTn>
                              </p:par>
                              <p:par>
                                <p:cTn id="3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4.81481E-6 L 0.07934 0.00046 " pathEditMode="relative" rAng="0" ptsTypes="AA">
                                      <p:cBhvr>
                                        <p:cTn id="3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0"/>
                                    </p:animMotion>
                                  </p:childTnLst>
                                </p:cTn>
                              </p:par>
                              <p:par>
                                <p:cTn id="37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69 L -0.14913 0.14838 " pathEditMode="relative" rAng="0" ptsTypes="AA">
                                      <p:cBhvr>
                                        <p:cTn id="37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74"/>
                                    </p:animMotion>
                                  </p:childTnLst>
                                </p:cTn>
                              </p:par>
                              <p:par>
                                <p:cTn id="3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.00046 L -0.2217 -0.05139 " pathEditMode="relative" rAng="0" ptsTypes="AA">
                                      <p:cBhvr>
                                        <p:cTn id="37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" y="-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34500"/>
                            </p:stCondLst>
                            <p:childTnLst>
                              <p:par>
                                <p:cTn id="3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35000"/>
                            </p:stCondLst>
                            <p:childTnLst>
                              <p:par>
                                <p:cTn id="4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35500"/>
                            </p:stCondLst>
                            <p:childTnLst>
                              <p:par>
                                <p:cTn id="436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1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6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37000"/>
                            </p:stCondLst>
                            <p:childTnLst>
                              <p:par>
                                <p:cTn id="46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85185E-6 L 0.07917 0.02153 " pathEditMode="relative" rAng="0" ptsTypes="AA">
                                      <p:cBhvr>
                                        <p:cTn id="46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11"/>
                                    </p:animMotion>
                                  </p:childTnLst>
                                </p:cTn>
                              </p:par>
                              <p:par>
                                <p:cTn id="46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33333E-6 L -0.0783 0.08449 " pathEditMode="relative" rAng="0" ptsTypes="AA">
                                      <p:cBhvr>
                                        <p:cTn id="47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42"/>
                                    </p:animMotion>
                                  </p:childTnLst>
                                </p:cTn>
                              </p:par>
                              <p:par>
                                <p:cTn id="47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3.7037E-7 L 0.05556 0.00069 " pathEditMode="relative" rAng="0" ptsTypes="AA">
                                      <p:cBhvr>
                                        <p:cTn id="47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0"/>
                                    </p:animMotion>
                                  </p:childTnLst>
                                </p:cTn>
                              </p:par>
                              <p:par>
                                <p:cTn id="47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0.0809 0.00023 " pathEditMode="relative" rAng="0" ptsTypes="AA">
                                      <p:cBhvr>
                                        <p:cTn id="47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0"/>
                                    </p:animMotion>
                                  </p:childTnLst>
                                </p:cTn>
                              </p:par>
                              <p:par>
                                <p:cTn id="4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2.22222E-6 L 0.08733 -0.00972 " pathEditMode="relative" rAng="0" ptsTypes="AA">
                                      <p:cBhvr>
                                        <p:cTn id="47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-5"/>
                                    </p:animMotion>
                                  </p:childTnLst>
                                </p:cTn>
                              </p:par>
                              <p:par>
                                <p:cTn id="47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1111E-6 L 0.04774 -0.08333 " pathEditMode="relative" rAng="0" ptsTypes="AA">
                                      <p:cBhvr>
                                        <p:cTn id="47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-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37500"/>
                            </p:stCondLst>
                            <p:childTnLst>
                              <p:par>
                                <p:cTn id="48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38000"/>
                            </p:stCondLst>
                            <p:childTnLst>
                              <p:par>
                                <p:cTn id="5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38500"/>
                            </p:stCondLst>
                            <p:childTnLst>
                              <p:par>
                                <p:cTn id="547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2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2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40000"/>
                            </p:stCondLst>
                            <p:childTnLst>
                              <p:par>
                                <p:cTn id="56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L 0.02413 0.05324 " pathEditMode="relative" rAng="0" ptsTypes="AA">
                                      <p:cBhvr>
                                        <p:cTn id="56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27"/>
                                    </p:animMotion>
                                  </p:childTnLst>
                                </p:cTn>
                              </p:par>
                              <p:par>
                                <p:cTn id="5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0.07917 0.02176 " pathEditMode="relative" rAng="0" ptsTypes="AA">
                                      <p:cBhvr>
                                        <p:cTn id="57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11"/>
                                    </p:animMotion>
                                  </p:childTnLst>
                                </p:cTn>
                              </p:par>
                              <p:par>
                                <p:cTn id="5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3.33333E-6 L -0.07778 0.08449 " pathEditMode="relative" rAng="0" ptsTypes="AA">
                                      <p:cBhvr>
                                        <p:cTn id="57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42"/>
                                    </p:animMotion>
                                  </p:childTnLst>
                                </p:cTn>
                              </p:par>
                              <p:par>
                                <p:cTn id="57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0.21319 0.00047 " pathEditMode="relative" rAng="0" ptsTypes="AA">
                                      <p:cBhvr>
                                        <p:cTn id="57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40500"/>
                            </p:stCondLst>
                            <p:childTnLst>
                              <p:par>
                                <p:cTn id="5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41000"/>
                            </p:stCondLst>
                            <p:childTnLst>
                              <p:par>
                                <p:cTn id="6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41500"/>
                            </p:stCondLst>
                            <p:childTnLst>
                              <p:par>
                                <p:cTn id="644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9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>
                            <p:stCondLst>
                              <p:cond delay="43000"/>
                            </p:stCondLst>
                            <p:childTnLst>
                              <p:par>
                                <p:cTn id="6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0.07136 0.0743 " pathEditMode="relative" rAng="0" ptsTypes="AA">
                                      <p:cBhvr>
                                        <p:cTn id="65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" y="37"/>
                                    </p:animMotion>
                                  </p:childTnLst>
                                </p:cTn>
                              </p:par>
                              <p:par>
                                <p:cTn id="6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L 0.02413 0.05324 " pathEditMode="relative" rAng="0" ptsTypes="AA">
                                      <p:cBhvr>
                                        <p:cTn id="65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43500"/>
                            </p:stCondLst>
                            <p:childTnLst>
                              <p:par>
                                <p:cTn id="66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8" fill="hold">
                            <p:stCondLst>
                              <p:cond delay="44000"/>
                            </p:stCondLst>
                            <p:childTnLst>
                              <p:par>
                                <p:cTn id="67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44500"/>
                            </p:stCondLst>
                            <p:childTnLst>
                              <p:par>
                                <p:cTn id="700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5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46000"/>
                            </p:stCondLst>
                            <p:childTnLst>
                              <p:par>
                                <p:cTn id="7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07 L 0.14218 -0.05115 " pathEditMode="relative" rAng="0" ptsTypes="AA">
                                      <p:cBhvr>
                                        <p:cTn id="71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" y="-26"/>
                                    </p:animMotion>
                                  </p:childTnLst>
                                </p:cTn>
                              </p:par>
                              <p:par>
                                <p:cTn id="7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0.11059 0.03195 " pathEditMode="relative" rAng="0" ptsTypes="AA">
                                      <p:cBhvr>
                                        <p:cTn id="71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" y="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46500"/>
                            </p:stCondLst>
                            <p:childTnLst>
                              <p:par>
                                <p:cTn id="7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47000"/>
                            </p:stCondLst>
                            <p:childTnLst>
                              <p:par>
                                <p:cTn id="7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47500"/>
                            </p:stCondLst>
                            <p:childTnLst>
                              <p:par>
                                <p:cTn id="740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49000"/>
                            </p:stCondLst>
                            <p:childTnLst>
                              <p:par>
                                <p:cTn id="74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47 L 0.03247 -0.20972 " pathEditMode="relative" rAng="0" ptsTypes="AA">
                                      <p:cBhvr>
                                        <p:cTn id="74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-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49500"/>
                            </p:stCondLst>
                            <p:childTnLst>
                              <p:par>
                                <p:cTn id="74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50000"/>
                            </p:stCondLst>
                            <p:childTnLst>
                              <p:par>
                                <p:cTn id="7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50500"/>
                            </p:stCondLst>
                            <p:childTnLst>
                              <p:par>
                                <p:cTn id="770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52000"/>
                            </p:stCondLst>
                            <p:childTnLst>
                              <p:par>
                                <p:cTn id="77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3" grpId="1"/>
      <p:bldP spid="119" grpId="0"/>
      <p:bldP spid="119" grpId="1"/>
      <p:bldP spid="137" grpId="0"/>
      <p:bldP spid="137" grpId="1"/>
      <p:bldP spid="138" grpId="0"/>
      <p:bldP spid="138" grpId="1"/>
      <p:bldP spid="150" grpId="0"/>
      <p:bldP spid="151" grpId="0"/>
      <p:bldP spid="67" grpId="0"/>
      <p:bldP spid="86" grpId="0"/>
      <p:bldP spid="86" grpId="1"/>
      <p:bldP spid="133" grpId="0"/>
      <p:bldP spid="57" grpId="0"/>
      <p:bldP spid="132" grpId="0"/>
      <p:bldP spid="52" grpId="0"/>
      <p:bldP spid="53" grpId="0"/>
      <p:bldP spid="54" grpId="0"/>
      <p:bldP spid="56" grpId="0"/>
      <p:bldP spid="58" grpId="0"/>
      <p:bldP spid="59" grpId="0"/>
      <p:bldP spid="60" grpId="0"/>
      <p:bldP spid="65" grpId="0"/>
      <p:bldP spid="66" grpId="0"/>
      <p:bldP spid="68" grpId="0"/>
      <p:bldP spid="69" grpId="0"/>
      <p:bldP spid="82" grpId="0"/>
      <p:bldP spid="83" grpId="0"/>
      <p:bldP spid="83" grpId="1"/>
      <p:bldP spid="84" grpId="0"/>
      <p:bldP spid="84" grpId="1"/>
      <p:bldP spid="85" grpId="0"/>
      <p:bldP spid="85" grpId="1"/>
      <p:bldP spid="87" grpId="0"/>
      <p:bldP spid="88" grpId="0"/>
      <p:bldP spid="89" grpId="0"/>
      <p:bldP spid="90" grpId="0"/>
      <p:bldP spid="90" grpId="1"/>
      <p:bldP spid="91" grpId="0"/>
      <p:bldP spid="91" grpId="1"/>
      <p:bldP spid="92" grpId="0"/>
      <p:bldP spid="94" grpId="0"/>
      <p:bldP spid="94" grpId="1"/>
      <p:bldP spid="96" grpId="0"/>
      <p:bldP spid="98" grpId="0"/>
      <p:bldP spid="98" grpId="1"/>
      <p:bldP spid="99" grpId="0"/>
      <p:bldP spid="103" grpId="0"/>
      <p:bldP spid="103" grpId="1"/>
      <p:bldP spid="104" grpId="0"/>
      <p:bldP spid="105" grpId="0"/>
      <p:bldP spid="105" grpId="1"/>
      <p:bldP spid="110" grpId="0"/>
      <p:bldP spid="111" grpId="0"/>
      <p:bldP spid="112" grpId="0"/>
      <p:bldP spid="112" grpId="1"/>
      <p:bldP spid="113" grpId="0"/>
      <p:bldP spid="113" grpId="1"/>
      <p:bldP spid="118" grpId="0"/>
      <p:bldP spid="118" grpId="1"/>
      <p:bldP spid="120" grpId="0"/>
      <p:bldP spid="121" grpId="0"/>
      <p:bldP spid="121" grpId="1"/>
      <p:bldP spid="123" grpId="0"/>
      <p:bldP spid="124" grpId="0"/>
      <p:bldP spid="126" grpId="0"/>
      <p:bldP spid="127" grpId="0"/>
      <p:bldP spid="129" grpId="0"/>
      <p:bldP spid="130" grpId="0"/>
      <p:bldP spid="140" grpId="0"/>
      <p:bldP spid="140" grpId="1"/>
      <p:bldP spid="141" grpId="0"/>
      <p:bldP spid="141" grpId="1"/>
      <p:bldP spid="144" grpId="0"/>
      <p:bldP spid="145" grpId="0"/>
      <p:bldP spid="147" grpId="0"/>
      <p:bldP spid="153" grpId="0"/>
      <p:bldP spid="154" grpId="0"/>
      <p:bldP spid="159" grpId="0"/>
      <p:bldP spid="146" grpId="0"/>
      <p:bldP spid="192" grpId="0"/>
      <p:bldP spid="193" grpId="0"/>
      <p:bldP spid="193" grpId="1"/>
      <p:bldP spid="195" grpId="0"/>
      <p:bldP spid="195" grpId="1"/>
      <p:bldP spid="196" grpId="0"/>
      <p:bldP spid="196" grpId="1"/>
      <p:bldP spid="197" grpId="0"/>
      <p:bldP spid="197" grpId="1"/>
      <p:bldP spid="198" grpId="0"/>
      <p:bldP spid="198" grpId="1"/>
      <p:bldP spid="199" grpId="0"/>
      <p:bldP spid="19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23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79388" y="203446"/>
            <a:ext cx="8748712" cy="67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3200" dirty="0" smtClean="0">
                <a:sym typeface="Symbol" pitchFamily="18" charset="2"/>
              </a:rPr>
              <a:t>Динамический граф. </a:t>
            </a:r>
            <a:r>
              <a:rPr lang="ru-RU" sz="2800" b="0" dirty="0" smtClean="0">
                <a:sym typeface="Symbol" pitchFamily="18" charset="2"/>
              </a:rPr>
              <a:t>Изменение дуг.</a:t>
            </a:r>
            <a:endParaRPr lang="ru-RU" sz="2800" b="0" kern="0" dirty="0" smtClean="0"/>
          </a:p>
        </p:txBody>
      </p:sp>
      <p:sp>
        <p:nvSpPr>
          <p:cNvPr id="30" name="Text Box 85"/>
          <p:cNvSpPr txBox="1">
            <a:spLocks noChangeArrowheads="1"/>
          </p:cNvSpPr>
          <p:nvPr/>
        </p:nvSpPr>
        <p:spPr bwMode="auto">
          <a:xfrm>
            <a:off x="323528" y="1160748"/>
            <a:ext cx="8460940" cy="4834758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108000" rIns="72000" bIns="10800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Вершины не меняются.</a:t>
            </a:r>
          </a:p>
          <a:p>
            <a:pPr>
              <a:spcAft>
                <a:spcPts val="12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Дуга может измениться:</a:t>
            </a:r>
          </a:p>
          <a:p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1) Появиться. </a:t>
            </a:r>
          </a:p>
          <a:p>
            <a:pPr>
              <a:spcAft>
                <a:spcPts val="600"/>
              </a:spcAft>
            </a:pPr>
            <a:r>
              <a:rPr lang="ru-RU" sz="20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Автомат начала дуги получает </a:t>
            </a:r>
            <a:r>
              <a:rPr lang="ru-RU" sz="200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сигнал появления дуги</a:t>
            </a:r>
            <a:r>
              <a:rPr lang="ru-RU" sz="20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+ № дуги.</a:t>
            </a:r>
          </a:p>
          <a:p>
            <a:pPr>
              <a:spcAft>
                <a:spcPts val="1800"/>
              </a:spcAft>
            </a:pPr>
            <a:r>
              <a:rPr lang="ru-RU" sz="20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До начального момента времени никаких дуг.</a:t>
            </a:r>
          </a:p>
          <a:p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2) Исчезнуть.</a:t>
            </a:r>
          </a:p>
          <a:p>
            <a:r>
              <a:rPr lang="ru-RU" sz="20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Если по дуге передавалось сообщение, оно пропадает,</a:t>
            </a:r>
          </a:p>
          <a:p>
            <a:pPr>
              <a:spcAft>
                <a:spcPts val="600"/>
              </a:spcAft>
            </a:pPr>
            <a:r>
              <a:rPr lang="ru-RU" sz="20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а автомат начала дуги получает </a:t>
            </a:r>
            <a:r>
              <a:rPr lang="ru-RU" sz="200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сигнал исчезновения дуги</a:t>
            </a:r>
            <a:r>
              <a:rPr lang="ru-RU" sz="20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+ № дуги.</a:t>
            </a:r>
          </a:p>
          <a:p>
            <a:pPr>
              <a:spcAft>
                <a:spcPts val="1800"/>
              </a:spcAft>
            </a:pPr>
            <a:r>
              <a:rPr lang="ru-RU" sz="20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Такой же сигнал - при попытке послать сообщение по исчезнувшей дуге.</a:t>
            </a:r>
          </a:p>
          <a:p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3) Изменить свой конец (свою конечную вершину).</a:t>
            </a:r>
          </a:p>
          <a:p>
            <a:r>
              <a:rPr lang="ru-RU" sz="20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Сигнала нет.</a:t>
            </a:r>
            <a:endParaRPr lang="en-US" sz="2000" b="0" dirty="0" smtClean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  <a:sym typeface="Symbo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24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79388" y="203446"/>
            <a:ext cx="8748712" cy="67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3200" dirty="0" smtClean="0">
                <a:sym typeface="Symbol" pitchFamily="18" charset="2"/>
              </a:rPr>
              <a:t>Динамический граф. </a:t>
            </a:r>
            <a:r>
              <a:rPr lang="ru-RU" sz="2800" b="0" dirty="0" smtClean="0">
                <a:sym typeface="Symbol" pitchFamily="18" charset="2"/>
              </a:rPr>
              <a:t>Замещение сигналов.</a:t>
            </a:r>
            <a:endParaRPr lang="ru-RU" sz="2800" b="0" kern="0" dirty="0" smtClean="0"/>
          </a:p>
        </p:txBody>
      </p:sp>
      <p:sp>
        <p:nvSpPr>
          <p:cNvPr id="30" name="Text Box 85"/>
          <p:cNvSpPr txBox="1">
            <a:spLocks noChangeArrowheads="1"/>
          </p:cNvSpPr>
          <p:nvPr/>
        </p:nvSpPr>
        <p:spPr bwMode="auto">
          <a:xfrm>
            <a:off x="323528" y="1160748"/>
            <a:ext cx="8460940" cy="1356883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108000" rIns="72000" bIns="10800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Ёмкость дуги </a:t>
            </a:r>
            <a:r>
              <a:rPr lang="en-US" sz="240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k=1</a:t>
            </a: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. </a:t>
            </a:r>
          </a:p>
          <a:p>
            <a:pPr>
              <a:spcAft>
                <a:spcPts val="1200"/>
              </a:spcAft>
            </a:pPr>
            <a:r>
              <a:rPr lang="ru-RU" sz="20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Когда передаваемое по дуге сообщение достигло конца дуги, автомат начала дуги получает </a:t>
            </a:r>
            <a:r>
              <a:rPr lang="ru-RU" sz="200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сигнал освобождения дуги</a:t>
            </a:r>
            <a:r>
              <a:rPr lang="ru-RU" sz="20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+ № дуги.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187624" y="2960948"/>
          <a:ext cx="6852084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4028"/>
                <a:gridCol w="2284028"/>
                <a:gridCol w="2284028"/>
              </a:tblGrid>
              <a:tr h="37084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правило замещения сигналов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старый сигнал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новый сигнал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остаётся сигнал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появление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появление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появление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исчезновение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появление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появление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освобождение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появление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освобождение</a:t>
                      </a:r>
                    </a:p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или появление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25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79388" y="203446"/>
            <a:ext cx="8748712" cy="67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3200" dirty="0" smtClean="0">
                <a:sym typeface="Symbol" pitchFamily="18" charset="2"/>
              </a:rPr>
              <a:t>Динамический граф. </a:t>
            </a:r>
            <a:r>
              <a:rPr lang="ru-RU" sz="2800" b="0" dirty="0" smtClean="0">
                <a:sym typeface="Symbol" pitchFamily="18" charset="2"/>
              </a:rPr>
              <a:t>Информация в вершине.</a:t>
            </a:r>
            <a:endParaRPr lang="ru-RU" sz="2800" b="0" kern="0" dirty="0" smtClean="0"/>
          </a:p>
        </p:txBody>
      </p:sp>
      <p:sp>
        <p:nvSpPr>
          <p:cNvPr id="30" name="Text Box 85"/>
          <p:cNvSpPr txBox="1">
            <a:spLocks noChangeArrowheads="1"/>
          </p:cNvSpPr>
          <p:nvPr/>
        </p:nvSpPr>
        <p:spPr bwMode="auto">
          <a:xfrm>
            <a:off x="323528" y="2209746"/>
            <a:ext cx="8568952" cy="1479993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108000" rIns="72000" bIns="10800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Граф нумерованный: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</a:t>
            </a:r>
          </a:p>
          <a:p>
            <a:pPr>
              <a:spcAft>
                <a:spcPts val="30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все вершины пронумерованы и в каждой вершине записан её №, который автомат может прочитать.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26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79388" y="-11998"/>
            <a:ext cx="8748712" cy="11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3200" dirty="0" smtClean="0">
                <a:sym typeface="Symbol" pitchFamily="18" charset="2"/>
              </a:rPr>
              <a:t>Динамический граф. </a:t>
            </a:r>
          </a:p>
          <a:p>
            <a:pPr algn="ctr">
              <a:defRPr/>
            </a:pPr>
            <a:r>
              <a:rPr lang="ru-RU" sz="2800" b="0" dirty="0" smtClean="0">
                <a:sym typeface="Symbol" pitchFamily="18" charset="2"/>
              </a:rPr>
              <a:t>Постановка задачи мониторинга графа.</a:t>
            </a:r>
            <a:endParaRPr lang="ru-RU" sz="2800" b="0" kern="0" dirty="0" smtClean="0"/>
          </a:p>
        </p:txBody>
      </p:sp>
      <p:sp>
        <p:nvSpPr>
          <p:cNvPr id="30" name="Text Box 85"/>
          <p:cNvSpPr txBox="1">
            <a:spLocks noChangeArrowheads="1"/>
          </p:cNvSpPr>
          <p:nvPr/>
        </p:nvSpPr>
        <p:spPr bwMode="auto">
          <a:xfrm>
            <a:off x="323528" y="1227470"/>
            <a:ext cx="8460940" cy="4757814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108000" rIns="72000" bIns="10800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Сбор полной информации о графе в каждой его вершине и отслеживание изменений дуг.</a:t>
            </a:r>
          </a:p>
          <a:p>
            <a:pPr>
              <a:spcAft>
                <a:spcPts val="18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Через время </a:t>
            </a:r>
            <a:r>
              <a:rPr lang="en-US" sz="2400" b="0" i="1" dirty="0" err="1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T</a:t>
            </a:r>
            <a:r>
              <a:rPr lang="en-US" sz="2400" b="0" i="1" baseline="-25000" dirty="0" err="1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0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после изменения дуги автоматы всех вершины должны «узнать» </a:t>
            </a:r>
            <a:r>
              <a:rPr lang="ru-RU" sz="240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об этом или более позднем 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изменении дуги.</a:t>
            </a:r>
          </a:p>
          <a:p>
            <a:pPr>
              <a:spcAft>
                <a:spcPts val="6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Временем срабатывания автомата пренебрегаем.</a:t>
            </a:r>
          </a:p>
          <a:p>
            <a:pPr>
              <a:spcAft>
                <a:spcPts val="6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Время передачи сообщения по дуге 1 такта.</a:t>
            </a:r>
          </a:p>
          <a:p>
            <a:pPr>
              <a:spcAft>
                <a:spcPts val="18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Дуга </a:t>
            </a:r>
            <a:r>
              <a:rPr lang="ru-RU" sz="240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долгоживущая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, если она не меняется в течение 1 такта.</a:t>
            </a:r>
          </a:p>
          <a:p>
            <a:pPr algn="just">
              <a:spcAft>
                <a:spcPts val="6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Основное условие: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</a:t>
            </a:r>
          </a:p>
          <a:p>
            <a:pPr algn="just">
              <a:spcAft>
                <a:spcPts val="12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в каждый момент времени подграф, порождённый долгоживущими дугами, является </a:t>
            </a:r>
            <a:r>
              <a:rPr lang="ru-RU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сильно связным суграфом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.</a:t>
            </a:r>
            <a:endParaRPr lang="ru-RU" sz="2000" b="0" dirty="0" smtClean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  <a:sym typeface="Symbo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27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79388" y="-11998"/>
            <a:ext cx="8748712" cy="11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3200" dirty="0" smtClean="0">
                <a:sym typeface="Symbol" pitchFamily="18" charset="2"/>
              </a:rPr>
              <a:t>Мониторинг динамического графа. </a:t>
            </a:r>
          </a:p>
          <a:p>
            <a:pPr algn="ctr">
              <a:defRPr/>
            </a:pPr>
            <a:r>
              <a:rPr lang="ru-RU" sz="2800" b="0" dirty="0" smtClean="0">
                <a:sym typeface="Symbol" pitchFamily="18" charset="2"/>
              </a:rPr>
              <a:t>Описания дуг и сообщения.</a:t>
            </a:r>
            <a:endParaRPr lang="ru-RU" sz="2800" b="0" kern="0" dirty="0" smtClean="0"/>
          </a:p>
        </p:txBody>
      </p:sp>
      <p:sp>
        <p:nvSpPr>
          <p:cNvPr id="30" name="Text Box 85"/>
          <p:cNvSpPr txBox="1">
            <a:spLocks noChangeArrowheads="1"/>
          </p:cNvSpPr>
          <p:nvPr/>
        </p:nvSpPr>
        <p:spPr bwMode="auto">
          <a:xfrm>
            <a:off x="179512" y="1105230"/>
            <a:ext cx="8773281" cy="5204090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108000" rIns="72000" bIns="10800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Описание графа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= множество описаний его дуг.</a:t>
            </a:r>
          </a:p>
          <a:p>
            <a:pPr>
              <a:spcAft>
                <a:spcPts val="1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Описание дуги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= № начала дуги, № дуги, № конца дуги.</a:t>
            </a:r>
          </a:p>
          <a:p>
            <a:pPr>
              <a:spcAft>
                <a:spcPts val="18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Сообщение содержит </a:t>
            </a:r>
            <a:r>
              <a:rPr lang="ru-RU" sz="2400" b="0" u="sng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всё множество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описаний дуг и посылается по дуге </a:t>
            </a:r>
            <a:r>
              <a:rPr lang="ru-RU" sz="2400" b="0" u="sng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каждый раз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: при каждом появлении/освобождении дуги.</a:t>
            </a:r>
          </a:p>
          <a:p>
            <a:pPr>
              <a:spcAft>
                <a:spcPts val="600"/>
              </a:spcAft>
            </a:pPr>
            <a:r>
              <a:rPr lang="ru-RU" sz="2400" u="sng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Кто и когда обнаруживает изменение дуги?</a:t>
            </a:r>
          </a:p>
          <a:p>
            <a:pPr>
              <a:spcAft>
                <a:spcPts val="6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Появление дуги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– автомат её </a:t>
            </a:r>
            <a:r>
              <a:rPr lang="ru-RU" sz="2400" b="0" u="sng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начала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по </a:t>
            </a:r>
            <a:r>
              <a:rPr lang="ru-RU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сигналу появления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Исчезновение дуги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– автомат её </a:t>
            </a:r>
            <a:r>
              <a:rPr lang="ru-RU" sz="2400" b="0" u="sng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начала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по </a:t>
            </a:r>
            <a:r>
              <a:rPr lang="ru-RU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сигналу исчезновения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Смена конца дуги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– автомат </a:t>
            </a:r>
            <a:r>
              <a:rPr lang="ru-RU" sz="2400" b="0" u="sng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конца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дуги, когда получает по дуге</a:t>
            </a:r>
          </a:p>
          <a:p>
            <a:pPr>
              <a:spcAft>
                <a:spcPts val="12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сообщение, в котором старый № конца дуги.</a:t>
            </a:r>
          </a:p>
          <a:p>
            <a:pPr>
              <a:spcAft>
                <a:spcPts val="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Для этого </a:t>
            </a:r>
            <a:r>
              <a:rPr lang="ru-RU" sz="2400" b="0" u="sng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сообщение содержит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: 1) множество описаний дуг </a:t>
            </a: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+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</a:t>
            </a:r>
          </a:p>
          <a:p>
            <a:pPr>
              <a:spcAft>
                <a:spcPts val="18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2) указание на описание дуги, по которой посылается.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28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79388" y="-11998"/>
            <a:ext cx="8748712" cy="11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3200" dirty="0" smtClean="0">
                <a:sym typeface="Symbol" pitchFamily="18" charset="2"/>
              </a:rPr>
              <a:t>Мониторинг динамического графа. </a:t>
            </a:r>
          </a:p>
          <a:p>
            <a:pPr algn="ctr">
              <a:defRPr/>
            </a:pPr>
            <a:r>
              <a:rPr lang="ru-RU" sz="2800" b="0" dirty="0" smtClean="0">
                <a:sym typeface="Symbol" pitchFamily="18" charset="2"/>
              </a:rPr>
              <a:t>Ранг (описания) дуги.</a:t>
            </a:r>
            <a:endParaRPr lang="ru-RU" sz="2800" b="0" kern="0" dirty="0" smtClean="0"/>
          </a:p>
        </p:txBody>
      </p:sp>
      <p:sp>
        <p:nvSpPr>
          <p:cNvPr id="30" name="Text Box 85"/>
          <p:cNvSpPr txBox="1">
            <a:spLocks noChangeArrowheads="1"/>
          </p:cNvSpPr>
          <p:nvPr/>
        </p:nvSpPr>
        <p:spPr bwMode="auto">
          <a:xfrm>
            <a:off x="179512" y="1079679"/>
            <a:ext cx="8773281" cy="5265645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108000" rIns="72000" bIns="10800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Ранг (описания) дуги 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– увеличивается каждый раз, когда обнаруживается изменение дуги.</a:t>
            </a:r>
          </a:p>
          <a:p>
            <a:pPr>
              <a:spcAft>
                <a:spcPts val="12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Описание дуги с большим рангом </a:t>
            </a:r>
            <a:r>
              <a:rPr lang="ru-RU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заменяет собой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описание этой дуги с меньшим рангом.</a:t>
            </a:r>
          </a:p>
          <a:p>
            <a:pPr algn="just">
              <a:spcAft>
                <a:spcPts val="12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Проблема серии изменений конца дуги: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если в автомате начала дуги эта дуга имеет ранг 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r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, то</a:t>
            </a:r>
            <a:r>
              <a:rPr lang="en-US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автоматы сменяющих друг друга концов дуги, создают один и тот же увеличенный ранг</a:t>
            </a:r>
            <a:r>
              <a:rPr lang="en-US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r</a:t>
            </a:r>
            <a:r>
              <a:rPr lang="ru-RU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+1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.</a:t>
            </a:r>
          </a:p>
          <a:p>
            <a:pPr algn="just">
              <a:spcAft>
                <a:spcPts val="1200"/>
              </a:spcAft>
            </a:pPr>
            <a:r>
              <a:rPr lang="ru-RU" sz="2400" b="0" u="sng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Проблему решает автомат начала дуги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, </a:t>
            </a:r>
            <a:r>
              <a:rPr lang="ru-RU" sz="240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«оставляя за собой последнее слово»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: получив описание дуги с большим, чем у него, рангом, ещё раз увеличивает его на 1.</a:t>
            </a:r>
          </a:p>
          <a:p>
            <a:pPr algn="just">
              <a:spcAft>
                <a:spcPts val="6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Соответственно, при появлении или исчезновении дуги её ранг в автомате начала дуги увеличивается сразу на 2.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29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79388" y="203446"/>
            <a:ext cx="8748712" cy="67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3200" dirty="0" smtClean="0">
                <a:sym typeface="Symbol" pitchFamily="18" charset="2"/>
              </a:rPr>
              <a:t>Мониторинг динамического графа. </a:t>
            </a:r>
            <a:r>
              <a:rPr lang="ru-RU" sz="2800" b="0" dirty="0" smtClean="0">
                <a:sym typeface="Symbol" pitchFamily="18" charset="2"/>
              </a:rPr>
              <a:t>Оценки.</a:t>
            </a:r>
            <a:endParaRPr lang="ru-RU" sz="2800" b="0" kern="0" dirty="0" smtClean="0"/>
          </a:p>
        </p:txBody>
      </p:sp>
      <p:sp>
        <p:nvSpPr>
          <p:cNvPr id="30" name="Text Box 85"/>
          <p:cNvSpPr txBox="1">
            <a:spLocks noChangeArrowheads="1"/>
          </p:cNvSpPr>
          <p:nvPr/>
        </p:nvSpPr>
        <p:spPr bwMode="auto">
          <a:xfrm>
            <a:off x="179512" y="997218"/>
            <a:ext cx="8773281" cy="4311538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108000" rIns="72000" bIns="108000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0" i="1" dirty="0" err="1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n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– число вершин графа,</a:t>
            </a:r>
          </a:p>
          <a:p>
            <a:pPr>
              <a:spcAft>
                <a:spcPts val="0"/>
              </a:spcAft>
            </a:pPr>
            <a:r>
              <a:rPr lang="ru-RU" sz="2400" b="0" i="1" dirty="0" err="1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m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– число дуг графа, </a:t>
            </a:r>
          </a:p>
          <a:p>
            <a:pPr>
              <a:spcAft>
                <a:spcPts val="0"/>
              </a:spcAft>
            </a:pPr>
            <a:r>
              <a:rPr lang="ru-RU" sz="2400" b="0" i="1" dirty="0" err="1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D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– диаметр графа (длина максимального пути), </a:t>
            </a:r>
          </a:p>
          <a:p>
            <a:pPr>
              <a:spcAft>
                <a:spcPts val="0"/>
              </a:spcAft>
            </a:pPr>
            <a:r>
              <a:rPr lang="ru-RU" sz="2400" b="0" i="1" dirty="0" err="1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s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– ограничение сверху на </a:t>
            </a:r>
            <a:r>
              <a:rPr lang="ru-RU" sz="2400" b="0" dirty="0" err="1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полустепень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исхода вершин, </a:t>
            </a:r>
          </a:p>
          <a:p>
            <a:pPr>
              <a:spcAft>
                <a:spcPts val="2400"/>
              </a:spcAft>
            </a:pP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V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– максимальное число изменений одной дуги.</a:t>
            </a:r>
          </a:p>
          <a:p>
            <a:pPr>
              <a:spcAft>
                <a:spcPts val="12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Время </a:t>
            </a:r>
            <a:r>
              <a:rPr lang="ru-RU" sz="2400" b="0" i="1" dirty="0" err="1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T</a:t>
            </a:r>
            <a:r>
              <a:rPr lang="ru-RU" sz="2400" b="0" i="1" baseline="-25000" dirty="0" err="1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0</a:t>
            </a:r>
            <a:r>
              <a:rPr lang="ru-RU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= </a:t>
            </a:r>
            <a:r>
              <a:rPr lang="ru-RU" sz="2400" i="1" dirty="0" err="1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O</a:t>
            </a:r>
            <a:r>
              <a:rPr lang="ru-RU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(</a:t>
            </a:r>
            <a:r>
              <a:rPr lang="ru-RU" sz="2400" b="0" i="1" dirty="0" err="1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n</a:t>
            </a:r>
            <a:r>
              <a:rPr lang="ru-RU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)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Время после прекращения изменений в графе </a:t>
            </a:r>
            <a:r>
              <a:rPr lang="ru-RU" sz="2400" b="0" i="1" dirty="0" err="1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T</a:t>
            </a:r>
            <a:r>
              <a:rPr lang="ru-RU" sz="2400" b="0" i="1" baseline="-25000" dirty="0" err="1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1</a:t>
            </a:r>
            <a:r>
              <a:rPr lang="ru-RU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= </a:t>
            </a:r>
            <a:r>
              <a:rPr lang="ru-RU" sz="2400" i="1" dirty="0" err="1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O</a:t>
            </a:r>
            <a:r>
              <a:rPr lang="ru-RU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(</a:t>
            </a:r>
            <a:r>
              <a:rPr lang="ru-RU" sz="2400" b="0" i="1" dirty="0" err="1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D</a:t>
            </a:r>
            <a:r>
              <a:rPr lang="ru-RU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)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Размер памяти автомата </a:t>
            </a:r>
            <a:r>
              <a:rPr lang="ru-RU" sz="2400" i="1" dirty="0" err="1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O</a:t>
            </a:r>
            <a:r>
              <a:rPr lang="ru-RU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(</a:t>
            </a:r>
            <a:r>
              <a:rPr lang="ru-RU" sz="2400" b="0" i="1" dirty="0" err="1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mlogs</a:t>
            </a:r>
            <a:r>
              <a:rPr lang="ru-RU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)+</a:t>
            </a:r>
            <a:r>
              <a:rPr lang="ru-RU" sz="2400" i="1" dirty="0" err="1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O</a:t>
            </a:r>
            <a:r>
              <a:rPr lang="ru-RU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(</a:t>
            </a:r>
            <a:r>
              <a:rPr lang="ru-RU" sz="2400" b="0" i="1" dirty="0" err="1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mlogn</a:t>
            </a:r>
            <a:r>
              <a:rPr lang="ru-RU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)+</a:t>
            </a:r>
            <a:r>
              <a:rPr lang="ru-RU" sz="2400" i="1" u="heavy" dirty="0" err="1" smtClean="0">
                <a:uFill>
                  <a:solidFill>
                    <a:srgbClr val="FF0000"/>
                  </a:solidFill>
                </a:u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O</a:t>
            </a:r>
            <a:r>
              <a:rPr lang="ru-RU" sz="2400" b="0" i="1" u="heavy" dirty="0" smtClean="0">
                <a:uFill>
                  <a:solidFill>
                    <a:srgbClr val="FF0000"/>
                  </a:solidFill>
                </a:u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(</a:t>
            </a:r>
            <a:r>
              <a:rPr lang="ru-RU" sz="2400" b="0" i="1" u="heavy" dirty="0" err="1" smtClean="0">
                <a:uFill>
                  <a:solidFill>
                    <a:srgbClr val="FF0000"/>
                  </a:solidFill>
                </a:u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mlog</a:t>
            </a:r>
            <a:r>
              <a:rPr lang="en-US" sz="2400" b="0" i="1" u="heavy" dirty="0" smtClean="0">
                <a:uFill>
                  <a:solidFill>
                    <a:srgbClr val="FF0000"/>
                  </a:solidFill>
                </a:u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V</a:t>
            </a:r>
            <a:r>
              <a:rPr lang="ru-RU" sz="2400" b="0" i="1" u="heavy" dirty="0" smtClean="0">
                <a:uFill>
                  <a:solidFill>
                    <a:srgbClr val="FF0000"/>
                  </a:solidFill>
                </a:u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)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Размер сообщения такой же.</a:t>
            </a:r>
          </a:p>
        </p:txBody>
      </p:sp>
      <p:sp>
        <p:nvSpPr>
          <p:cNvPr id="8" name="Выноска 2 (с границей) 7"/>
          <p:cNvSpPr/>
          <p:nvPr/>
        </p:nvSpPr>
        <p:spPr bwMode="auto">
          <a:xfrm>
            <a:off x="6840252" y="4797152"/>
            <a:ext cx="1733927" cy="349702"/>
          </a:xfrm>
          <a:prstGeom prst="accentCallout2">
            <a:avLst>
              <a:gd name="adj1" fmla="val 53043"/>
              <a:gd name="adj2" fmla="val -1416"/>
              <a:gd name="adj3" fmla="val 16607"/>
              <a:gd name="adj4" fmla="val -11480"/>
              <a:gd name="adj5" fmla="val -48246"/>
              <a:gd name="adj6" fmla="val -9925"/>
            </a:avLst>
          </a:prstGeom>
          <a:solidFill>
            <a:srgbClr val="F1F8F9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 w="lg" len="lg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затраты на ранги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3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79388" y="18778"/>
            <a:ext cx="8748712" cy="104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dirty="0" smtClean="0">
                <a:latin typeface="+mj-lt"/>
                <a:sym typeface="Symbol" pitchFamily="18" charset="2"/>
              </a:rPr>
              <a:t>Одна модель с прошлого раза</a:t>
            </a:r>
          </a:p>
          <a:p>
            <a:pPr algn="ctr">
              <a:defRPr/>
            </a:pPr>
            <a:r>
              <a:rPr lang="ru-RU" sz="2800" b="0" dirty="0" smtClean="0">
                <a:latin typeface="+mj-lt"/>
                <a:sym typeface="Symbol" pitchFamily="18" charset="2"/>
              </a:rPr>
              <a:t>для сравнения с сегодняшней</a:t>
            </a:r>
            <a:endParaRPr kumimoji="0" lang="ru-RU" sz="2800" b="0" i="0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 Box 85"/>
          <p:cNvSpPr txBox="1">
            <a:spLocks noChangeArrowheads="1"/>
          </p:cNvSpPr>
          <p:nvPr/>
        </p:nvSpPr>
        <p:spPr bwMode="auto">
          <a:xfrm>
            <a:off x="287524" y="1268760"/>
            <a:ext cx="8607338" cy="4689352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Граф ориентированный с выделенной вершиной – </a:t>
            </a:r>
            <a:r>
              <a:rPr lang="ru-RU" sz="2400" b="0" i="1" dirty="0" smtClean="0">
                <a:latin typeface="Times New Roman" pitchFamily="18" charset="0"/>
                <a:cs typeface="Times New Roman" pitchFamily="18" charset="0"/>
              </a:rPr>
              <a:t>корнем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spcAft>
                <a:spcPts val="12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Автоматы генерируются в корне. </a:t>
            </a:r>
          </a:p>
          <a:p>
            <a:pPr algn="just">
              <a:spcAft>
                <a:spcPts val="12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Автомат идёт по дугам графа в направлении ориентации, указывая № дуги.</a:t>
            </a:r>
          </a:p>
          <a:p>
            <a:pPr algn="just">
              <a:spcAft>
                <a:spcPts val="1200"/>
              </a:spcAft>
            </a:pPr>
            <a:r>
              <a:rPr lang="ru-RU" sz="2400" b="0" i="1" dirty="0" smtClean="0">
                <a:latin typeface="Times New Roman" pitchFamily="18" charset="0"/>
                <a:cs typeface="Times New Roman" pitchFamily="18" charset="0"/>
              </a:rPr>
              <a:t>Упорядоченный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граф: дуги, выходящие из вершины, перенумерованы: 1, 2, 3…</a:t>
            </a:r>
          </a:p>
          <a:p>
            <a:pPr algn="just">
              <a:spcAft>
                <a:spcPts val="12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Автомат может узнать в вершине её 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полустепень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исхода.</a:t>
            </a:r>
          </a:p>
          <a:p>
            <a:pPr algn="just">
              <a:spcAft>
                <a:spcPts val="12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Автоматы посылают друг другу сообщения по сети связи, независимой от графа.</a:t>
            </a:r>
          </a:p>
          <a:p>
            <a:pPr algn="just">
              <a:spcAft>
                <a:spcPts val="12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Граф помещается только в суммарную память автоматов.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30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0" y="-11998"/>
            <a:ext cx="9144000" cy="11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90000" rIns="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3200" dirty="0" smtClean="0">
                <a:sym typeface="Symbol" pitchFamily="18" charset="2"/>
              </a:rPr>
              <a:t>Мониторинг динамического графа. </a:t>
            </a:r>
            <a:r>
              <a:rPr lang="ru-RU" sz="2800" b="0" dirty="0" smtClean="0">
                <a:sym typeface="Symbol" pitchFamily="18" charset="2"/>
              </a:rPr>
              <a:t>Модификации.</a:t>
            </a:r>
            <a:endParaRPr lang="ru-RU" sz="2800" b="0" kern="0" dirty="0" smtClean="0"/>
          </a:p>
        </p:txBody>
      </p:sp>
      <p:sp>
        <p:nvSpPr>
          <p:cNvPr id="30" name="Text Box 85"/>
          <p:cNvSpPr txBox="1">
            <a:spLocks noChangeArrowheads="1"/>
          </p:cNvSpPr>
          <p:nvPr/>
        </p:nvSpPr>
        <p:spPr bwMode="auto">
          <a:xfrm>
            <a:off x="179512" y="1124744"/>
            <a:ext cx="8773281" cy="5204090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108000" rIns="72000" bIns="108000">
            <a:spAutoFit/>
          </a:bodyPr>
          <a:lstStyle/>
          <a:p>
            <a:pPr>
              <a:spcAft>
                <a:spcPts val="24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Как сделать так, чтобы ранг не зависел от числа изменений?</a:t>
            </a:r>
          </a:p>
          <a:p>
            <a:pPr>
              <a:spcAft>
                <a:spcPts val="6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1) Все дуги долгоживущие.</a:t>
            </a:r>
          </a:p>
          <a:p>
            <a:pPr>
              <a:spcAft>
                <a:spcPts val="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Ранг циклический с максимальным значением </a:t>
            </a:r>
            <a:r>
              <a:rPr lang="en-US" sz="240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O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(n)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.</a:t>
            </a:r>
            <a:endParaRPr lang="en-US" sz="2400" b="0" dirty="0" smtClean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  <a:sym typeface="Symbol"/>
            </a:endParaRPr>
          </a:p>
          <a:p>
            <a:pPr>
              <a:spcAft>
                <a:spcPts val="0"/>
              </a:spcAft>
            </a:pPr>
            <a:endParaRPr lang="en-US" sz="2400" b="0" dirty="0" smtClean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  <a:sym typeface="Symbol"/>
            </a:endParaRPr>
          </a:p>
          <a:p>
            <a:pPr>
              <a:spcAft>
                <a:spcPts val="600"/>
              </a:spcAft>
            </a:pPr>
            <a:r>
              <a:rPr lang="en-US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2) </a:t>
            </a: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Таймер: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автоматы получают временной сигнал каждый такт. </a:t>
            </a:r>
          </a:p>
          <a:p>
            <a:pPr>
              <a:spcAft>
                <a:spcPts val="6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Сообщение посылаем не при появлении/освобождении дуги, а позже – по ближайшему временному сигналу.</a:t>
            </a:r>
          </a:p>
          <a:p>
            <a:pPr lvl="1">
              <a:spcAft>
                <a:spcPts val="6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Поэтому по каждой дуге – не чаще одного сообщения  за такт.</a:t>
            </a:r>
          </a:p>
          <a:p>
            <a:pPr lvl="1">
              <a:spcAft>
                <a:spcPts val="6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Время  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T</a:t>
            </a:r>
            <a:r>
              <a:rPr lang="ru-RU" sz="2400" b="0" i="1" baseline="-250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0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не меняется по порядку </a:t>
            </a:r>
            <a:r>
              <a:rPr lang="en-US" sz="240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O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(n)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.</a:t>
            </a:r>
          </a:p>
          <a:p>
            <a:pPr>
              <a:spcAft>
                <a:spcPts val="18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Ранг циклический с максимальным значением </a:t>
            </a:r>
            <a:r>
              <a:rPr lang="en-US" sz="240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O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(n)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НО!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</a:t>
            </a:r>
            <a:r>
              <a:rPr lang="ru-RU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Долгоживущая дуга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должна не меняться не 1, а 2 такта.</a:t>
            </a:r>
            <a:endParaRPr lang="en-US" sz="2400" b="0" dirty="0" smtClean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  <a:sym typeface="Symbo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31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0" y="234223"/>
            <a:ext cx="9144000" cy="61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spc="-100" dirty="0" smtClean="0">
                <a:sym typeface="Symbol" pitchFamily="18" charset="2"/>
              </a:rPr>
              <a:t>Параллельные вычисления на динамическом графе.</a:t>
            </a:r>
          </a:p>
        </p:txBody>
      </p:sp>
      <p:sp>
        <p:nvSpPr>
          <p:cNvPr id="21" name="Text Box 85"/>
          <p:cNvSpPr txBox="1">
            <a:spLocks noChangeArrowheads="1"/>
          </p:cNvSpPr>
          <p:nvPr/>
        </p:nvSpPr>
        <p:spPr bwMode="auto">
          <a:xfrm>
            <a:off x="179512" y="1052736"/>
            <a:ext cx="8773281" cy="2064769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108000" rIns="72000" bIns="108000">
            <a:spAutoFit/>
          </a:bodyPr>
          <a:lstStyle/>
          <a:p>
            <a:pPr algn="just">
              <a:spcAft>
                <a:spcPts val="24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Правило одного сообщения: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получив сообщение с нужной информацией, автомат вершины сохраняет её в своей памяти и далее помещает во все сообщения, которые постоянно посылает по всем выходящим дугам, когда появляется такая возможность, то есть по сигналам освобождения и появления дуги.</a:t>
            </a:r>
            <a:endParaRPr lang="en-US" sz="2400" b="0" dirty="0" smtClean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  <a:sym typeface="Symbol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467544" y="3320988"/>
            <a:ext cx="7900906" cy="2916324"/>
            <a:chOff x="467544" y="3320988"/>
            <a:chExt cx="7900906" cy="2916324"/>
          </a:xfrm>
        </p:grpSpPr>
        <p:sp>
          <p:nvSpPr>
            <p:cNvPr id="25" name="Правая фигурная скобка 24"/>
            <p:cNvSpPr/>
            <p:nvPr/>
          </p:nvSpPr>
          <p:spPr bwMode="auto">
            <a:xfrm rot="16200000">
              <a:off x="5238074" y="2150858"/>
              <a:ext cx="324036" cy="3528392"/>
            </a:xfrm>
            <a:prstGeom prst="rightBrace">
              <a:avLst>
                <a:gd name="adj1" fmla="val 8333"/>
                <a:gd name="adj2" fmla="val 49788"/>
              </a:avLst>
            </a:prstGeom>
            <a:noFill/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121325" y="3320988"/>
              <a:ext cx="42471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0" dirty="0" smtClean="0">
                  <a:latin typeface="Times New Roman" pitchFamily="18" charset="0"/>
                  <a:cs typeface="Times New Roman" pitchFamily="18" charset="0"/>
                </a:rPr>
                <a:t>ширина </a:t>
              </a:r>
              <a:r>
                <a:rPr lang="en-US" sz="2800" i="1" dirty="0" smtClean="0">
                  <a:latin typeface="Times New Roman" pitchFamily="18" charset="0"/>
                  <a:cs typeface="Times New Roman" pitchFamily="18" charset="0"/>
                </a:rPr>
                <a:t>w</a:t>
              </a:r>
              <a:r>
                <a:rPr lang="ru-RU" sz="2400" b="0" dirty="0" smtClean="0">
                  <a:latin typeface="Times New Roman" pitchFamily="18" charset="0"/>
                  <a:cs typeface="Times New Roman" pitchFamily="18" charset="0"/>
                </a:rPr>
                <a:t> – размер сообщения</a:t>
              </a:r>
              <a:endParaRPr lang="ru-RU" sz="2400" b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Правая фигурная скобка 26"/>
            <p:cNvSpPr/>
            <p:nvPr/>
          </p:nvSpPr>
          <p:spPr bwMode="auto">
            <a:xfrm rot="10800000">
              <a:off x="3275856" y="4077072"/>
              <a:ext cx="360040" cy="2160240"/>
            </a:xfrm>
            <a:prstGeom prst="rightBrace">
              <a:avLst>
                <a:gd name="adj1" fmla="val 7256"/>
                <a:gd name="adj2" fmla="val 50482"/>
              </a:avLst>
            </a:prstGeom>
            <a:noFill/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9" name="Прямая соединительная линия 28"/>
            <p:cNvCxnSpPr>
              <a:stCxn id="27" idx="0"/>
              <a:endCxn id="24" idx="2"/>
            </p:cNvCxnSpPr>
            <p:nvPr/>
          </p:nvCxnSpPr>
          <p:spPr bwMode="auto">
            <a:xfrm flipV="1">
              <a:off x="3635896" y="6237311"/>
              <a:ext cx="1776512" cy="1"/>
            </a:xfrm>
            <a:prstGeom prst="line">
              <a:avLst/>
            </a:prstGeom>
            <a:solidFill>
              <a:srgbClr val="F1F8F9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TextBox 30"/>
            <p:cNvSpPr txBox="1"/>
            <p:nvPr/>
          </p:nvSpPr>
          <p:spPr>
            <a:xfrm>
              <a:off x="467544" y="4833156"/>
              <a:ext cx="2836033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2400" b="0" dirty="0" smtClean="0">
                  <a:latin typeface="Times New Roman" pitchFamily="18" charset="0"/>
                  <a:cs typeface="Times New Roman" pitchFamily="18" charset="0"/>
                </a:rPr>
                <a:t>высота </a:t>
              </a:r>
              <a:r>
                <a:rPr lang="en-US" sz="2800" i="1" dirty="0" smtClean="0">
                  <a:latin typeface="Times New Roman" pitchFamily="18" charset="0"/>
                  <a:cs typeface="Times New Roman" pitchFamily="18" charset="0"/>
                </a:rPr>
                <a:t>h</a:t>
              </a:r>
              <a:endParaRPr lang="ru-RU" sz="2400" i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r"/>
              <a:r>
                <a:rPr lang="ru-RU" sz="2400" b="0" dirty="0" smtClean="0">
                  <a:latin typeface="Times New Roman" pitchFamily="18" charset="0"/>
                  <a:cs typeface="Times New Roman" pitchFamily="18" charset="0"/>
                </a:rPr>
                <a:t>– время вычисления</a:t>
              </a:r>
              <a:endParaRPr lang="ru-RU" sz="2400" b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Блок-схема: объединение 23"/>
            <p:cNvSpPr/>
            <p:nvPr/>
          </p:nvSpPr>
          <p:spPr bwMode="auto">
            <a:xfrm>
              <a:off x="3635895" y="4077073"/>
              <a:ext cx="3553025" cy="2160238"/>
            </a:xfrm>
            <a:prstGeom prst="flowChartMerg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36000" tIns="36000" rIns="36000" bIns="3600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обратный остов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32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0" y="49557"/>
            <a:ext cx="9144000" cy="98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spc="-100" dirty="0" smtClean="0">
                <a:sym typeface="Symbol" pitchFamily="18" charset="2"/>
              </a:rPr>
              <a:t>Параллельные вычисления на динамическом графе.</a:t>
            </a:r>
          </a:p>
          <a:p>
            <a:pPr algn="ctr">
              <a:defRPr/>
            </a:pPr>
            <a:r>
              <a:rPr lang="ru-RU" sz="2400" b="0" dirty="0" smtClean="0">
                <a:sym typeface="Symbol" pitchFamily="18" charset="2"/>
              </a:rPr>
              <a:t>«Сбалансированный веник».</a:t>
            </a:r>
          </a:p>
        </p:txBody>
      </p:sp>
      <p:sp>
        <p:nvSpPr>
          <p:cNvPr id="21" name="Text Box 85"/>
          <p:cNvSpPr txBox="1">
            <a:spLocks noChangeArrowheads="1"/>
          </p:cNvSpPr>
          <p:nvPr/>
        </p:nvSpPr>
        <p:spPr bwMode="auto">
          <a:xfrm>
            <a:off x="179512" y="1124744"/>
            <a:ext cx="8773281" cy="956773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108000" rIns="72000" bIns="108000">
            <a:spAutoFit/>
          </a:bodyPr>
          <a:lstStyle/>
          <a:p>
            <a:pPr algn="just">
              <a:spcAft>
                <a:spcPts val="24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Задача: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для данного числа вершин определить минимальную высоту дерева при заданной ширине, и описать вид такого дерева.</a:t>
            </a:r>
            <a:endParaRPr lang="en-US" sz="2400" b="0" dirty="0" smtClean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  <a:sym typeface="Symbol"/>
            </a:endParaRPr>
          </a:p>
        </p:txBody>
      </p:sp>
      <p:pic>
        <p:nvPicPr>
          <p:cNvPr id="23" name="Рисунок 22" descr="2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9572" y="3573316"/>
            <a:ext cx="7637782" cy="2700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4653436"/>
            <a:ext cx="2866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сбалансированный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веник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33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0" y="49557"/>
            <a:ext cx="9144000" cy="98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spc="-100" dirty="0" smtClean="0">
                <a:sym typeface="Symbol" pitchFamily="18" charset="2"/>
              </a:rPr>
              <a:t>Параллельные вычисления на динамическом графе.</a:t>
            </a:r>
          </a:p>
          <a:p>
            <a:pPr algn="ctr">
              <a:defRPr/>
            </a:pPr>
            <a:r>
              <a:rPr lang="ru-RU" sz="2400" b="0" dirty="0" smtClean="0">
                <a:sym typeface="Symbol" pitchFamily="18" charset="2"/>
              </a:rPr>
              <a:t>Разметка: индексы вершин и счётчики обратных дуг.</a:t>
            </a:r>
          </a:p>
        </p:txBody>
      </p:sp>
      <p:sp>
        <p:nvSpPr>
          <p:cNvPr id="21" name="Text Box 85"/>
          <p:cNvSpPr txBox="1">
            <a:spLocks noChangeArrowheads="1"/>
          </p:cNvSpPr>
          <p:nvPr/>
        </p:nvSpPr>
        <p:spPr bwMode="auto">
          <a:xfrm>
            <a:off x="179512" y="1124744"/>
            <a:ext cx="8773281" cy="2372545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108000" rIns="72000" bIns="10800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Индекс вершины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: № ветви </a:t>
            </a:r>
            <a:r>
              <a:rPr lang="ru-RU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1..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w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 +  № на ветви </a:t>
            </a:r>
            <a:r>
              <a:rPr lang="ru-RU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1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..h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ru-RU" sz="2400" b="0" u="sng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Автомат корня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: счётчик обратных дуг = ширина веника 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w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2400" b="0" u="sng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Другой автомат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: индекс вершины и признак:</a:t>
            </a:r>
          </a:p>
          <a:p>
            <a:pPr lvl="5" algn="just"/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листовая – счётчик обратных дуг = 0,</a:t>
            </a:r>
          </a:p>
          <a:p>
            <a:pPr lvl="5" algn="just">
              <a:spcAft>
                <a:spcPts val="24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не листовая – счётчик обратных дуг = 1.</a:t>
            </a:r>
            <a:endParaRPr lang="en-US" sz="2400" b="0" dirty="0" smtClean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  <a:sym typeface="Symbol"/>
            </a:endParaRPr>
          </a:p>
        </p:txBody>
      </p:sp>
      <p:pic>
        <p:nvPicPr>
          <p:cNvPr id="9" name="Рисунок 8" descr="2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9572" y="3573316"/>
            <a:ext cx="7637782" cy="2700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4653436"/>
            <a:ext cx="2866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сбалансированный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веник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34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0" y="49557"/>
            <a:ext cx="9144000" cy="98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spc="-100" dirty="0" smtClean="0">
                <a:sym typeface="Symbol" pitchFamily="18" charset="2"/>
              </a:rPr>
              <a:t>Параллельные вычисления на динамическом графе.</a:t>
            </a:r>
          </a:p>
          <a:p>
            <a:pPr algn="ctr">
              <a:defRPr/>
            </a:pPr>
            <a:r>
              <a:rPr lang="ru-RU" sz="2400" b="0" dirty="0" smtClean="0">
                <a:sym typeface="Symbol" pitchFamily="18" charset="2"/>
              </a:rPr>
              <a:t>Алгоритм разметки: 2 этапа.</a:t>
            </a:r>
          </a:p>
        </p:txBody>
      </p:sp>
      <p:sp>
        <p:nvSpPr>
          <p:cNvPr id="21" name="Text Box 85"/>
          <p:cNvSpPr txBox="1">
            <a:spLocks noChangeArrowheads="1"/>
          </p:cNvSpPr>
          <p:nvPr/>
        </p:nvSpPr>
        <p:spPr bwMode="auto">
          <a:xfrm>
            <a:off x="179512" y="2168860"/>
            <a:ext cx="8773281" cy="2372545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108000" rIns="72000" bIns="108000">
            <a:spAutoFit/>
          </a:bodyPr>
          <a:lstStyle/>
          <a:p>
            <a:pPr marL="457200" indent="-457200">
              <a:spcAft>
                <a:spcPts val="2400"/>
              </a:spcAft>
              <a:buAutoNum type="arabicParenR"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В автомате корня собирается информация о всех вершинах.</a:t>
            </a:r>
            <a:br>
              <a:rPr lang="ru-RU" sz="24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Сообщение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Прямое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Aft>
                <a:spcPts val="1800"/>
              </a:spcAft>
              <a:buAutoNum type="arabicParenR"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Автомат корня строит в своей памяти веник и рассылает его во все вершины.</a:t>
            </a:r>
            <a:br>
              <a:rPr lang="ru-RU" sz="24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Сообщение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Обратное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0" dirty="0" smtClean="0">
              <a:latin typeface="Times New Roman" pitchFamily="18" charset="0"/>
              <a:ea typeface="Arial Unicode MS"/>
              <a:cs typeface="Times New Roman" pitchFamily="18" charset="0"/>
              <a:sym typeface="Symbo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35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0" y="49557"/>
            <a:ext cx="9144000" cy="98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spc="-100" dirty="0" smtClean="0">
                <a:sym typeface="Symbol" pitchFamily="18" charset="2"/>
              </a:rPr>
              <a:t>Параллельные вычисления на динамическом графе.</a:t>
            </a:r>
          </a:p>
          <a:p>
            <a:pPr algn="ctr">
              <a:defRPr/>
            </a:pPr>
            <a:r>
              <a:rPr lang="ru-RU" sz="2400" b="0" dirty="0" smtClean="0">
                <a:sym typeface="Symbol" pitchFamily="18" charset="2"/>
              </a:rPr>
              <a:t>1. Сбор информации о вершинах. Статическая замкнутость.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2780928"/>
            <a:ext cx="8568952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Статическая замкнутость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множества дуг:</a:t>
            </a:r>
          </a:p>
          <a:p>
            <a:pPr algn="just">
              <a:spcAft>
                <a:spcPts val="1800"/>
              </a:spcAft>
            </a:pPr>
            <a:r>
              <a:rPr lang="ru-RU" sz="2400" b="0" u="sng" dirty="0" smtClean="0">
                <a:latin typeface="Times New Roman" pitchFamily="18" charset="0"/>
                <a:cs typeface="Times New Roman" pitchFamily="18" charset="0"/>
              </a:rPr>
              <a:t>нет </a:t>
            </a:r>
            <a:r>
              <a:rPr lang="en-US" sz="2400" b="0" u="sng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400" b="0" u="sng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, т.е.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для каждой дуги известна конечная вершина дуги.</a:t>
            </a:r>
          </a:p>
          <a:p>
            <a:pPr algn="just">
              <a:spcAft>
                <a:spcPts val="18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Замкнутость гарантирует, что все вершины известны, только для </a:t>
            </a:r>
            <a:r>
              <a:rPr lang="ru-RU" sz="2400" b="0" i="1" dirty="0" smtClean="0">
                <a:latin typeface="Times New Roman" pitchFamily="18" charset="0"/>
                <a:cs typeface="Times New Roman" pitchFamily="18" charset="0"/>
              </a:rPr>
              <a:t>статического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графа.</a:t>
            </a:r>
          </a:p>
          <a:p>
            <a:pPr algn="just">
              <a:spcAft>
                <a:spcPts val="18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0" i="1" dirty="0" smtClean="0">
                <a:latin typeface="Times New Roman" pitchFamily="18" charset="0"/>
                <a:cs typeface="Times New Roman" pitchFamily="18" charset="0"/>
              </a:rPr>
              <a:t>динамическом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графе это не так, потому что дуга может менять свой конец без всяких сигналов.</a:t>
            </a:r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85"/>
          <p:cNvSpPr txBox="1">
            <a:spLocks noChangeArrowheads="1"/>
          </p:cNvSpPr>
          <p:nvPr/>
        </p:nvSpPr>
        <p:spPr bwMode="auto">
          <a:xfrm>
            <a:off x="179512" y="1653427"/>
            <a:ext cx="8773281" cy="587441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108000" rIns="72000" bIns="108000">
            <a:spAutoFit/>
          </a:bodyPr>
          <a:lstStyle/>
          <a:p>
            <a:pPr algn="just">
              <a:spcAft>
                <a:spcPts val="24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Описание дуги =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(№ начала дуги, № дуги,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?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или № конца дуги).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Прямоугольник 197"/>
          <p:cNvSpPr/>
          <p:nvPr/>
        </p:nvSpPr>
        <p:spPr bwMode="auto">
          <a:xfrm>
            <a:off x="107504" y="4437112"/>
            <a:ext cx="8856984" cy="2124236"/>
          </a:xfrm>
          <a:prstGeom prst="rect">
            <a:avLst/>
          </a:prstGeom>
          <a:solidFill>
            <a:srgbClr val="F1F8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43" name="Группа 142"/>
          <p:cNvGrpSpPr/>
          <p:nvPr/>
        </p:nvGrpSpPr>
        <p:grpSpPr>
          <a:xfrm>
            <a:off x="6876256" y="3321028"/>
            <a:ext cx="360000" cy="360000"/>
            <a:chOff x="5508104" y="4005064"/>
            <a:chExt cx="360000" cy="360000"/>
          </a:xfrm>
        </p:grpSpPr>
        <p:pic>
          <p:nvPicPr>
            <p:cNvPr id="144" name="Picture 86" descr="message3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8104" y="4005064"/>
              <a:ext cx="360000" cy="360000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5508104" y="4041068"/>
              <a:ext cx="33502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ru-RU" b="0" dirty="0" smtClean="0">
                  <a:latin typeface="Times New Roman" pitchFamily="18" charset="0"/>
                  <a:cs typeface="Times New Roman" pitchFamily="18" charset="0"/>
                </a:rPr>
                <a:t>№2</a:t>
              </a:r>
              <a:endParaRPr lang="ru-RU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6" name="Группа 145"/>
          <p:cNvGrpSpPr/>
          <p:nvPr/>
        </p:nvGrpSpPr>
        <p:grpSpPr>
          <a:xfrm>
            <a:off x="6876256" y="3032996"/>
            <a:ext cx="360000" cy="360000"/>
            <a:chOff x="5508104" y="4005064"/>
            <a:chExt cx="360000" cy="360000"/>
          </a:xfrm>
        </p:grpSpPr>
        <p:pic>
          <p:nvPicPr>
            <p:cNvPr id="147" name="Picture 86" descr="message3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8104" y="4005064"/>
              <a:ext cx="360000" cy="360000"/>
            </a:xfrm>
            <a:prstGeom prst="rect">
              <a:avLst/>
            </a:prstGeom>
          </p:spPr>
        </p:pic>
        <p:sp>
          <p:nvSpPr>
            <p:cNvPr id="148" name="TextBox 147"/>
            <p:cNvSpPr txBox="1"/>
            <p:nvPr/>
          </p:nvSpPr>
          <p:spPr>
            <a:xfrm>
              <a:off x="5508104" y="4041068"/>
              <a:ext cx="33502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ru-RU" b="0" dirty="0" smtClean="0">
                  <a:latin typeface="Times New Roman" pitchFamily="18" charset="0"/>
                  <a:cs typeface="Times New Roman" pitchFamily="18" charset="0"/>
                </a:rPr>
                <a:t>№2</a:t>
              </a:r>
              <a:endParaRPr lang="ru-RU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36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0" y="49557"/>
            <a:ext cx="9144000" cy="98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spc="-100" dirty="0" smtClean="0">
                <a:sym typeface="Symbol" pitchFamily="18" charset="2"/>
              </a:rPr>
              <a:t>Параллельные вычисления на динамическом графе.</a:t>
            </a:r>
          </a:p>
          <a:p>
            <a:pPr algn="ctr">
              <a:defRPr/>
            </a:pPr>
            <a:r>
              <a:rPr lang="ru-RU" sz="2400" b="0" dirty="0" smtClean="0">
                <a:sym typeface="Symbol" pitchFamily="18" charset="2"/>
              </a:rPr>
              <a:t>1. Сбор информации о вершинах. Статическая замкнутость.</a:t>
            </a:r>
          </a:p>
        </p:txBody>
      </p:sp>
      <p:sp>
        <p:nvSpPr>
          <p:cNvPr id="9" name="Овал 8"/>
          <p:cNvSpPr>
            <a:spLocks noChangeAspect="1"/>
          </p:cNvSpPr>
          <p:nvPr/>
        </p:nvSpPr>
        <p:spPr bwMode="auto">
          <a:xfrm>
            <a:off x="1619512" y="3168194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</a:rPr>
              <a:t>b</a:t>
            </a:r>
            <a:endParaRPr lang="ru-RU" dirty="0">
              <a:latin typeface="+mn-lt"/>
            </a:endParaRPr>
          </a:p>
        </p:txBody>
      </p:sp>
      <p:sp>
        <p:nvSpPr>
          <p:cNvPr id="12" name="Овал 11"/>
          <p:cNvSpPr>
            <a:spLocks noChangeAspect="1"/>
          </p:cNvSpPr>
          <p:nvPr/>
        </p:nvSpPr>
        <p:spPr bwMode="auto">
          <a:xfrm>
            <a:off x="179512" y="3168194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</a:rPr>
              <a:t>a</a:t>
            </a:r>
            <a:endParaRPr lang="ru-RU" dirty="0">
              <a:latin typeface="+mn-lt"/>
            </a:endParaRPr>
          </a:p>
        </p:txBody>
      </p:sp>
      <p:sp>
        <p:nvSpPr>
          <p:cNvPr id="13" name="Овал 12"/>
          <p:cNvSpPr>
            <a:spLocks noChangeAspect="1"/>
          </p:cNvSpPr>
          <p:nvPr/>
        </p:nvSpPr>
        <p:spPr bwMode="auto">
          <a:xfrm>
            <a:off x="899512" y="2096852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</a:rPr>
              <a:t>c</a:t>
            </a:r>
            <a:endParaRPr lang="ru-RU" dirty="0">
              <a:latin typeface="+mn-lt"/>
            </a:endParaRPr>
          </a:p>
        </p:txBody>
      </p:sp>
      <p:cxnSp>
        <p:nvCxnSpPr>
          <p:cNvPr id="21" name="Прямая со стрелкой 20"/>
          <p:cNvCxnSpPr>
            <a:stCxn id="9" idx="1"/>
            <a:endCxn id="13" idx="5"/>
          </p:cNvCxnSpPr>
          <p:nvPr/>
        </p:nvCxnSpPr>
        <p:spPr bwMode="auto">
          <a:xfrm flipH="1" flipV="1">
            <a:off x="1207100" y="2404440"/>
            <a:ext cx="465186" cy="816528"/>
          </a:xfrm>
          <a:prstGeom prst="straightConnector1">
            <a:avLst/>
          </a:prstGeom>
          <a:solidFill>
            <a:srgbClr val="F1F8F9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25" name="Прямая со стрелкой 24"/>
          <p:cNvCxnSpPr>
            <a:stCxn id="12" idx="7"/>
            <a:endCxn id="9" idx="1"/>
          </p:cNvCxnSpPr>
          <p:nvPr/>
        </p:nvCxnSpPr>
        <p:spPr bwMode="auto">
          <a:xfrm>
            <a:off x="487100" y="3220968"/>
            <a:ext cx="1185186" cy="0"/>
          </a:xfrm>
          <a:prstGeom prst="straightConnector1">
            <a:avLst/>
          </a:prstGeom>
          <a:solidFill>
            <a:srgbClr val="F1F8F9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28" name="Прямая со стрелкой 27"/>
          <p:cNvCxnSpPr>
            <a:stCxn id="13" idx="6"/>
            <a:endCxn id="9" idx="7"/>
          </p:cNvCxnSpPr>
          <p:nvPr/>
        </p:nvCxnSpPr>
        <p:spPr bwMode="auto">
          <a:xfrm>
            <a:off x="1259874" y="2277033"/>
            <a:ext cx="667226" cy="943935"/>
          </a:xfrm>
          <a:prstGeom prst="curvedConnector2">
            <a:avLst/>
          </a:prstGeom>
          <a:solidFill>
            <a:srgbClr val="F1F8F9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2" name="Прямая со стрелкой 27"/>
          <p:cNvCxnSpPr>
            <a:stCxn id="13" idx="2"/>
            <a:endCxn id="12" idx="1"/>
          </p:cNvCxnSpPr>
          <p:nvPr/>
        </p:nvCxnSpPr>
        <p:spPr bwMode="auto">
          <a:xfrm rot="10800000" flipV="1">
            <a:off x="232286" y="2277032"/>
            <a:ext cx="667226" cy="943935"/>
          </a:xfrm>
          <a:prstGeom prst="curvedConnector2">
            <a:avLst/>
          </a:prstGeom>
          <a:solidFill>
            <a:srgbClr val="F1F8F9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64" name="TextBox 63"/>
          <p:cNvSpPr txBox="1"/>
          <p:nvPr/>
        </p:nvSpPr>
        <p:spPr>
          <a:xfrm>
            <a:off x="431540" y="2888940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/>
              <a:t>1</a:t>
            </a:r>
            <a:endParaRPr lang="ru-RU" b="0" dirty="0"/>
          </a:p>
        </p:txBody>
      </p:sp>
      <p:sp>
        <p:nvSpPr>
          <p:cNvPr id="65" name="TextBox 64"/>
          <p:cNvSpPr txBox="1"/>
          <p:nvPr/>
        </p:nvSpPr>
        <p:spPr>
          <a:xfrm>
            <a:off x="1619672" y="2899973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/>
              <a:t>2</a:t>
            </a:r>
            <a:endParaRPr lang="ru-RU" b="0" dirty="0"/>
          </a:p>
        </p:txBody>
      </p:sp>
      <p:sp>
        <p:nvSpPr>
          <p:cNvPr id="66" name="TextBox 65"/>
          <p:cNvSpPr txBox="1"/>
          <p:nvPr/>
        </p:nvSpPr>
        <p:spPr>
          <a:xfrm>
            <a:off x="539404" y="2096852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/>
              <a:t>1</a:t>
            </a:r>
            <a:endParaRPr lang="ru-RU" b="0" dirty="0"/>
          </a:p>
        </p:txBody>
      </p:sp>
      <p:sp>
        <p:nvSpPr>
          <p:cNvPr id="67" name="TextBox 66"/>
          <p:cNvSpPr txBox="1"/>
          <p:nvPr/>
        </p:nvSpPr>
        <p:spPr>
          <a:xfrm>
            <a:off x="1511512" y="2097174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/>
              <a:t>2</a:t>
            </a:r>
            <a:endParaRPr lang="ru-RU" b="0" dirty="0"/>
          </a:p>
        </p:txBody>
      </p:sp>
      <p:cxnSp>
        <p:nvCxnSpPr>
          <p:cNvPr id="68" name="Прямая со стрелкой 27"/>
          <p:cNvCxnSpPr>
            <a:stCxn id="9" idx="3"/>
            <a:endCxn id="12" idx="5"/>
          </p:cNvCxnSpPr>
          <p:nvPr/>
        </p:nvCxnSpPr>
        <p:spPr bwMode="auto">
          <a:xfrm rot="5400000">
            <a:off x="1079693" y="2883189"/>
            <a:ext cx="12700" cy="1185186"/>
          </a:xfrm>
          <a:prstGeom prst="curvedConnector3">
            <a:avLst>
              <a:gd name="adj1" fmla="val 2215543"/>
            </a:avLst>
          </a:prstGeom>
          <a:solidFill>
            <a:srgbClr val="F1F8F9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73" name="TextBox 72"/>
          <p:cNvSpPr txBox="1"/>
          <p:nvPr/>
        </p:nvSpPr>
        <p:spPr>
          <a:xfrm>
            <a:off x="1547516" y="3609342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/>
              <a:t>1</a:t>
            </a:r>
            <a:endParaRPr lang="ru-RU" b="0" dirty="0"/>
          </a:p>
        </p:txBody>
      </p:sp>
      <p:sp>
        <p:nvSpPr>
          <p:cNvPr id="74" name="TextBox 73"/>
          <p:cNvSpPr txBox="1"/>
          <p:nvPr/>
        </p:nvSpPr>
        <p:spPr>
          <a:xfrm>
            <a:off x="143509" y="4509120"/>
            <a:ext cx="1742464" cy="8925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2400" dirty="0" smtClean="0"/>
              <a:t>a</a:t>
            </a:r>
            <a:r>
              <a:rPr lang="en-US" sz="2400" b="0" dirty="0" smtClean="0"/>
              <a:t>: a</a:t>
            </a:r>
            <a:r>
              <a:rPr lang="en-US" sz="2400" b="0" dirty="0" smtClean="0">
                <a:sym typeface="Symbol"/>
              </a:rPr>
              <a:t>1?</a:t>
            </a:r>
            <a:endParaRPr lang="ru-RU" sz="2400" b="0" dirty="0" smtClean="0">
              <a:sym typeface="Symbol"/>
            </a:endParaRPr>
          </a:p>
          <a:p>
            <a:pPr algn="r"/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№1</a:t>
            </a:r>
            <a:r>
              <a:rPr lang="ru-RU" sz="2400" b="0" dirty="0" smtClean="0">
                <a:sym typeface="Symbol"/>
              </a:rPr>
              <a:t>:</a:t>
            </a:r>
            <a:r>
              <a:rPr lang="en-US" sz="2400" b="0" dirty="0" smtClean="0"/>
              <a:t> a</a:t>
            </a:r>
            <a:r>
              <a:rPr lang="en-US" sz="2400" b="0" dirty="0" smtClean="0">
                <a:sym typeface="Symbol"/>
              </a:rPr>
              <a:t>1?</a:t>
            </a:r>
            <a:endParaRPr lang="ru-RU" sz="2400" b="0" dirty="0"/>
          </a:p>
        </p:txBody>
      </p:sp>
      <p:sp>
        <p:nvSpPr>
          <p:cNvPr id="77" name="Овал 76"/>
          <p:cNvSpPr>
            <a:spLocks noChangeAspect="1"/>
          </p:cNvSpPr>
          <p:nvPr/>
        </p:nvSpPr>
        <p:spPr bwMode="auto">
          <a:xfrm>
            <a:off x="3923606" y="3168194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</a:rPr>
              <a:t>b</a:t>
            </a:r>
            <a:endParaRPr lang="ru-RU" dirty="0">
              <a:latin typeface="+mn-lt"/>
            </a:endParaRPr>
          </a:p>
        </p:txBody>
      </p:sp>
      <p:sp>
        <p:nvSpPr>
          <p:cNvPr id="78" name="Овал 77"/>
          <p:cNvSpPr>
            <a:spLocks noChangeAspect="1"/>
          </p:cNvSpPr>
          <p:nvPr/>
        </p:nvSpPr>
        <p:spPr bwMode="auto">
          <a:xfrm>
            <a:off x="2483606" y="3168194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</a:rPr>
              <a:t>a</a:t>
            </a:r>
            <a:endParaRPr lang="ru-RU" dirty="0">
              <a:latin typeface="+mn-lt"/>
            </a:endParaRPr>
          </a:p>
        </p:txBody>
      </p:sp>
      <p:sp>
        <p:nvSpPr>
          <p:cNvPr id="79" name="Овал 78"/>
          <p:cNvSpPr>
            <a:spLocks noChangeAspect="1"/>
          </p:cNvSpPr>
          <p:nvPr/>
        </p:nvSpPr>
        <p:spPr bwMode="auto">
          <a:xfrm>
            <a:off x="3203606" y="2096852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</a:rPr>
              <a:t>c</a:t>
            </a:r>
            <a:endParaRPr lang="ru-RU" dirty="0">
              <a:latin typeface="+mn-lt"/>
            </a:endParaRPr>
          </a:p>
        </p:txBody>
      </p:sp>
      <p:cxnSp>
        <p:nvCxnSpPr>
          <p:cNvPr id="80" name="Прямая со стрелкой 79"/>
          <p:cNvCxnSpPr>
            <a:stCxn id="77" idx="1"/>
            <a:endCxn id="79" idx="5"/>
          </p:cNvCxnSpPr>
          <p:nvPr/>
        </p:nvCxnSpPr>
        <p:spPr bwMode="auto">
          <a:xfrm flipH="1" flipV="1">
            <a:off x="3511194" y="2404440"/>
            <a:ext cx="465186" cy="816528"/>
          </a:xfrm>
          <a:prstGeom prst="straightConnector1">
            <a:avLst/>
          </a:prstGeom>
          <a:solidFill>
            <a:srgbClr val="F1F8F9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81" name="Прямая со стрелкой 80"/>
          <p:cNvCxnSpPr>
            <a:stCxn id="78" idx="7"/>
            <a:endCxn id="77" idx="1"/>
          </p:cNvCxnSpPr>
          <p:nvPr/>
        </p:nvCxnSpPr>
        <p:spPr bwMode="auto">
          <a:xfrm>
            <a:off x="2791194" y="3220968"/>
            <a:ext cx="1185186" cy="0"/>
          </a:xfrm>
          <a:prstGeom prst="straightConnector1">
            <a:avLst/>
          </a:prstGeom>
          <a:solidFill>
            <a:srgbClr val="F1F8F9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82" name="Прямая со стрелкой 27"/>
          <p:cNvCxnSpPr>
            <a:stCxn id="79" idx="6"/>
            <a:endCxn id="77" idx="7"/>
          </p:cNvCxnSpPr>
          <p:nvPr/>
        </p:nvCxnSpPr>
        <p:spPr bwMode="auto">
          <a:xfrm>
            <a:off x="3563968" y="2277033"/>
            <a:ext cx="667226" cy="943935"/>
          </a:xfrm>
          <a:prstGeom prst="curvedConnector2">
            <a:avLst/>
          </a:prstGeom>
          <a:solidFill>
            <a:srgbClr val="F1F8F9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83" name="Прямая со стрелкой 27"/>
          <p:cNvCxnSpPr>
            <a:stCxn id="79" idx="2"/>
            <a:endCxn id="78" idx="1"/>
          </p:cNvCxnSpPr>
          <p:nvPr/>
        </p:nvCxnSpPr>
        <p:spPr bwMode="auto">
          <a:xfrm rot="10800000" flipV="1">
            <a:off x="2536380" y="2277032"/>
            <a:ext cx="667226" cy="943935"/>
          </a:xfrm>
          <a:prstGeom prst="curvedConnector2">
            <a:avLst/>
          </a:prstGeom>
          <a:solidFill>
            <a:srgbClr val="F1F8F9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85" name="TextBox 84"/>
          <p:cNvSpPr txBox="1"/>
          <p:nvPr/>
        </p:nvSpPr>
        <p:spPr>
          <a:xfrm>
            <a:off x="2735796" y="2888940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/>
              <a:t>1</a:t>
            </a:r>
            <a:endParaRPr lang="ru-RU" b="0" dirty="0"/>
          </a:p>
        </p:txBody>
      </p:sp>
      <p:sp>
        <p:nvSpPr>
          <p:cNvPr id="86" name="TextBox 85"/>
          <p:cNvSpPr txBox="1"/>
          <p:nvPr/>
        </p:nvSpPr>
        <p:spPr>
          <a:xfrm>
            <a:off x="3923766" y="2899973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/>
              <a:t>2</a:t>
            </a:r>
            <a:endParaRPr lang="ru-RU" b="0" dirty="0"/>
          </a:p>
        </p:txBody>
      </p:sp>
      <p:sp>
        <p:nvSpPr>
          <p:cNvPr id="87" name="TextBox 86"/>
          <p:cNvSpPr txBox="1"/>
          <p:nvPr/>
        </p:nvSpPr>
        <p:spPr>
          <a:xfrm>
            <a:off x="2843498" y="2096852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/>
              <a:t>1</a:t>
            </a:r>
            <a:endParaRPr lang="ru-RU" b="0" dirty="0"/>
          </a:p>
        </p:txBody>
      </p:sp>
      <p:sp>
        <p:nvSpPr>
          <p:cNvPr id="88" name="TextBox 87"/>
          <p:cNvSpPr txBox="1"/>
          <p:nvPr/>
        </p:nvSpPr>
        <p:spPr>
          <a:xfrm>
            <a:off x="3815606" y="2097174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/>
              <a:t>2</a:t>
            </a:r>
            <a:endParaRPr lang="ru-RU" b="0" dirty="0"/>
          </a:p>
        </p:txBody>
      </p:sp>
      <p:cxnSp>
        <p:nvCxnSpPr>
          <p:cNvPr id="89" name="Прямая со стрелкой 27"/>
          <p:cNvCxnSpPr>
            <a:stCxn id="77" idx="3"/>
            <a:endCxn id="78" idx="5"/>
          </p:cNvCxnSpPr>
          <p:nvPr/>
        </p:nvCxnSpPr>
        <p:spPr bwMode="auto">
          <a:xfrm rot="5400000">
            <a:off x="3383787" y="2883189"/>
            <a:ext cx="12700" cy="1185186"/>
          </a:xfrm>
          <a:prstGeom prst="curvedConnector3">
            <a:avLst>
              <a:gd name="adj1" fmla="val 2215543"/>
            </a:avLst>
          </a:prstGeom>
          <a:solidFill>
            <a:srgbClr val="F1F8F9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90" name="TextBox 89"/>
          <p:cNvSpPr txBox="1"/>
          <p:nvPr/>
        </p:nvSpPr>
        <p:spPr>
          <a:xfrm>
            <a:off x="3851610" y="3609342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/>
              <a:t>1</a:t>
            </a:r>
            <a:endParaRPr lang="ru-RU" b="0" dirty="0"/>
          </a:p>
        </p:txBody>
      </p:sp>
      <p:sp>
        <p:nvSpPr>
          <p:cNvPr id="93" name="Овал 92"/>
          <p:cNvSpPr>
            <a:spLocks noChangeAspect="1"/>
          </p:cNvSpPr>
          <p:nvPr/>
        </p:nvSpPr>
        <p:spPr bwMode="auto">
          <a:xfrm>
            <a:off x="6155854" y="3168194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</a:rPr>
              <a:t>b</a:t>
            </a:r>
            <a:endParaRPr lang="ru-RU" dirty="0">
              <a:latin typeface="+mn-lt"/>
            </a:endParaRPr>
          </a:p>
        </p:txBody>
      </p:sp>
      <p:sp>
        <p:nvSpPr>
          <p:cNvPr id="94" name="Овал 93"/>
          <p:cNvSpPr>
            <a:spLocks noChangeAspect="1"/>
          </p:cNvSpPr>
          <p:nvPr/>
        </p:nvSpPr>
        <p:spPr bwMode="auto">
          <a:xfrm>
            <a:off x="4715854" y="3168194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</a:rPr>
              <a:t>a</a:t>
            </a:r>
            <a:endParaRPr lang="ru-RU" dirty="0">
              <a:latin typeface="+mn-lt"/>
            </a:endParaRPr>
          </a:p>
        </p:txBody>
      </p:sp>
      <p:sp>
        <p:nvSpPr>
          <p:cNvPr id="95" name="Овал 94"/>
          <p:cNvSpPr>
            <a:spLocks noChangeAspect="1"/>
          </p:cNvSpPr>
          <p:nvPr/>
        </p:nvSpPr>
        <p:spPr bwMode="auto">
          <a:xfrm>
            <a:off x="5435854" y="2096852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</a:rPr>
              <a:t>c</a:t>
            </a:r>
            <a:endParaRPr lang="ru-RU" dirty="0">
              <a:latin typeface="+mn-lt"/>
            </a:endParaRPr>
          </a:p>
        </p:txBody>
      </p:sp>
      <p:cxnSp>
        <p:nvCxnSpPr>
          <p:cNvPr id="96" name="Прямая со стрелкой 95"/>
          <p:cNvCxnSpPr>
            <a:stCxn id="93" idx="1"/>
            <a:endCxn id="94" idx="7"/>
          </p:cNvCxnSpPr>
          <p:nvPr/>
        </p:nvCxnSpPr>
        <p:spPr bwMode="auto">
          <a:xfrm flipH="1">
            <a:off x="5023442" y="3220968"/>
            <a:ext cx="1185186" cy="0"/>
          </a:xfrm>
          <a:prstGeom prst="straightConnector1">
            <a:avLst/>
          </a:prstGeom>
          <a:solidFill>
            <a:srgbClr val="F1F8F9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97" name="Прямая со стрелкой 96"/>
          <p:cNvCxnSpPr>
            <a:stCxn id="94" idx="7"/>
            <a:endCxn id="95" idx="3"/>
          </p:cNvCxnSpPr>
          <p:nvPr/>
        </p:nvCxnSpPr>
        <p:spPr bwMode="auto">
          <a:xfrm flipV="1">
            <a:off x="5023442" y="2404440"/>
            <a:ext cx="465186" cy="816528"/>
          </a:xfrm>
          <a:prstGeom prst="straightConnector1">
            <a:avLst/>
          </a:prstGeom>
          <a:solidFill>
            <a:srgbClr val="F1F8F9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98" name="Прямая со стрелкой 27"/>
          <p:cNvCxnSpPr>
            <a:stCxn id="95" idx="6"/>
            <a:endCxn id="93" idx="7"/>
          </p:cNvCxnSpPr>
          <p:nvPr/>
        </p:nvCxnSpPr>
        <p:spPr bwMode="auto">
          <a:xfrm>
            <a:off x="5796216" y="2277033"/>
            <a:ext cx="667226" cy="943935"/>
          </a:xfrm>
          <a:prstGeom prst="curvedConnector2">
            <a:avLst/>
          </a:prstGeom>
          <a:solidFill>
            <a:srgbClr val="F1F8F9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99" name="Прямая со стрелкой 27"/>
          <p:cNvCxnSpPr>
            <a:stCxn id="95" idx="2"/>
            <a:endCxn id="94" idx="1"/>
          </p:cNvCxnSpPr>
          <p:nvPr/>
        </p:nvCxnSpPr>
        <p:spPr bwMode="auto">
          <a:xfrm rot="10800000" flipV="1">
            <a:off x="4768628" y="2277032"/>
            <a:ext cx="667226" cy="943935"/>
          </a:xfrm>
          <a:prstGeom prst="curvedConnector2">
            <a:avLst/>
          </a:prstGeom>
          <a:solidFill>
            <a:srgbClr val="F1F8F9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101" name="TextBox 100"/>
          <p:cNvSpPr txBox="1"/>
          <p:nvPr/>
        </p:nvSpPr>
        <p:spPr>
          <a:xfrm>
            <a:off x="4968044" y="2852936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/>
              <a:t>1</a:t>
            </a:r>
            <a:endParaRPr lang="ru-RU" b="0" dirty="0"/>
          </a:p>
        </p:txBody>
      </p:sp>
      <p:sp>
        <p:nvSpPr>
          <p:cNvPr id="102" name="TextBox 101"/>
          <p:cNvSpPr txBox="1"/>
          <p:nvPr/>
        </p:nvSpPr>
        <p:spPr>
          <a:xfrm>
            <a:off x="6156014" y="2899973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/>
              <a:t>2</a:t>
            </a:r>
            <a:endParaRPr lang="ru-RU" b="0" dirty="0"/>
          </a:p>
        </p:txBody>
      </p:sp>
      <p:sp>
        <p:nvSpPr>
          <p:cNvPr id="103" name="TextBox 102"/>
          <p:cNvSpPr txBox="1"/>
          <p:nvPr/>
        </p:nvSpPr>
        <p:spPr>
          <a:xfrm>
            <a:off x="5075746" y="2096852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/>
              <a:t>1</a:t>
            </a:r>
            <a:endParaRPr lang="ru-RU" b="0" dirty="0"/>
          </a:p>
        </p:txBody>
      </p:sp>
      <p:sp>
        <p:nvSpPr>
          <p:cNvPr id="104" name="TextBox 103"/>
          <p:cNvSpPr txBox="1"/>
          <p:nvPr/>
        </p:nvSpPr>
        <p:spPr>
          <a:xfrm>
            <a:off x="6047854" y="2097174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/>
              <a:t>2</a:t>
            </a:r>
            <a:endParaRPr lang="ru-RU" b="0" dirty="0"/>
          </a:p>
        </p:txBody>
      </p:sp>
      <p:cxnSp>
        <p:nvCxnSpPr>
          <p:cNvPr id="105" name="Прямая со стрелкой 27"/>
          <p:cNvCxnSpPr>
            <a:stCxn id="93" idx="3"/>
            <a:endCxn id="94" idx="5"/>
          </p:cNvCxnSpPr>
          <p:nvPr/>
        </p:nvCxnSpPr>
        <p:spPr bwMode="auto">
          <a:xfrm rot="5400000">
            <a:off x="5616035" y="2883189"/>
            <a:ext cx="12700" cy="1185186"/>
          </a:xfrm>
          <a:prstGeom prst="curvedConnector3">
            <a:avLst>
              <a:gd name="adj1" fmla="val 2215543"/>
            </a:avLst>
          </a:prstGeom>
          <a:solidFill>
            <a:srgbClr val="F1F8F9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106" name="TextBox 105"/>
          <p:cNvSpPr txBox="1"/>
          <p:nvPr/>
        </p:nvSpPr>
        <p:spPr>
          <a:xfrm>
            <a:off x="6083858" y="3609342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/>
              <a:t>1</a:t>
            </a:r>
            <a:endParaRPr lang="ru-RU" b="0" dirty="0"/>
          </a:p>
        </p:txBody>
      </p:sp>
      <p:sp>
        <p:nvSpPr>
          <p:cNvPr id="109" name="Овал 108"/>
          <p:cNvSpPr>
            <a:spLocks noChangeAspect="1"/>
          </p:cNvSpPr>
          <p:nvPr/>
        </p:nvSpPr>
        <p:spPr bwMode="auto">
          <a:xfrm>
            <a:off x="8496114" y="3168194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</a:rPr>
              <a:t>b</a:t>
            </a:r>
            <a:endParaRPr lang="ru-RU" dirty="0">
              <a:latin typeface="+mn-lt"/>
            </a:endParaRPr>
          </a:p>
        </p:txBody>
      </p:sp>
      <p:sp>
        <p:nvSpPr>
          <p:cNvPr id="111" name="Овал 110"/>
          <p:cNvSpPr>
            <a:spLocks noChangeAspect="1"/>
          </p:cNvSpPr>
          <p:nvPr/>
        </p:nvSpPr>
        <p:spPr bwMode="auto">
          <a:xfrm>
            <a:off x="7776114" y="2096852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</a:rPr>
              <a:t>c</a:t>
            </a:r>
            <a:endParaRPr lang="ru-RU" dirty="0">
              <a:latin typeface="+mn-lt"/>
            </a:endParaRPr>
          </a:p>
        </p:txBody>
      </p:sp>
      <p:cxnSp>
        <p:nvCxnSpPr>
          <p:cNvPr id="112" name="Прямая со стрелкой 111"/>
          <p:cNvCxnSpPr>
            <a:stCxn id="109" idx="1"/>
            <a:endCxn id="111" idx="5"/>
          </p:cNvCxnSpPr>
          <p:nvPr/>
        </p:nvCxnSpPr>
        <p:spPr bwMode="auto">
          <a:xfrm flipH="1" flipV="1">
            <a:off x="8083702" y="2404440"/>
            <a:ext cx="465186" cy="816528"/>
          </a:xfrm>
          <a:prstGeom prst="straightConnector1">
            <a:avLst/>
          </a:prstGeom>
          <a:solidFill>
            <a:srgbClr val="F1F8F9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13" name="Прямая со стрелкой 112"/>
          <p:cNvCxnSpPr>
            <a:stCxn id="109" idx="1"/>
            <a:endCxn id="110" idx="7"/>
          </p:cNvCxnSpPr>
          <p:nvPr/>
        </p:nvCxnSpPr>
        <p:spPr bwMode="auto">
          <a:xfrm flipH="1">
            <a:off x="7363702" y="3220968"/>
            <a:ext cx="1185186" cy="0"/>
          </a:xfrm>
          <a:prstGeom prst="straightConnector1">
            <a:avLst/>
          </a:prstGeom>
          <a:solidFill>
            <a:srgbClr val="F1F8F9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14" name="Прямая со стрелкой 27"/>
          <p:cNvCxnSpPr>
            <a:stCxn id="111" idx="6"/>
            <a:endCxn id="109" idx="7"/>
          </p:cNvCxnSpPr>
          <p:nvPr/>
        </p:nvCxnSpPr>
        <p:spPr bwMode="auto">
          <a:xfrm>
            <a:off x="8136476" y="2277033"/>
            <a:ext cx="667226" cy="943935"/>
          </a:xfrm>
          <a:prstGeom prst="curvedConnector2">
            <a:avLst/>
          </a:prstGeom>
          <a:solidFill>
            <a:srgbClr val="F1F8F9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15" name="Прямая со стрелкой 27"/>
          <p:cNvCxnSpPr>
            <a:stCxn id="111" idx="2"/>
            <a:endCxn id="110" idx="1"/>
          </p:cNvCxnSpPr>
          <p:nvPr/>
        </p:nvCxnSpPr>
        <p:spPr bwMode="auto">
          <a:xfrm rot="10800000" flipV="1">
            <a:off x="7108888" y="2277032"/>
            <a:ext cx="667226" cy="943935"/>
          </a:xfrm>
          <a:prstGeom prst="curvedConnector2">
            <a:avLst/>
          </a:prstGeom>
          <a:solidFill>
            <a:srgbClr val="F1F8F9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117" name="TextBox 116"/>
          <p:cNvSpPr txBox="1"/>
          <p:nvPr/>
        </p:nvSpPr>
        <p:spPr>
          <a:xfrm>
            <a:off x="7416006" y="2961270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/>
              <a:t>1</a:t>
            </a:r>
            <a:endParaRPr lang="ru-RU" b="0" dirty="0"/>
          </a:p>
        </p:txBody>
      </p:sp>
      <p:sp>
        <p:nvSpPr>
          <p:cNvPr id="118" name="TextBox 117"/>
          <p:cNvSpPr txBox="1"/>
          <p:nvPr/>
        </p:nvSpPr>
        <p:spPr>
          <a:xfrm>
            <a:off x="8496274" y="2899973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/>
              <a:t>2</a:t>
            </a:r>
            <a:endParaRPr lang="ru-RU" b="0" dirty="0"/>
          </a:p>
        </p:txBody>
      </p:sp>
      <p:sp>
        <p:nvSpPr>
          <p:cNvPr id="119" name="TextBox 118"/>
          <p:cNvSpPr txBox="1"/>
          <p:nvPr/>
        </p:nvSpPr>
        <p:spPr>
          <a:xfrm>
            <a:off x="7416006" y="2096852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/>
              <a:t>1</a:t>
            </a:r>
            <a:endParaRPr lang="ru-RU" b="0" dirty="0"/>
          </a:p>
        </p:txBody>
      </p:sp>
      <p:sp>
        <p:nvSpPr>
          <p:cNvPr id="120" name="TextBox 119"/>
          <p:cNvSpPr txBox="1"/>
          <p:nvPr/>
        </p:nvSpPr>
        <p:spPr>
          <a:xfrm>
            <a:off x="8388114" y="2097174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/>
              <a:t>2</a:t>
            </a:r>
            <a:endParaRPr lang="ru-RU" b="0" dirty="0"/>
          </a:p>
        </p:txBody>
      </p:sp>
      <p:cxnSp>
        <p:nvCxnSpPr>
          <p:cNvPr id="121" name="Прямая со стрелкой 27"/>
          <p:cNvCxnSpPr>
            <a:stCxn id="109" idx="3"/>
            <a:endCxn id="110" idx="5"/>
          </p:cNvCxnSpPr>
          <p:nvPr/>
        </p:nvCxnSpPr>
        <p:spPr bwMode="auto">
          <a:xfrm rot="5400000">
            <a:off x="7956295" y="2883189"/>
            <a:ext cx="12700" cy="1185186"/>
          </a:xfrm>
          <a:prstGeom prst="curvedConnector3">
            <a:avLst>
              <a:gd name="adj1" fmla="val 2215543"/>
            </a:avLst>
          </a:prstGeom>
          <a:solidFill>
            <a:srgbClr val="F1F8F9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122" name="TextBox 121"/>
          <p:cNvSpPr txBox="1"/>
          <p:nvPr/>
        </p:nvSpPr>
        <p:spPr>
          <a:xfrm>
            <a:off x="8424118" y="3609342"/>
            <a:ext cx="12824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 smtClean="0"/>
              <a:t>1</a:t>
            </a:r>
            <a:endParaRPr lang="ru-RU" b="0" dirty="0"/>
          </a:p>
        </p:txBody>
      </p:sp>
      <p:sp>
        <p:nvSpPr>
          <p:cNvPr id="124" name="Стрелка вправо 123"/>
          <p:cNvSpPr/>
          <p:nvPr/>
        </p:nvSpPr>
        <p:spPr bwMode="auto">
          <a:xfrm>
            <a:off x="2015716" y="2348880"/>
            <a:ext cx="468052" cy="288032"/>
          </a:xfrm>
          <a:prstGeom prst="rightArrow">
            <a:avLst/>
          </a:prstGeom>
          <a:solidFill>
            <a:srgbClr val="FF99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5" name="Стрелка вправо 124"/>
          <p:cNvSpPr/>
          <p:nvPr/>
        </p:nvSpPr>
        <p:spPr bwMode="auto">
          <a:xfrm>
            <a:off x="4283968" y="2348880"/>
            <a:ext cx="468052" cy="288032"/>
          </a:xfrm>
          <a:prstGeom prst="rightArrow">
            <a:avLst/>
          </a:prstGeom>
          <a:solidFill>
            <a:srgbClr val="FF99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6" name="Стрелка вправо 125"/>
          <p:cNvSpPr/>
          <p:nvPr/>
        </p:nvSpPr>
        <p:spPr bwMode="auto">
          <a:xfrm>
            <a:off x="6552220" y="2348880"/>
            <a:ext cx="468052" cy="288032"/>
          </a:xfrm>
          <a:prstGeom prst="rightArrow">
            <a:avLst/>
          </a:prstGeom>
          <a:solidFill>
            <a:srgbClr val="FF99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0" name="Овал 109"/>
          <p:cNvSpPr>
            <a:spLocks noChangeAspect="1"/>
          </p:cNvSpPr>
          <p:nvPr/>
        </p:nvSpPr>
        <p:spPr bwMode="auto">
          <a:xfrm>
            <a:off x="7056114" y="3168194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</a:rPr>
              <a:t>a</a:t>
            </a:r>
            <a:endParaRPr lang="ru-RU" dirty="0">
              <a:latin typeface="+mn-lt"/>
            </a:endParaRPr>
          </a:p>
        </p:txBody>
      </p:sp>
      <p:grpSp>
        <p:nvGrpSpPr>
          <p:cNvPr id="135" name="Группа 134"/>
          <p:cNvGrpSpPr/>
          <p:nvPr/>
        </p:nvGrpSpPr>
        <p:grpSpPr>
          <a:xfrm>
            <a:off x="791432" y="3069282"/>
            <a:ext cx="360000" cy="360000"/>
            <a:chOff x="791432" y="3465326"/>
            <a:chExt cx="360000" cy="360000"/>
          </a:xfrm>
        </p:grpSpPr>
        <p:pic>
          <p:nvPicPr>
            <p:cNvPr id="61" name="Picture 86" descr="message3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1432" y="3465326"/>
              <a:ext cx="360000" cy="360000"/>
            </a:xfrm>
            <a:prstGeom prst="rect">
              <a:avLst/>
            </a:prstGeom>
          </p:spPr>
        </p:pic>
        <p:sp>
          <p:nvSpPr>
            <p:cNvPr id="133" name="TextBox 132"/>
            <p:cNvSpPr txBox="1"/>
            <p:nvPr/>
          </p:nvSpPr>
          <p:spPr>
            <a:xfrm>
              <a:off x="791580" y="3487134"/>
              <a:ext cx="33502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ru-RU" b="0" dirty="0" smtClean="0">
                  <a:latin typeface="Times New Roman" pitchFamily="18" charset="0"/>
                  <a:cs typeface="Times New Roman" pitchFamily="18" charset="0"/>
                </a:rPr>
                <a:t>№</a:t>
              </a:r>
              <a:r>
                <a:rPr lang="en-US" b="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6" name="Группа 135"/>
          <p:cNvGrpSpPr/>
          <p:nvPr/>
        </p:nvGrpSpPr>
        <p:grpSpPr>
          <a:xfrm>
            <a:off x="3563928" y="2636952"/>
            <a:ext cx="360000" cy="360000"/>
            <a:chOff x="3599892" y="3068960"/>
            <a:chExt cx="360000" cy="360000"/>
          </a:xfrm>
        </p:grpSpPr>
        <p:pic>
          <p:nvPicPr>
            <p:cNvPr id="84" name="Picture 86" descr="message3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9892" y="3068960"/>
              <a:ext cx="360000" cy="360000"/>
            </a:xfrm>
            <a:prstGeom prst="rect">
              <a:avLst/>
            </a:prstGeom>
          </p:spPr>
        </p:pic>
        <p:sp>
          <p:nvSpPr>
            <p:cNvPr id="134" name="TextBox 133"/>
            <p:cNvSpPr txBox="1"/>
            <p:nvPr/>
          </p:nvSpPr>
          <p:spPr>
            <a:xfrm>
              <a:off x="3599892" y="3104964"/>
              <a:ext cx="33502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ru-RU" b="0" dirty="0" smtClean="0">
                  <a:latin typeface="Times New Roman" pitchFamily="18" charset="0"/>
                  <a:cs typeface="Times New Roman" pitchFamily="18" charset="0"/>
                </a:rPr>
                <a:t>№2</a:t>
              </a:r>
              <a:endParaRPr lang="ru-RU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8" name="Группа 137"/>
          <p:cNvGrpSpPr/>
          <p:nvPr/>
        </p:nvGrpSpPr>
        <p:grpSpPr>
          <a:xfrm>
            <a:off x="3275856" y="3609020"/>
            <a:ext cx="360000" cy="360000"/>
            <a:chOff x="3275856" y="4005064"/>
            <a:chExt cx="360000" cy="360000"/>
          </a:xfrm>
        </p:grpSpPr>
        <p:pic>
          <p:nvPicPr>
            <p:cNvPr id="127" name="Picture 86" descr="message3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75856" y="4005064"/>
              <a:ext cx="360000" cy="360000"/>
            </a:xfrm>
            <a:prstGeom prst="rect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3275856" y="4041068"/>
              <a:ext cx="33502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ru-RU" b="0" dirty="0" smtClean="0">
                  <a:latin typeface="Times New Roman" pitchFamily="18" charset="0"/>
                  <a:cs typeface="Times New Roman" pitchFamily="18" charset="0"/>
                </a:rPr>
                <a:t>№2</a:t>
              </a:r>
              <a:endParaRPr lang="ru-RU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0" name="Группа 139"/>
          <p:cNvGrpSpPr/>
          <p:nvPr/>
        </p:nvGrpSpPr>
        <p:grpSpPr>
          <a:xfrm>
            <a:off x="5472100" y="3032956"/>
            <a:ext cx="360000" cy="360000"/>
            <a:chOff x="5112060" y="3068960"/>
            <a:chExt cx="360000" cy="360000"/>
          </a:xfrm>
        </p:grpSpPr>
        <p:pic>
          <p:nvPicPr>
            <p:cNvPr id="100" name="Picture 86" descr="message3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12060" y="3068960"/>
              <a:ext cx="360000" cy="36000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5112060" y="3104964"/>
              <a:ext cx="33502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ru-RU" b="0" dirty="0" smtClean="0">
                  <a:latin typeface="Times New Roman" pitchFamily="18" charset="0"/>
                  <a:cs typeface="Times New Roman" pitchFamily="18" charset="0"/>
                </a:rPr>
                <a:t>№2</a:t>
              </a:r>
              <a:endParaRPr lang="ru-RU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2" name="Группа 141"/>
          <p:cNvGrpSpPr/>
          <p:nvPr/>
        </p:nvGrpSpPr>
        <p:grpSpPr>
          <a:xfrm>
            <a:off x="5508104" y="3609020"/>
            <a:ext cx="360000" cy="360000"/>
            <a:chOff x="5508104" y="4005064"/>
            <a:chExt cx="360000" cy="360000"/>
          </a:xfrm>
        </p:grpSpPr>
        <p:pic>
          <p:nvPicPr>
            <p:cNvPr id="131" name="Picture 86" descr="message3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8104" y="4005064"/>
              <a:ext cx="360000" cy="360000"/>
            </a:xfrm>
            <a:prstGeom prst="rect">
              <a:avLst/>
            </a:prstGeom>
          </p:spPr>
        </p:pic>
        <p:sp>
          <p:nvSpPr>
            <p:cNvPr id="141" name="TextBox 140"/>
            <p:cNvSpPr txBox="1"/>
            <p:nvPr/>
          </p:nvSpPr>
          <p:spPr>
            <a:xfrm>
              <a:off x="5508104" y="4041068"/>
              <a:ext cx="33502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ru-RU" b="0" dirty="0" smtClean="0">
                  <a:latin typeface="Times New Roman" pitchFamily="18" charset="0"/>
                  <a:cs typeface="Times New Roman" pitchFamily="18" charset="0"/>
                </a:rPr>
                <a:t>№2</a:t>
              </a:r>
              <a:endParaRPr lang="ru-RU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4" name="Стрелка вправо 193"/>
          <p:cNvSpPr/>
          <p:nvPr/>
        </p:nvSpPr>
        <p:spPr bwMode="auto">
          <a:xfrm>
            <a:off x="4499992" y="5635097"/>
            <a:ext cx="1800200" cy="108012"/>
          </a:xfrm>
          <a:prstGeom prst="rightArrow">
            <a:avLst>
              <a:gd name="adj1" fmla="val 25136"/>
              <a:gd name="adj2" fmla="val 71312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7" name="Стрелка вправо 196"/>
          <p:cNvSpPr/>
          <p:nvPr/>
        </p:nvSpPr>
        <p:spPr bwMode="auto">
          <a:xfrm rot="14430969">
            <a:off x="5442561" y="5625221"/>
            <a:ext cx="1800200" cy="108012"/>
          </a:xfrm>
          <a:prstGeom prst="rightArrow">
            <a:avLst>
              <a:gd name="adj1" fmla="val 25136"/>
              <a:gd name="adj2" fmla="val 71312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9" name="Прямоугольник 198"/>
          <p:cNvSpPr/>
          <p:nvPr/>
        </p:nvSpPr>
        <p:spPr bwMode="auto">
          <a:xfrm>
            <a:off x="6336196" y="4473116"/>
            <a:ext cx="1800200" cy="2016224"/>
          </a:xfrm>
          <a:prstGeom prst="rect">
            <a:avLst/>
          </a:prstGeom>
          <a:solidFill>
            <a:srgbClr val="F1F8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200292" y="4509120"/>
            <a:ext cx="1466747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2400" dirty="0" smtClean="0"/>
              <a:t>a</a:t>
            </a:r>
            <a:r>
              <a:rPr lang="en-US" sz="2400" b="0" dirty="0" smtClean="0"/>
              <a:t>: a</a:t>
            </a:r>
            <a:r>
              <a:rPr lang="en-US" sz="2400" b="0" dirty="0" smtClean="0">
                <a:sym typeface="Symbol"/>
              </a:rPr>
              <a:t>1b</a:t>
            </a:r>
          </a:p>
          <a:p>
            <a:pPr algn="r"/>
            <a:r>
              <a:rPr lang="en-US" sz="2400" b="0" dirty="0" smtClean="0"/>
              <a:t>b</a:t>
            </a:r>
            <a:r>
              <a:rPr lang="en-US" sz="2400" b="0" dirty="0" smtClean="0">
                <a:sym typeface="Symbol"/>
              </a:rPr>
              <a:t>1a</a:t>
            </a:r>
            <a:endParaRPr lang="ru-RU" sz="2400" b="0" dirty="0" smtClean="0"/>
          </a:p>
          <a:p>
            <a:pPr algn="r"/>
            <a:r>
              <a:rPr lang="en-US" sz="2400" b="0" dirty="0" smtClean="0"/>
              <a:t>b</a:t>
            </a:r>
            <a:r>
              <a:rPr lang="en-US" sz="2400" b="0" dirty="0" smtClean="0">
                <a:sym typeface="Symbol"/>
              </a:rPr>
              <a:t>2a</a:t>
            </a:r>
            <a:endParaRPr lang="ru-RU" sz="2400" b="0" dirty="0"/>
          </a:p>
        </p:txBody>
      </p:sp>
      <p:sp>
        <p:nvSpPr>
          <p:cNvPr id="200" name="Прямоугольник 199"/>
          <p:cNvSpPr/>
          <p:nvPr/>
        </p:nvSpPr>
        <p:spPr bwMode="auto">
          <a:xfrm>
            <a:off x="3635896" y="4689140"/>
            <a:ext cx="1800200" cy="1836204"/>
          </a:xfrm>
          <a:prstGeom prst="rect">
            <a:avLst/>
          </a:prstGeom>
          <a:solidFill>
            <a:srgbClr val="F1F8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487002" y="4509120"/>
            <a:ext cx="1796966" cy="16312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2400" dirty="0" smtClean="0"/>
              <a:t>a</a:t>
            </a:r>
            <a:r>
              <a:rPr lang="en-US" sz="2400" b="0" dirty="0" smtClean="0"/>
              <a:t>: a</a:t>
            </a:r>
            <a:r>
              <a:rPr lang="en-US" sz="2400" b="0" dirty="0" smtClean="0">
                <a:sym typeface="Symbol"/>
              </a:rPr>
              <a:t>1?</a:t>
            </a:r>
          </a:p>
          <a:p>
            <a:pPr algn="r"/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№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  <a:r>
              <a:rPr lang="en-US" sz="2400" b="0" dirty="0" smtClean="0">
                <a:sym typeface="Symbol"/>
              </a:rPr>
              <a:t>: </a:t>
            </a:r>
            <a:r>
              <a:rPr lang="en-US" sz="2400" b="0" dirty="0" smtClean="0"/>
              <a:t>a</a:t>
            </a:r>
            <a:r>
              <a:rPr lang="en-US" sz="2400" b="0" dirty="0" smtClean="0">
                <a:sym typeface="Symbol"/>
              </a:rPr>
              <a:t>1b</a:t>
            </a:r>
            <a:endParaRPr lang="ru-RU" sz="2400" b="0" dirty="0" smtClean="0"/>
          </a:p>
          <a:p>
            <a:pPr algn="r"/>
            <a:r>
              <a:rPr lang="en-US" sz="2400" b="0" dirty="0" smtClean="0"/>
              <a:t>b</a:t>
            </a:r>
            <a:r>
              <a:rPr lang="en-US" sz="2400" b="0" dirty="0" smtClean="0">
                <a:sym typeface="Symbol"/>
              </a:rPr>
              <a:t>1?</a:t>
            </a:r>
            <a:endParaRPr lang="ru-RU" sz="2400" b="0" dirty="0" smtClean="0"/>
          </a:p>
          <a:p>
            <a:pPr algn="r"/>
            <a:r>
              <a:rPr lang="en-US" sz="2400" b="0" dirty="0" smtClean="0"/>
              <a:t>b</a:t>
            </a:r>
            <a:r>
              <a:rPr lang="en-US" sz="2400" b="0" dirty="0" smtClean="0">
                <a:sym typeface="Symbol"/>
              </a:rPr>
              <a:t>2?</a:t>
            </a:r>
            <a:endParaRPr lang="ru-RU" sz="2400" b="0" dirty="0"/>
          </a:p>
        </p:txBody>
      </p:sp>
      <p:sp>
        <p:nvSpPr>
          <p:cNvPr id="201" name="Овал 200"/>
          <p:cNvSpPr>
            <a:spLocks noChangeAspect="1"/>
          </p:cNvSpPr>
          <p:nvPr/>
        </p:nvSpPr>
        <p:spPr bwMode="auto">
          <a:xfrm>
            <a:off x="6299870" y="5480883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</a:rPr>
              <a:t>b</a:t>
            </a:r>
            <a:endParaRPr lang="ru-RU" dirty="0">
              <a:latin typeface="+mn-lt"/>
            </a:endParaRPr>
          </a:p>
        </p:txBody>
      </p:sp>
      <p:sp>
        <p:nvSpPr>
          <p:cNvPr id="202" name="Овал 201"/>
          <p:cNvSpPr>
            <a:spLocks noChangeAspect="1"/>
          </p:cNvSpPr>
          <p:nvPr/>
        </p:nvSpPr>
        <p:spPr bwMode="auto">
          <a:xfrm>
            <a:off x="5075734" y="5480883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</a:rPr>
              <a:t>a</a:t>
            </a:r>
            <a:endParaRPr lang="ru-RU" dirty="0">
              <a:latin typeface="+mn-lt"/>
            </a:endParaRPr>
          </a:p>
        </p:txBody>
      </p:sp>
      <p:sp>
        <p:nvSpPr>
          <p:cNvPr id="203" name="Овал 202"/>
          <p:cNvSpPr>
            <a:spLocks noChangeAspect="1"/>
          </p:cNvSpPr>
          <p:nvPr/>
        </p:nvSpPr>
        <p:spPr bwMode="auto">
          <a:xfrm>
            <a:off x="5652120" y="4545101"/>
            <a:ext cx="360362" cy="360362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+mn-lt"/>
              </a:rPr>
              <a:t>c</a:t>
            </a:r>
            <a:endParaRPr lang="ru-RU" dirty="0">
              <a:latin typeface="+mn-lt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215516" y="3753036"/>
            <a:ext cx="920401" cy="400110"/>
          </a:xfrm>
          <a:prstGeom prst="callout1">
            <a:avLst>
              <a:gd name="adj1" fmla="val 18750"/>
              <a:gd name="adj2" fmla="val 27794"/>
              <a:gd name="adj3" fmla="val -51632"/>
              <a:gd name="adj4" fmla="val 18566"/>
            </a:avLst>
          </a:prstGeom>
          <a:noFill/>
          <a:ln w="12700">
            <a:solidFill>
              <a:schemeClr val="bg1">
                <a:lumMod val="50000"/>
              </a:schemeClr>
            </a:solidFill>
            <a:tailEnd type="arrow" w="lg" len="lg"/>
          </a:ln>
        </p:spPr>
        <p:txBody>
          <a:bodyPr wrap="none" lIns="90000" rtlCol="0">
            <a:spAutoFit/>
          </a:bodyPr>
          <a:lstStyle/>
          <a:p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корень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" name="Text Box 18"/>
          <p:cNvSpPr txBox="1">
            <a:spLocks noChangeArrowheads="1"/>
          </p:cNvSpPr>
          <p:nvPr/>
        </p:nvSpPr>
        <p:spPr bwMode="auto">
          <a:xfrm>
            <a:off x="34925" y="6208861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06" name="Text Box 85"/>
          <p:cNvSpPr txBox="1">
            <a:spLocks noChangeArrowheads="1"/>
          </p:cNvSpPr>
          <p:nvPr/>
        </p:nvSpPr>
        <p:spPr bwMode="auto">
          <a:xfrm>
            <a:off x="179512" y="1185375"/>
            <a:ext cx="8773281" cy="587441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108000" rIns="72000" bIns="108000">
            <a:spAutoFit/>
          </a:bodyPr>
          <a:lstStyle/>
          <a:p>
            <a:pPr algn="just">
              <a:spcAft>
                <a:spcPts val="24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Описание дуги =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(№ начала дуги, № дуги,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?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или № конца дуги).</a:t>
            </a:r>
            <a:endParaRPr lang="en-US" sz="2400" b="0" dirty="0" smtClean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  <a:sym typeface="Symbo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9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11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 animBg="1"/>
      <p:bldP spid="19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37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0" y="49557"/>
            <a:ext cx="9144000" cy="98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spc="-100" dirty="0" smtClean="0">
                <a:sym typeface="Symbol" pitchFamily="18" charset="2"/>
              </a:rPr>
              <a:t>Параллельные вычисления на динамическом графе.</a:t>
            </a:r>
          </a:p>
          <a:p>
            <a:pPr algn="ctr">
              <a:defRPr/>
            </a:pPr>
            <a:r>
              <a:rPr lang="ru-RU" sz="2400" b="0" dirty="0" smtClean="0">
                <a:sym typeface="Symbol" pitchFamily="18" charset="2"/>
              </a:rPr>
              <a:t>1. Сбор информации о вершинах. Два условия.</a:t>
            </a:r>
            <a:endParaRPr lang="ru-RU" sz="2400" b="0" kern="0" dirty="0" smtClean="0"/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34925" y="6208861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altLang="ru-RU" sz="1600" dirty="0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7564" y="4185084"/>
            <a:ext cx="7924221" cy="1877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Начальная дуга:</a:t>
            </a:r>
          </a:p>
          <a:p>
            <a:pPr>
              <a:spcAft>
                <a:spcPts val="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1) Существует с самого начала и не меняется</a:t>
            </a:r>
          </a:p>
          <a:p>
            <a:pPr>
              <a:spcAft>
                <a:spcPts val="12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   до пересылки по ней первого сообщения.</a:t>
            </a:r>
          </a:p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2) По начальным дугам из корня достижимы все вершины.</a:t>
            </a:r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187624" y="1304764"/>
          <a:ext cx="6852084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4028"/>
                <a:gridCol w="2284028"/>
                <a:gridCol w="2284028"/>
              </a:tblGrid>
              <a:tr h="37084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правило замещения сигналов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старый сигнал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новый сигнал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остаётся сигнал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появление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появление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появление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исчезновение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появление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появление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освобождение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появление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освобождение</a:t>
                      </a:r>
                    </a:p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или появление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 bwMode="auto">
          <a:xfrm>
            <a:off x="5940152" y="3645024"/>
            <a:ext cx="1872208" cy="252028"/>
          </a:xfrm>
          <a:prstGeom prst="line">
            <a:avLst/>
          </a:prstGeom>
          <a:solidFill>
            <a:srgbClr val="F1F8F9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Прямая соединительная линия 11"/>
          <p:cNvCxnSpPr/>
          <p:nvPr/>
        </p:nvCxnSpPr>
        <p:spPr bwMode="auto">
          <a:xfrm flipV="1">
            <a:off x="5976156" y="3609020"/>
            <a:ext cx="1800200" cy="252028"/>
          </a:xfrm>
          <a:prstGeom prst="line">
            <a:avLst/>
          </a:prstGeom>
          <a:solidFill>
            <a:srgbClr val="F1F8F9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38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0" y="49557"/>
            <a:ext cx="9144000" cy="98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spc="-100" dirty="0" smtClean="0">
                <a:sym typeface="Symbol" pitchFamily="18" charset="2"/>
              </a:rPr>
              <a:t>Параллельные вычисления на динамическом графе.</a:t>
            </a:r>
          </a:p>
          <a:p>
            <a:pPr algn="ctr">
              <a:defRPr/>
            </a:pPr>
            <a:r>
              <a:rPr lang="ru-RU" sz="2400" b="0" dirty="0" smtClean="0">
                <a:sym typeface="Symbol" pitchFamily="18" charset="2"/>
              </a:rPr>
              <a:t>1. Сбор информации о вершинах. Динамическая замкнутость.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1540" y="2888940"/>
            <a:ext cx="824491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Динамическая замкнутость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множества дуг:</a:t>
            </a:r>
          </a:p>
          <a:p>
            <a:pPr algn="just">
              <a:spcAft>
                <a:spcPts val="18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для каждой дуги:</a:t>
            </a:r>
          </a:p>
          <a:p>
            <a:pPr marL="457200" indent="-4572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либо </a:t>
            </a: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№ конца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известна конечная вершина этой дуги</a:t>
            </a:r>
          </a:p>
          <a:p>
            <a:pPr marL="457200" algn="just">
              <a:spcAft>
                <a:spcPts val="18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(по дуге послано первое сообщение, оно дошло до конца дуги и вернулось к корню),</a:t>
            </a:r>
          </a:p>
          <a:p>
            <a:pPr marL="457200" indent="-4572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либо </a:t>
            </a:r>
            <a:r>
              <a:rPr 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–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 этой дуге не прошло первое сообщение</a:t>
            </a:r>
          </a:p>
          <a:p>
            <a:pPr marL="457200" algn="just">
              <a:spcAft>
                <a:spcPts val="18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(дуга гарантированно не начальная).</a:t>
            </a:r>
          </a:p>
        </p:txBody>
      </p:sp>
      <p:sp>
        <p:nvSpPr>
          <p:cNvPr id="8" name="Text Box 85"/>
          <p:cNvSpPr txBox="1">
            <a:spLocks noChangeArrowheads="1"/>
          </p:cNvSpPr>
          <p:nvPr/>
        </p:nvSpPr>
        <p:spPr bwMode="auto">
          <a:xfrm>
            <a:off x="467544" y="1185375"/>
            <a:ext cx="8388932" cy="1556937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108000" rIns="72000" bIns="10800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Описание дуги =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(№ начала, № дуги,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?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или </a:t>
            </a:r>
            <a:r>
              <a:rPr 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!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или № конца).</a:t>
            </a:r>
          </a:p>
          <a:p>
            <a:pPr algn="just">
              <a:spcAft>
                <a:spcPts val="24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Вершина учитывает только те выходящие из неё дуги, которые появились до получения этой вершиной первого сообщения.</a:t>
            </a:r>
            <a:endParaRPr lang="en-US" sz="2400" b="0" dirty="0" smtClean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  <a:sym typeface="Symbo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39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0" y="49557"/>
            <a:ext cx="9144000" cy="98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spc="-100" dirty="0" smtClean="0">
                <a:sym typeface="Symbol" pitchFamily="18" charset="2"/>
              </a:rPr>
              <a:t>Параллельные вычисления на динамическом графе.</a:t>
            </a:r>
          </a:p>
          <a:p>
            <a:pPr algn="ctr">
              <a:defRPr/>
            </a:pPr>
            <a:r>
              <a:rPr lang="ru-RU" sz="2400" b="0" spc="-100" dirty="0" smtClean="0">
                <a:sym typeface="Symbol" pitchFamily="18" charset="2"/>
              </a:rPr>
              <a:t>Идентификация вершин: вектор вместо номера.</a:t>
            </a:r>
          </a:p>
        </p:txBody>
      </p:sp>
      <p:sp>
        <p:nvSpPr>
          <p:cNvPr id="30" name="Text Box 85"/>
          <p:cNvSpPr txBox="1">
            <a:spLocks noChangeArrowheads="1"/>
          </p:cNvSpPr>
          <p:nvPr/>
        </p:nvSpPr>
        <p:spPr bwMode="auto">
          <a:xfrm>
            <a:off x="143508" y="1052736"/>
            <a:ext cx="8820472" cy="5234867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108000" rIns="72000" bIns="10800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Сообщение </a:t>
            </a:r>
            <a:r>
              <a:rPr lang="ru-RU" sz="240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Старт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накапливает в себе вектор маршрута, который проходит. Корень получает </a:t>
            </a:r>
            <a:r>
              <a:rPr lang="ru-RU" sz="240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Старт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извне с пустым вектором.</a:t>
            </a:r>
          </a:p>
          <a:p>
            <a:pPr lvl="1" algn="just">
              <a:spcAft>
                <a:spcPts val="12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Автомат вершины, получив первый раз </a:t>
            </a:r>
            <a:r>
              <a:rPr lang="ru-RU" sz="240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Старт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, запоминает его вектор маршрута как вектор вершины, посылает </a:t>
            </a:r>
            <a:r>
              <a:rPr lang="ru-RU" sz="240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Старт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по всем выходящим дугам. Регистрация выходящих дуг прекращается. Повторные сообщения </a:t>
            </a:r>
            <a:r>
              <a:rPr lang="ru-RU" sz="240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Старт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игнорируются.</a:t>
            </a:r>
          </a:p>
          <a:p>
            <a:pPr algn="just">
              <a:spcAft>
                <a:spcPts val="12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Начальные дуги гарантируют: каждая вершина получит </a:t>
            </a:r>
            <a:r>
              <a:rPr lang="ru-RU" sz="240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Старт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. Вектор вершины уникален в графе, т.к. по дуге один </a:t>
            </a:r>
            <a:r>
              <a:rPr lang="ru-RU" sz="240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Старт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Только после этого автомат работает с сообщением </a:t>
            </a:r>
            <a:r>
              <a:rPr lang="ru-RU" sz="240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Прямое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:</a:t>
            </a:r>
          </a:p>
          <a:p>
            <a:pPr lvl="1">
              <a:spcAft>
                <a:spcPts val="0"/>
              </a:spcAft>
            </a:pPr>
            <a:r>
              <a:rPr lang="ru-RU" sz="200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Прямое</a:t>
            </a:r>
            <a:r>
              <a:rPr lang="ru-RU" sz="20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посылается по дуге по сигналу освобождения или появления.</a:t>
            </a:r>
          </a:p>
          <a:p>
            <a:pPr lvl="1" algn="just">
              <a:spcAft>
                <a:spcPts val="0"/>
              </a:spcAft>
            </a:pPr>
            <a:r>
              <a:rPr lang="ru-RU" sz="20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При получении </a:t>
            </a:r>
            <a:r>
              <a:rPr lang="ru-RU" sz="200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Прямого</a:t>
            </a:r>
            <a:r>
              <a:rPr lang="ru-RU" sz="20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множество описаний дуг из него объединяется с накопленным множеством, а вектор получателя вставляется в описание дуги, по которой принято сообщение, как вектор конца дуги.</a:t>
            </a:r>
            <a:endParaRPr lang="ru-RU" sz="2400" b="0" dirty="0" smtClean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  <a:sym typeface="Symbo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4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79388" y="234222"/>
            <a:ext cx="8748712" cy="61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b="0" dirty="0" smtClean="0">
                <a:latin typeface="+mj-lt"/>
                <a:sym typeface="Symbol" pitchFamily="18" charset="2"/>
              </a:rPr>
              <a:t>Какая модель будет сегодня</a:t>
            </a:r>
            <a:r>
              <a:rPr kumimoji="0" lang="ru-RU" sz="28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10" name="Text Box 85"/>
          <p:cNvSpPr txBox="1">
            <a:spLocks noChangeArrowheads="1"/>
          </p:cNvSpPr>
          <p:nvPr/>
        </p:nvSpPr>
        <p:spPr bwMode="auto">
          <a:xfrm>
            <a:off x="755119" y="1647557"/>
            <a:ext cx="7600139" cy="2981192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Автоматы неподвижно «сидят» в вершинах графа:</a:t>
            </a:r>
          </a:p>
          <a:p>
            <a:pPr algn="just">
              <a:spcAft>
                <a:spcPts val="36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в каждой вершине по одному автомату.</a:t>
            </a:r>
          </a:p>
          <a:p>
            <a:pPr algn="just">
              <a:spcAft>
                <a:spcPts val="12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Обмен сообщениями – только по дугам графа.</a:t>
            </a:r>
          </a:p>
          <a:p>
            <a:pPr algn="just">
              <a:spcAft>
                <a:spcPts val="36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Дуга – это симплексный канал связи, по которому автомат из начала дуги может передавать сообщение автомату в конце дуги.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40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0" y="49558"/>
            <a:ext cx="9144000" cy="98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spc="-100" dirty="0" smtClean="0">
                <a:sym typeface="Symbol" pitchFamily="18" charset="2"/>
              </a:rPr>
              <a:t>Параллельные вычисления на динамическом графе.</a:t>
            </a:r>
          </a:p>
          <a:p>
            <a:pPr algn="ctr">
              <a:defRPr/>
            </a:pPr>
            <a:r>
              <a:rPr lang="ru-RU" sz="2400" b="0" dirty="0" smtClean="0">
                <a:sym typeface="Symbol" pitchFamily="18" charset="2"/>
              </a:rPr>
              <a:t>2. Рассылка описания виртуального обратного остова.</a:t>
            </a:r>
          </a:p>
        </p:txBody>
      </p:sp>
      <p:sp>
        <p:nvSpPr>
          <p:cNvPr id="8" name="Text Box 85"/>
          <p:cNvSpPr txBox="1">
            <a:spLocks noChangeArrowheads="1"/>
          </p:cNvSpPr>
          <p:nvPr/>
        </p:nvSpPr>
        <p:spPr bwMode="auto">
          <a:xfrm>
            <a:off x="179512" y="1124744"/>
            <a:ext cx="8773281" cy="5127146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108000" rIns="72000" bIns="10800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Описание веника =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множество описаний вершин.</a:t>
            </a:r>
          </a:p>
          <a:p>
            <a:pPr algn="just">
              <a:spcAft>
                <a:spcPts val="12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Описание вершины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= № вершины, индекс вершины, признак «листовая или нет».</a:t>
            </a:r>
          </a:p>
          <a:p>
            <a:pPr algn="just">
              <a:spcAft>
                <a:spcPts val="18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Рассылается по всему графу в сообщении </a:t>
            </a:r>
            <a:r>
              <a:rPr lang="ru-RU" sz="240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Обратное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.</a:t>
            </a:r>
          </a:p>
          <a:p>
            <a:pPr marL="457200" indent="-457200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Приняв первое сообщение, автомат вершины сохраняет описание своей вершины и удаляет его из описания веника. </a:t>
            </a:r>
          </a:p>
          <a:p>
            <a:pPr marL="914400" lvl="1" indent="-457200" algn="just">
              <a:spcAft>
                <a:spcPts val="12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Описание веника сохраняется и рассылается.</a:t>
            </a:r>
          </a:p>
          <a:p>
            <a:pPr marL="457200" indent="-457200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При повторном сообщении строится пересечение описания веника из сообщения с описанием веника из памяти автомата. </a:t>
            </a:r>
          </a:p>
          <a:p>
            <a:pPr marL="914400" lvl="1" indent="-457200" algn="just">
              <a:spcAft>
                <a:spcPts val="12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Это пересечение сохраняется и рассылается.</a:t>
            </a:r>
          </a:p>
          <a:p>
            <a:pPr algn="just">
              <a:spcAft>
                <a:spcPts val="6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Пустое описание веника в автомате корня – конец разметки.</a:t>
            </a:r>
            <a:endParaRPr lang="en-US" sz="2400" b="0" dirty="0" smtClean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  <a:sym typeface="Symbo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41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49558"/>
            <a:ext cx="9144000" cy="98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spc="-100" dirty="0" smtClean="0">
                <a:sym typeface="Symbol" pitchFamily="18" charset="2"/>
              </a:rPr>
              <a:t>Параллельные вычисления на динамическом графе.</a:t>
            </a:r>
          </a:p>
          <a:p>
            <a:pPr algn="ctr">
              <a:defRPr/>
            </a:pPr>
            <a:r>
              <a:rPr lang="ru-RU" sz="2400" i="1" dirty="0" smtClean="0">
                <a:sym typeface="Symbol" pitchFamily="18" charset="2"/>
              </a:rPr>
              <a:t>Вопрос</a:t>
            </a:r>
            <a:r>
              <a:rPr lang="ru-RU" sz="2400" b="0" i="1" dirty="0" smtClean="0">
                <a:sym typeface="Symbol" pitchFamily="18" charset="2"/>
              </a:rPr>
              <a:t>ы</a:t>
            </a:r>
            <a:r>
              <a:rPr lang="ru-RU" sz="2400" b="0" dirty="0" smtClean="0">
                <a:sym typeface="Symbol" pitchFamily="18" charset="2"/>
              </a:rPr>
              <a:t> и </a:t>
            </a:r>
            <a:r>
              <a:rPr lang="ru-RU" sz="2400" i="1" dirty="0" smtClean="0">
                <a:sym typeface="Symbol" pitchFamily="18" charset="2"/>
              </a:rPr>
              <a:t>Ответ</a:t>
            </a:r>
            <a:r>
              <a:rPr lang="ru-RU" sz="2400" b="0" i="1" dirty="0" smtClean="0">
                <a:sym typeface="Symbol" pitchFamily="18" charset="2"/>
              </a:rPr>
              <a:t>ы</a:t>
            </a:r>
            <a:r>
              <a:rPr lang="ru-RU" sz="2400" b="0" dirty="0" smtClean="0">
                <a:sym typeface="Symbol" pitchFamily="18" charset="2"/>
              </a:rPr>
              <a:t>.</a:t>
            </a:r>
          </a:p>
        </p:txBody>
      </p:sp>
      <p:sp>
        <p:nvSpPr>
          <p:cNvPr id="9" name="Text Box 85"/>
          <p:cNvSpPr txBox="1">
            <a:spLocks noChangeArrowheads="1"/>
          </p:cNvSpPr>
          <p:nvPr/>
        </p:nvSpPr>
        <p:spPr bwMode="auto">
          <a:xfrm>
            <a:off x="1606022" y="1952836"/>
            <a:ext cx="5967962" cy="3049654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108000" rIns="72000" bIns="10800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400" b="0" u="sng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Сообщение </a:t>
            </a:r>
            <a:r>
              <a:rPr lang="ru-RU" sz="2400" i="1" u="sng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Вопрос-Ответ</a:t>
            </a:r>
            <a:r>
              <a:rPr lang="ru-RU" sz="2400" b="0" u="sng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содержит: </a:t>
            </a:r>
          </a:p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№ вопроса,</a:t>
            </a:r>
          </a:p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вопрос (функции 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g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и 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)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,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множество пар</a:t>
            </a:r>
            <a:r>
              <a:rPr lang="en-US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:</a:t>
            </a:r>
          </a:p>
          <a:p>
            <a:pPr marL="914400" lvl="1" indent="-4572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ответ (значение функции 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g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)</a:t>
            </a:r>
            <a:r>
              <a:rPr lang="en-US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,</a:t>
            </a:r>
          </a:p>
          <a:p>
            <a:pPr marL="914400" lvl="1" indent="-45720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индекс вершины-отправителя ответа.</a:t>
            </a:r>
            <a:endParaRPr lang="en-US" sz="2400" b="0" dirty="0" smtClean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  <a:sym typeface="Symbo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42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49558"/>
            <a:ext cx="9144000" cy="98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spc="-100" dirty="0" smtClean="0">
                <a:sym typeface="Symbol" pitchFamily="18" charset="2"/>
              </a:rPr>
              <a:t>Параллельные вычисления на динамическом графе.</a:t>
            </a:r>
          </a:p>
          <a:p>
            <a:pPr algn="ctr">
              <a:defRPr/>
            </a:pPr>
            <a:r>
              <a:rPr lang="ru-RU" sz="2400" b="0" dirty="0" smtClean="0">
                <a:sym typeface="Symbol" pitchFamily="18" charset="2"/>
              </a:rPr>
              <a:t>Оценки.</a:t>
            </a:r>
          </a:p>
        </p:txBody>
      </p:sp>
      <p:sp>
        <p:nvSpPr>
          <p:cNvPr id="9" name="Text Box 85"/>
          <p:cNvSpPr txBox="1">
            <a:spLocks noChangeArrowheads="1"/>
          </p:cNvSpPr>
          <p:nvPr/>
        </p:nvSpPr>
        <p:spPr bwMode="auto">
          <a:xfrm>
            <a:off x="1511660" y="1191466"/>
            <a:ext cx="5978478" cy="4757814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108000" rIns="72000" bIns="10800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n</a:t>
            </a:r>
            <a:r>
              <a:rPr lang="en-US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– 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число вершин, </a:t>
            </a:r>
            <a:r>
              <a:rPr lang="en-US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      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m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– число дуг,</a:t>
            </a:r>
          </a:p>
          <a:p>
            <a:pPr algn="just">
              <a:spcAft>
                <a:spcPts val="0"/>
              </a:spcAft>
            </a:pP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s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– ограничение на </a:t>
            </a:r>
            <a:r>
              <a:rPr lang="ru-RU" sz="2400" b="0" dirty="0" err="1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полустепень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исхода,</a:t>
            </a:r>
          </a:p>
          <a:p>
            <a:pPr algn="just">
              <a:spcAft>
                <a:spcPts val="0"/>
              </a:spcAft>
            </a:pP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y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– размер вопроса (функций 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h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, 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g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и 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e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),</a:t>
            </a:r>
          </a:p>
          <a:p>
            <a:pPr algn="just">
              <a:spcAft>
                <a:spcPts val="0"/>
              </a:spcAft>
            </a:pP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z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– размер ответа (значения функции),</a:t>
            </a:r>
          </a:p>
          <a:p>
            <a:pPr algn="just">
              <a:spcAft>
                <a:spcPts val="2400"/>
              </a:spcAft>
            </a:pP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N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– максимальное число вопросов.</a:t>
            </a:r>
            <a:endParaRPr lang="ru-RU" sz="2400" dirty="0" smtClean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  <a:sym typeface="Symbol"/>
            </a:endParaRPr>
          </a:p>
          <a:p>
            <a:pPr algn="just">
              <a:spcAft>
                <a:spcPts val="6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Время работы:</a:t>
            </a:r>
            <a:r>
              <a:rPr lang="en-US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   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разметка: </a:t>
            </a:r>
            <a:r>
              <a:rPr lang="en-US" sz="240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O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(n)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,</a:t>
            </a:r>
          </a:p>
          <a:p>
            <a:pPr algn="just">
              <a:spcAft>
                <a:spcPts val="2400"/>
              </a:spcAft>
            </a:pPr>
            <a:r>
              <a:rPr lang="en-US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                              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вычисление: </a:t>
            </a:r>
            <a:r>
              <a:rPr lang="en-US" sz="240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O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(</a:t>
            </a:r>
            <a:r>
              <a:rPr lang="en-US" sz="2400" b="0" i="1" dirty="0" err="1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n</a:t>
            </a:r>
            <a:r>
              <a:rPr lang="en-US" sz="2400" b="0" i="1" baseline="30000" dirty="0" err="1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2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/w)</a:t>
            </a:r>
            <a:r>
              <a:rPr lang="en-US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.</a:t>
            </a:r>
            <a:endParaRPr lang="ru-RU" sz="2400" dirty="0" smtClean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  <a:sym typeface="Symbol"/>
            </a:endParaRPr>
          </a:p>
          <a:p>
            <a:pPr algn="just">
              <a:spcAft>
                <a:spcPts val="6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Память автомата и размер сообщения: </a:t>
            </a:r>
          </a:p>
          <a:p>
            <a:pPr marL="457200" indent="-457200" algn="just">
              <a:spcAft>
                <a:spcPts val="6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на этапе разметки: </a:t>
            </a:r>
            <a:r>
              <a:rPr lang="en-US" sz="240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O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(</a:t>
            </a:r>
            <a:r>
              <a:rPr lang="en-US" sz="2400" b="0" i="1" dirty="0" err="1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mlogn+mlogs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)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,</a:t>
            </a:r>
          </a:p>
          <a:p>
            <a:pPr marL="457200" indent="-457200" algn="just">
              <a:spcAft>
                <a:spcPts val="600"/>
              </a:spcAft>
            </a:pP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на этапе вычисления:</a:t>
            </a:r>
            <a:r>
              <a:rPr lang="en-US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240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O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(</a:t>
            </a:r>
            <a:r>
              <a:rPr lang="en-US" sz="2400" b="0" i="1" dirty="0" err="1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y+logN+wz+wlogn</a:t>
            </a:r>
            <a:r>
              <a:rPr lang="en-US" sz="2400" b="0" i="1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)</a:t>
            </a:r>
            <a:r>
              <a:rPr lang="ru-RU" sz="24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.</a:t>
            </a:r>
            <a:endParaRPr lang="en-US" sz="2400" b="0" dirty="0" smtClean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  <a:sym typeface="Symbo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8CC7CF-713B-4C77-9267-538C5C5D2D17}" type="slidenum">
              <a:rPr lang="ru-RU" smtClean="0"/>
              <a:pPr/>
              <a:t>43</a:t>
            </a:fld>
            <a:endParaRPr lang="ru-RU" smtClean="0"/>
          </a:p>
        </p:txBody>
      </p:sp>
      <p:pic>
        <p:nvPicPr>
          <p:cNvPr id="47107" name="Picture 2" descr="end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6636" name="Text Box 156"/>
          <p:cNvSpPr txBox="1">
            <a:spLocks noChangeArrowheads="1"/>
          </p:cNvSpPr>
          <p:nvPr/>
        </p:nvSpPr>
        <p:spPr bwMode="auto">
          <a:xfrm>
            <a:off x="684213" y="657225"/>
            <a:ext cx="5797550" cy="682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72000" tIns="36000" rIns="72000" bIns="360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4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Спасибо за внимание!</a:t>
            </a:r>
          </a:p>
        </p:txBody>
      </p:sp>
      <p:grpSp>
        <p:nvGrpSpPr>
          <p:cNvPr id="47109" name="Group 18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47117" name="Text Box 18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 sz="1600" b="0">
                <a:solidFill>
                  <a:srgbClr val="567F9E"/>
                </a:solidFill>
              </a:endParaRPr>
            </a:p>
          </p:txBody>
        </p:sp>
        <p:grpSp>
          <p:nvGrpSpPr>
            <p:cNvPr id="47118" name="Group 18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47119" name="Group 18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47121" name="Rectangle 18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7122" name="Rectangle 18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7123" name="Rectangle 18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7124" name="Rectangle 18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7125" name="Text Box 18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 b="0">
                      <a:solidFill>
                        <a:schemeClr val="bg1"/>
                      </a:solidFill>
                    </a:rPr>
                    <a:t>Игорь Борисович Бурдонов </a:t>
                  </a:r>
                  <a:r>
                    <a:rPr lang="en-US" sz="1600" b="0">
                      <a:solidFill>
                        <a:schemeClr val="bg1"/>
                      </a:solidFill>
                    </a:rPr>
                    <a:t>&amp;</a:t>
                  </a:r>
                  <a:r>
                    <a:rPr lang="ru-RU" sz="1600" b="0">
                      <a:solidFill>
                        <a:schemeClr val="bg1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47126" name="Text Box 18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b="0" dirty="0" smtClean="0">
                      <a:solidFill>
                        <a:schemeClr val="bg1"/>
                      </a:solidFill>
                      <a:latin typeface="Times New Roman" pitchFamily="18" charset="0"/>
                    </a:rPr>
                    <a:t>Исследование ориентированного графа коллективом неподвижных автоматов</a:t>
                  </a:r>
                  <a:endParaRPr lang="ru-RU" b="0" dirty="0">
                    <a:solidFill>
                      <a:schemeClr val="bg1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7120" name="Text Box 190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endParaRPr lang="ru-RU" sz="1400" b="0"/>
              </a:p>
            </p:txBody>
          </p:sp>
        </p:grpSp>
      </p:grpSp>
      <p:pic>
        <p:nvPicPr>
          <p:cNvPr id="16" name="Picture 12" descr="ptica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2816225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 descr="ptica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5900" y="317658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4" descr="ptica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975" y="2636838"/>
            <a:ext cx="1428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5" descr="ptica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7488" y="2995613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6" descr="ptica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413" y="3355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7" descr="ptica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17488" y="2816225"/>
            <a:ext cx="1428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8" descr="ptica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2584450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1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C 0.02066 -0.00903 0.04236 -0.01782 0.07639 -0.02708 C 0.11042 -0.03634 0.12274 -0.04815 0.20347 -0.05579 C 0.28385 -0.06343 0.47656 -0.07546 0.56198 -0.07269 C 0.64722 -0.06991 0.70313 -0.05093 0.71493 -0.03889 C 0.72622 -0.02685 0.6842 -0.01181 0.62917 3.7037E-7 C 0.575 0.01181 0.41719 0.01458 0.38351 0.03194 C 0.34913 0.04931 0.36684 0.09051 0.42517 0.10463 C 0.48385 0.11875 0.58629 0.10741 0.73108 0.11643 C 0.87569 0.12546 1.28194 0.13634 1.29358 0.15833 C 1.30486 0.18032 0.96788 0.23287 0.79983 0.24768 C 0.63194 0.2625 0.39254 0.24768 0.28889 0.24768 C 0.18455 0.24768 0.23958 0.24468 0.17899 0.24768 C 0.1184 0.25069 -0.06267 0.25417 -0.07569 0.26643 C -0.08889 0.2787 0.0125 0.31042 0.10156 0.32199 C 0.19184 0.33356 0.37292 0.33333 0.4592 0.33565 C 0.54531 0.33796 0.5816 0.33264 0.62118 0.33565 C 0.66076 0.33866 0.69688 0.34097 0.69688 0.35417 C 0.69688 0.36736 0.6191 0.39861 0.62118 0.41458 C 0.62361 0.43056 0.64219 0.44491 0.71493 0.45 C 0.78663 0.45509 0.92153 0.45 1.0559 0.44514 " pathEditMode="relative" rAng="0" ptsTypes="aaaaaaaaaaaaaaaaaaaaA">
                                      <p:cBhvr>
                                        <p:cTn id="12" dur="12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19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decel="5000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Motion origin="layout" path="M -0.07621 0.45556 C -0.07257 0.45556 -0.06805 0.45417 -0.05312 0.45301 C -0.03784 0.45208 -0.01336 0.4456 0.01441 0.45 C 0.04236 0.45463 0.08334 0.48681 0.11424 0.48125 C 0.14549 0.47616 0.18507 0.44352 0.19966 0.41898 C 0.21736 0.39745 0.20938 0.38356 0.20209 0.33194 C 0.19462 0.28079 0.09167 0.13032 0.15556 0.11111 C 0.28073 0.03704 0.46823 0.2838 0.5849 0.21667 C 0.71355 0.14097 0.46077 0.0287 0.59809 -0.05394 C 0.7158 -0.12361 0.77361 0.01829 0.88143 -0.04398 C 0.98386 -0.10579 0.83872 -0.15394 0.92882 -0.21019 C 0.98664 -0.2412 1.01598 -0.22338 1.03802 -0.20833 " pathEditMode="relative" rAng="0" ptsTypes="faaafaffffff">
                                      <p:cBhvr>
                                        <p:cTn id="14" dur="12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" y="-3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8021 -0.21158 C 0.1382 -0.21899 0.35782 -0.21899 0.42917 -0.19954 C 0.50018 -0.17987 0.40573 -0.14005 0.34931 -0.08449 C 0.29271 -0.025 0.11702 0.07777 0.08872 0.14537 C 0.06042 0.21296 0.11459 0.29213 0.17848 0.32384 C 0.24236 0.35972 0.32709 0.37199 0.47448 0.34745 C 0.62188 0.32801 0.84289 0.26041 1.06563 0.19328 " pathEditMode="relative" rAng="0" ptsTypes="aaaaaaA">
                                      <p:cBhvr>
                                        <p:cTn id="16" dur="9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28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5017 0.43195 C 0.06094 0.42477 0.17587 0.41528 0.24809 0.39722 C 0.3191 0.37917 0.35625 0.36482 0.37569 0.32246 C 0.39618 0.28079 0.34809 0.19838 0.36649 0.14306 C 0.38247 0.08704 0.44115 0.02222 0.4849 -0.01458 C 0.52951 -0.05092 0.53767 -0.06134 0.63073 -0.07616 C 0.72378 -0.09051 0.88212 -0.09653 1.04444 -0.10347 " pathEditMode="relative" rAng="0" ptsTypes="aaaaaaA">
                                      <p:cBhvr>
                                        <p:cTn id="18" dur="7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-26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8.33333E-7 0.29398 C 0.11806 0.31111 0.23715 0.32847 0.30712 0.31551 C 0.37726 0.30278 0.39306 0.26643 0.42205 0.21968 C 0.45087 0.17315 0.48924 0.08611 0.48351 0.03542 C 0.47743 -0.01482 0.42205 -0.04468 0.38576 -0.08148 C 0.34948 -0.11782 0.24948 -0.16412 0.26267 -0.18241 C 0.27604 -0.2 0.39531 -0.21366 0.46528 -0.1912 C 0.53524 -0.16852 0.58594 -0.02662 0.68472 -0.04676 C 0.78368 -0.06782 0.91875 -0.19259 1.05521 -0.31736 " pathEditMode="relative" rAng="0" ptsTypes="aaaaaaaaA">
                                      <p:cBhvr>
                                        <p:cTn id="20" dur="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" y="-28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4479 -0.22338 C 0.16111 -0.22685 0.36927 -0.22939 0.43646 -0.21319 C 0.50365 -0.19699 0.41441 -0.16828 0.36076 -0.12477 C 0.30729 -0.08125 0.14149 -0.00254 0.11493 0.04861 C 0.08837 0.1007 0.13924 0.15973 0.19983 0.18542 C 0.2599 0.21111 0.3401 0.21875 0.47934 0.20209 C 0.61892 0.18588 0.8276 0.13588 1.03785 0.08611 " pathEditMode="relative" rAng="0" ptsTypes="aaaaaaA">
                                      <p:cBhvr>
                                        <p:cTn id="22" dur="1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" y="21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.09132 0.54028 C 0.17048 0.42037 0.2526 0.29653 0.3092 0.22546 C 0.36545 0.1537 0.39496 0.12037 0.42361 0.11505 C 0.45364 0.10972 0.45086 0.19537 0.48385 0.19838 C 0.51632 0.20417 0.58142 0.16528 0.62413 0.1331 C 0.66823 0.09792 0.67777 0.09329 0.74757 -0.00232 C 0.81632 -0.1 0.92812 -0.27338 1.04357 -0.44838 " pathEditMode="relative" rAng="-3011083" ptsTypes="aaaaaaA">
                                      <p:cBhvr>
                                        <p:cTn id="24" dur="8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-4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2.22222E-6 -0.2882 C 0.11597 -0.30301 0.23316 -0.31736 0.30173 -0.30672 C 0.37048 -0.29584 0.38576 -0.26459 0.41423 -0.22454 C 0.44271 -0.18449 0.48055 -0.10996 0.47465 -0.06667 C 0.46875 -0.02361 0.41423 0.00208 0.37864 0.03356 C 0.34323 0.06481 0.24496 0.1044 0.25798 0.1199 C 0.271 0.13518 0.38819 0.14699 0.45677 0.12754 C 0.52552 0.1081 0.57517 -0.01366 0.67222 0.0037 C 0.76927 0.02176 0.90191 0.1287 1.03576 0.23611 " pathEditMode="relative" rAng="0" ptsTypes="aaaaaaaaA">
                                      <p:cBhvr>
                                        <p:cTn id="26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663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44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740459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</a:t>
            </a:r>
            <a:r>
              <a:rPr lang="ru-RU" sz="1200" b="0" dirty="0" smtClean="0">
                <a:solidFill>
                  <a:srgbClr val="6666FF"/>
                </a:solidFill>
              </a:rPr>
              <a:t>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234224"/>
            <a:ext cx="9144000" cy="61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spc="-100" dirty="0" smtClean="0">
                <a:sym typeface="Symbol" pitchFamily="18" charset="2"/>
              </a:rPr>
              <a:t>Ссылки</a:t>
            </a:r>
            <a:endParaRPr lang="ru-RU" sz="2400" b="0" dirty="0" smtClean="0">
              <a:sym typeface="Symbol" pitchFamily="18" charset="2"/>
            </a:endParaRPr>
          </a:p>
        </p:txBody>
      </p:sp>
      <p:sp>
        <p:nvSpPr>
          <p:cNvPr id="10" name="Text Box 85"/>
          <p:cNvSpPr txBox="1">
            <a:spLocks noChangeArrowheads="1"/>
          </p:cNvSpPr>
          <p:nvPr/>
        </p:nvSpPr>
        <p:spPr bwMode="auto">
          <a:xfrm>
            <a:off x="1110868" y="2060848"/>
            <a:ext cx="6703868" cy="2187879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108000" rIns="72000" bIns="108000">
            <a:spAutoFit/>
          </a:bodyPr>
          <a:lstStyle/>
          <a:p>
            <a:pPr algn="just">
              <a:spcAft>
                <a:spcPts val="2400"/>
              </a:spcAft>
            </a:pPr>
            <a:r>
              <a:rPr lang="ru-RU" sz="36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Ссылки в </a:t>
            </a:r>
            <a:r>
              <a:rPr lang="ru-RU" sz="3600" b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тексте доклада:</a:t>
            </a:r>
            <a:endParaRPr lang="ru-RU" sz="3600" b="0" dirty="0" smtClean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  <a:sym typeface="Symbol"/>
            </a:endParaRPr>
          </a:p>
          <a:p>
            <a:pPr marL="457200" indent="-457200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36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библиографические</a:t>
            </a:r>
            <a:endParaRPr lang="en-US" sz="3600" b="0" dirty="0" smtClean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  <a:sym typeface="Symbol"/>
            </a:endParaRPr>
          </a:p>
          <a:p>
            <a:pPr marL="457200" indent="-457200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36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на интернет-ресурсы (</a:t>
            </a:r>
            <a:r>
              <a:rPr lang="en-US" sz="3600" b="0" dirty="0" err="1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doc+pdf</a:t>
            </a:r>
            <a:r>
              <a:rPr lang="en-US" sz="3600" b="0" dirty="0" smtClean="0"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Symbol"/>
              </a:rPr>
              <a:t>)</a:t>
            </a:r>
            <a:endParaRPr lang="en-US" sz="3600" b="0" dirty="0" smtClean="0"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  <a:sym typeface="Symbo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5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79388" y="234222"/>
            <a:ext cx="8748712" cy="61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b="0" dirty="0" smtClean="0">
                <a:latin typeface="+mj-lt"/>
                <a:sym typeface="Symbol" pitchFamily="18" charset="2"/>
              </a:rPr>
              <a:t>Два типа графа и две задачи</a:t>
            </a:r>
            <a:r>
              <a:rPr kumimoji="0" lang="ru-RU" sz="28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10" name="Text Box 85"/>
          <p:cNvSpPr txBox="1">
            <a:spLocks noChangeArrowheads="1"/>
          </p:cNvSpPr>
          <p:nvPr/>
        </p:nvSpPr>
        <p:spPr bwMode="auto">
          <a:xfrm>
            <a:off x="755119" y="1647557"/>
            <a:ext cx="7600139" cy="1796252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36000" rIns="72000" bIns="36000">
            <a:spAutoFit/>
          </a:bodyPr>
          <a:lstStyle/>
          <a:p>
            <a:pPr algn="just">
              <a:spcAft>
                <a:spcPts val="3600"/>
              </a:spcAft>
            </a:pPr>
            <a:r>
              <a:rPr lang="ru-RU" sz="2400" b="0" u="sng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Два типа графа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статический граф и динамический граф.</a:t>
            </a:r>
          </a:p>
          <a:p>
            <a:pPr algn="just">
              <a:spcAft>
                <a:spcPts val="1200"/>
              </a:spcAft>
            </a:pPr>
            <a:r>
              <a:rPr lang="ru-RU" sz="2400" b="0" u="sng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Две задачи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   1) исследование графа (обход),</a:t>
            </a:r>
          </a:p>
          <a:p>
            <a:pPr lvl="4" algn="just">
              <a:spcAft>
                <a:spcPts val="18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2) параллельные вычисления на графе.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6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79388" y="234222"/>
            <a:ext cx="8748712" cy="61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dirty="0" smtClean="0">
                <a:latin typeface="+mj-lt"/>
                <a:sym typeface="Symbol" pitchFamily="18" charset="2"/>
              </a:rPr>
              <a:t>Неподвижные автоматы на статическом графе</a:t>
            </a:r>
            <a:endParaRPr kumimoji="0" lang="ru-RU" sz="2800" i="0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 Box 85"/>
          <p:cNvSpPr txBox="1">
            <a:spLocks noChangeArrowheads="1"/>
          </p:cNvSpPr>
          <p:nvPr/>
        </p:nvSpPr>
        <p:spPr bwMode="auto">
          <a:xfrm>
            <a:off x="287524" y="1366489"/>
            <a:ext cx="8607338" cy="4673963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Граф ориентированный и </a:t>
            </a:r>
            <a:r>
              <a:rPr lang="ru-RU" sz="24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упорядоченный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все дуги, выходящие из вершины перенумерованы: 1, 2, 3,...</a:t>
            </a:r>
          </a:p>
          <a:p>
            <a:pPr algn="just">
              <a:spcAft>
                <a:spcPts val="12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В каждой вершине автомат, который «знает» только 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полустепень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исхода вершины.</a:t>
            </a:r>
          </a:p>
          <a:p>
            <a:pPr algn="just">
              <a:spcAft>
                <a:spcPts val="12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Срабатывание автомата: принять все сообщения, поступившие по входящим дугам, и послать несколько сообщений по выходящим дугам. За 0 тактов.</a:t>
            </a:r>
          </a:p>
          <a:p>
            <a:pPr algn="just">
              <a:spcAft>
                <a:spcPts val="12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Дуга – это буфер ёмкостью </a:t>
            </a:r>
            <a:r>
              <a:rPr lang="ru-RU" sz="2400" b="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k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то есть на ней может одновременно находиться не более </a:t>
            </a:r>
            <a:r>
              <a:rPr lang="ru-RU" sz="2400" b="0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k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сообщений. Сообщение находится на дуге не более 1 такта.</a:t>
            </a:r>
          </a:p>
          <a:p>
            <a:pPr algn="just">
              <a:spcAft>
                <a:spcPts val="12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Сигнал освобождения всех выходящих дуг.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7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43892" y="234222"/>
            <a:ext cx="8820596" cy="61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dirty="0" smtClean="0">
                <a:latin typeface="+mj-lt"/>
                <a:sym typeface="Symbol" pitchFamily="18" charset="2"/>
              </a:rPr>
              <a:t>Разметка статического графа</a:t>
            </a:r>
            <a:r>
              <a:rPr kumimoji="0" lang="ru-RU" sz="280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.</a:t>
            </a:r>
            <a:r>
              <a:rPr kumimoji="0" lang="ru-RU" sz="28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Постановка задачи</a:t>
            </a:r>
          </a:p>
        </p:txBody>
      </p:sp>
      <p:sp>
        <p:nvSpPr>
          <p:cNvPr id="9" name="Text Box 85"/>
          <p:cNvSpPr txBox="1">
            <a:spLocks noChangeArrowheads="1"/>
          </p:cNvSpPr>
          <p:nvPr/>
        </p:nvSpPr>
        <p:spPr bwMode="auto">
          <a:xfrm>
            <a:off x="287524" y="1088740"/>
            <a:ext cx="8607338" cy="5212572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2400" b="0" u="sng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Задача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по сообщению извне в автомат корня выполнить разметку графа и сообщить об этом в ответном сообщении.</a:t>
            </a:r>
          </a:p>
          <a:p>
            <a:pPr algn="just">
              <a:spcAft>
                <a:spcPts val="1800"/>
              </a:spcAft>
            </a:pPr>
            <a:r>
              <a:rPr lang="ru-RU" sz="2400" b="0" u="sng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Разметка графа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</a:t>
            </a:r>
          </a:p>
          <a:p>
            <a:pPr algn="just">
              <a:spcAft>
                <a:spcPts val="6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1)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Прямой остов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графа, ориентированный от корня.</a:t>
            </a:r>
          </a:p>
          <a:p>
            <a:pPr algn="just">
              <a:spcAft>
                <a:spcPts val="18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В автомате каждой вершины отмечаются выходящие </a:t>
            </a:r>
            <a:r>
              <a:rPr lang="ru-RU" sz="24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прямые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дуги. Остальные – </a:t>
            </a:r>
            <a:r>
              <a:rPr lang="ru-RU" sz="24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хорды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2)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Обратный остов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графа, ориентированный к корню. </a:t>
            </a:r>
          </a:p>
          <a:p>
            <a:pPr algn="just">
              <a:spcAft>
                <a:spcPts val="180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В автомате каждой вершины, кроме корня, отмечается выходящая </a:t>
            </a:r>
            <a:r>
              <a:rPr lang="ru-RU" sz="2400" b="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обратная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дуга.</a:t>
            </a:r>
          </a:p>
          <a:p>
            <a:pPr algn="just">
              <a:spcAft>
                <a:spcPts val="0"/>
              </a:spcAft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3) В автомате каждой вершины создаётся</a:t>
            </a:r>
          </a:p>
          <a:p>
            <a:pPr lvl="1" algn="just">
              <a:spcAft>
                <a:spcPts val="1200"/>
              </a:spcAft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счётчик числа входящих обратных дуг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8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79388" y="234222"/>
            <a:ext cx="8748712" cy="61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dirty="0" smtClean="0">
                <a:latin typeface="+mj-lt"/>
                <a:sym typeface="Symbol" pitchFamily="18" charset="2"/>
              </a:rPr>
              <a:t>Разметка статического графа</a:t>
            </a:r>
            <a:r>
              <a:rPr kumimoji="0" lang="ru-RU" sz="280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kumimoji="0" lang="ru-RU" sz="28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3 части алгоритма.</a:t>
            </a:r>
          </a:p>
        </p:txBody>
      </p:sp>
      <p:sp>
        <p:nvSpPr>
          <p:cNvPr id="9" name="Text Box 85"/>
          <p:cNvSpPr txBox="1">
            <a:spLocks noChangeArrowheads="1"/>
          </p:cNvSpPr>
          <p:nvPr/>
        </p:nvSpPr>
        <p:spPr bwMode="auto">
          <a:xfrm>
            <a:off x="887432" y="1376772"/>
            <a:ext cx="7407522" cy="2242528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36000" rIns="72000" bIns="3600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2400" b="0" u="sng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Условно разобьём алгоритм на 3 части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</a:t>
            </a:r>
          </a:p>
          <a:p>
            <a:pPr marL="457200" indent="-457200" algn="just">
              <a:spcAft>
                <a:spcPts val="1800"/>
              </a:spcAft>
              <a:buAutoNum type="arabicParenR"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Построение прямого и обратного остова.</a:t>
            </a:r>
          </a:p>
          <a:p>
            <a:pPr marL="457200" indent="-457200" algn="just">
              <a:spcAft>
                <a:spcPts val="1800"/>
              </a:spcAft>
              <a:buAutoNum type="arabicParenR"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Определение конца построения.</a:t>
            </a:r>
          </a:p>
          <a:p>
            <a:pPr marL="457200" indent="-457200" algn="just">
              <a:spcAft>
                <a:spcPts val="1800"/>
              </a:spcAft>
              <a:buAutoNum type="arabicParenR"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Установка счётчиков числа входящих обратных дуг.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5250"/>
            <a:ext cx="2133600" cy="476250"/>
          </a:xfrm>
          <a:noFill/>
        </p:spPr>
        <p:txBody>
          <a:bodyPr/>
          <a:lstStyle/>
          <a:p>
            <a:fld id="{196D03F6-C403-400F-BBFC-111E0F1EADEF}" type="slidenum">
              <a:rPr lang="ru-RU" smtClean="0">
                <a:solidFill>
                  <a:schemeClr val="bg2"/>
                </a:solidFill>
              </a:rPr>
              <a:pPr/>
              <a:t>9</a:t>
            </a:fld>
            <a:endParaRPr lang="ru-RU" smtClean="0">
              <a:solidFill>
                <a:schemeClr val="bg2"/>
              </a:solidFill>
            </a:endParaRPr>
          </a:p>
        </p:txBody>
      </p:sp>
      <p:sp>
        <p:nvSpPr>
          <p:cNvPr id="3080" name="Text Box 101"/>
          <p:cNvSpPr txBox="1">
            <a:spLocks noChangeArrowheads="1"/>
          </p:cNvSpPr>
          <p:nvPr/>
        </p:nvSpPr>
        <p:spPr bwMode="auto">
          <a:xfrm>
            <a:off x="8748713" y="6473825"/>
            <a:ext cx="317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0" dirty="0" smtClean="0">
                <a:solidFill>
                  <a:srgbClr val="808080"/>
                </a:solidFill>
              </a:rPr>
              <a:t>(43)</a:t>
            </a:r>
            <a:endParaRPr lang="ru-RU" sz="1400" b="0" dirty="0">
              <a:solidFill>
                <a:srgbClr val="808080"/>
              </a:solidFill>
            </a:endParaRPr>
          </a:p>
        </p:txBody>
      </p:sp>
      <p:sp>
        <p:nvSpPr>
          <p:cNvPr id="3081" name="Text Box 88"/>
          <p:cNvSpPr txBox="1">
            <a:spLocks noChangeArrowheads="1"/>
          </p:cNvSpPr>
          <p:nvPr/>
        </p:nvSpPr>
        <p:spPr bwMode="auto">
          <a:xfrm>
            <a:off x="71500" y="6489700"/>
            <a:ext cx="840775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0" dirty="0">
                <a:solidFill>
                  <a:srgbClr val="6666FF"/>
                </a:solidFill>
              </a:rPr>
              <a:t>И.Б.Бурдонов, </a:t>
            </a:r>
            <a:r>
              <a:rPr lang="ru-RU" sz="1200" b="0" dirty="0" err="1">
                <a:solidFill>
                  <a:srgbClr val="6666FF"/>
                </a:solidFill>
              </a:rPr>
              <a:t>А.С.Косачев</a:t>
            </a:r>
            <a:r>
              <a:rPr lang="ru-RU" sz="1200" b="0" dirty="0">
                <a:solidFill>
                  <a:srgbClr val="6666FF"/>
                </a:solidFill>
              </a:rPr>
              <a:t>. ИСП РАН. </a:t>
            </a:r>
            <a:r>
              <a:rPr lang="ru-RU" sz="1200" b="0" dirty="0" smtClean="0">
                <a:solidFill>
                  <a:srgbClr val="6666FF"/>
                </a:solidFill>
              </a:rPr>
              <a:t>Исследование ориентированного графа коллективом неподвижных автоматов</a:t>
            </a:r>
            <a:endParaRPr lang="ru-RU" sz="1200" b="0" dirty="0">
              <a:solidFill>
                <a:srgbClr val="6666FF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79388" y="18779"/>
            <a:ext cx="8748712" cy="104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dirty="0" smtClean="0">
                <a:sym typeface="Symbol" pitchFamily="18" charset="2"/>
              </a:rPr>
              <a:t>Разметка статического графа</a:t>
            </a:r>
            <a:r>
              <a:rPr lang="ru-RU" sz="2800" kern="0" dirty="0" smtClean="0"/>
              <a:t>. </a:t>
            </a:r>
          </a:p>
          <a:p>
            <a:pPr algn="ctr">
              <a:defRPr/>
            </a:pPr>
            <a:r>
              <a:rPr kumimoji="0" lang="ru-RU" sz="28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1. Построение остовов. Сообщения</a:t>
            </a:r>
          </a:p>
        </p:txBody>
      </p:sp>
      <p:sp>
        <p:nvSpPr>
          <p:cNvPr id="7" name="Text Box 85"/>
          <p:cNvSpPr txBox="1">
            <a:spLocks noChangeArrowheads="1"/>
          </p:cNvSpPr>
          <p:nvPr/>
        </p:nvSpPr>
        <p:spPr bwMode="auto">
          <a:xfrm>
            <a:off x="287524" y="1160748"/>
            <a:ext cx="8607338" cy="2842692"/>
          </a:xfrm>
          <a:prstGeom prst="rect">
            <a:avLst/>
          </a:prstGeom>
          <a:solidFill>
            <a:srgbClr val="F7F1D9"/>
          </a:solidFill>
          <a:ln w="6350">
            <a:solidFill>
              <a:srgbClr val="DAC052"/>
            </a:solidFill>
            <a:miter lim="800000"/>
            <a:headEnd/>
            <a:tailEnd/>
          </a:ln>
        </p:spPr>
        <p:txBody>
          <a:bodyPr wrap="square" lIns="72000" tIns="36000" rIns="72000" bIns="3600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2400" b="0" u="sng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4 типа сообщений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</a:t>
            </a:r>
          </a:p>
          <a:p>
            <a:pPr marL="457200" indent="-457200" algn="just">
              <a:spcAft>
                <a:spcPts val="1800"/>
              </a:spcAft>
              <a:buFont typeface="+mj-lt"/>
              <a:buAutoNum type="arabicPeriod"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Старт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– идентифицирует вершины графа.</a:t>
            </a:r>
          </a:p>
          <a:p>
            <a:pPr marL="457200" indent="-457200" algn="just">
              <a:spcAft>
                <a:spcPts val="1800"/>
              </a:spcAft>
              <a:buFont typeface="+mj-lt"/>
              <a:buAutoNum type="arabicPeriod"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Поиск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– ищет пути от вершин к корню.</a:t>
            </a:r>
          </a:p>
          <a:p>
            <a:pPr marL="457200" indent="-457200" algn="just">
              <a:spcAft>
                <a:spcPts val="1800"/>
              </a:spcAft>
              <a:buFont typeface="+mj-lt"/>
              <a:buAutoNum type="arabicPeriod"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Прямое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– размечает прямой остов.</a:t>
            </a:r>
          </a:p>
          <a:p>
            <a:pPr marL="457200" indent="-457200" algn="just">
              <a:spcAft>
                <a:spcPts val="1800"/>
              </a:spcAft>
              <a:buFont typeface="+mj-lt"/>
              <a:buAutoNum type="arabicPeriod"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Обратное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– размечает обратный остов.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1F8F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1F8F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189435</TotalTime>
  <Words>3914</Words>
  <Application>Microsoft Office PowerPoint</Application>
  <PresentationFormat>Экран (4:3)</PresentationFormat>
  <Paragraphs>725</Paragraphs>
  <Slides>44</Slides>
  <Notes>42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1" baseType="lpstr">
      <vt:lpstr>Arial</vt:lpstr>
      <vt:lpstr>Times New Roman</vt:lpstr>
      <vt:lpstr>Symbol</vt:lpstr>
      <vt:lpstr>Wingdings 3</vt:lpstr>
      <vt:lpstr>Wingdings</vt:lpstr>
      <vt:lpstr>Arial Unicode MS</vt:lpstr>
      <vt:lpstr>Default Design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Company>ISP RAS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Игорь Борисович Бурдонов   Институт Системного Программирования РАН (ИСПРАН)  Исследование одно/двунаправленных распределённых сетей конечным роботом</dc:title>
  <dc:creator>Igor Bourdonov</dc:creator>
  <cp:lastModifiedBy>Burdonov</cp:lastModifiedBy>
  <cp:revision>2042</cp:revision>
  <dcterms:created xsi:type="dcterms:W3CDTF">2004-09-07T08:30:49Z</dcterms:created>
  <dcterms:modified xsi:type="dcterms:W3CDTF">2016-04-18T15:19:36Z</dcterms:modified>
</cp:coreProperties>
</file>