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38"/>
  </p:notesMasterIdLst>
  <p:sldIdLst>
    <p:sldId id="1041" r:id="rId2"/>
    <p:sldId id="1063" r:id="rId3"/>
    <p:sldId id="1051" r:id="rId4"/>
    <p:sldId id="1064" r:id="rId5"/>
    <p:sldId id="1052" r:id="rId6"/>
    <p:sldId id="1065" r:id="rId7"/>
    <p:sldId id="1043" r:id="rId8"/>
    <p:sldId id="1070" r:id="rId9"/>
    <p:sldId id="1071" r:id="rId10"/>
    <p:sldId id="1069" r:id="rId11"/>
    <p:sldId id="1072" r:id="rId12"/>
    <p:sldId id="1074" r:id="rId13"/>
    <p:sldId id="1075" r:id="rId14"/>
    <p:sldId id="1076" r:id="rId15"/>
    <p:sldId id="1077" r:id="rId16"/>
    <p:sldId id="1078" r:id="rId17"/>
    <p:sldId id="1079" r:id="rId18"/>
    <p:sldId id="1080" r:id="rId19"/>
    <p:sldId id="1081" r:id="rId20"/>
    <p:sldId id="1082" r:id="rId21"/>
    <p:sldId id="1110" r:id="rId22"/>
    <p:sldId id="1111" r:id="rId23"/>
    <p:sldId id="1087" r:id="rId24"/>
    <p:sldId id="1088" r:id="rId25"/>
    <p:sldId id="1089" r:id="rId26"/>
    <p:sldId id="1093" r:id="rId27"/>
    <p:sldId id="1090" r:id="rId28"/>
    <p:sldId id="1108" r:id="rId29"/>
    <p:sldId id="1095" r:id="rId30"/>
    <p:sldId id="1107" r:id="rId31"/>
    <p:sldId id="1097" r:id="rId32"/>
    <p:sldId id="1100" r:id="rId33"/>
    <p:sldId id="1101" r:id="rId34"/>
    <p:sldId id="1104" r:id="rId35"/>
    <p:sldId id="1106" r:id="rId36"/>
    <p:sldId id="757" r:id="rId37"/>
  </p:sldIdLst>
  <p:sldSz cx="9144000" cy="6858000" type="screen4x3"/>
  <p:notesSz cx="6797675" cy="9926638"/>
  <p:embeddedFontLst>
    <p:embeddedFont>
      <p:font typeface="Euclid Extra" pitchFamily="18" charset="2"/>
      <p:regular r:id="rId39"/>
      <p:bold r:id="rId40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052"/>
    <a:srgbClr val="FFE5E5"/>
    <a:srgbClr val="F8F3E0"/>
    <a:srgbClr val="F3EBC9"/>
    <a:srgbClr val="E5FFEC"/>
    <a:srgbClr val="00FF00"/>
    <a:srgbClr val="0000FF"/>
    <a:srgbClr val="0000CC"/>
    <a:srgbClr val="000066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82" autoAdjust="0"/>
  </p:normalViewPr>
  <p:slideViewPr>
    <p:cSldViewPr>
      <p:cViewPr varScale="1">
        <p:scale>
          <a:sx n="127" d="100"/>
          <a:sy n="127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314" y="-102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800CDBA3-C83D-4E13-82EF-C89DA4A23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A5655-4EC1-4D7D-BFAD-20F6DBE16D5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823CF-282E-4B67-AF63-F7700663FBAE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6009C-CAE8-46FC-82CF-43DADF63C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4A80F-21EE-447B-8F9A-CE12AC1CA20B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FC3D2-9823-410B-A5A3-2E5AA8A20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36E75-C97D-4DB5-9FD2-73ADA8CD5006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77614-F379-4E51-B206-19EC61D65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072B-114E-4C8E-A508-BB2057694F16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DD2E7-D1F7-4E7F-B4B7-4D6C8F5EA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2D72-55E1-4D50-A7C3-C6C432838B5E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3371-0885-4DA6-853F-C8B855E95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66B1F-B8D9-4E03-8272-49018FE03997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E1457-5553-4384-A780-E3A87EC95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28999-1276-43B7-B6CD-6F9F642A401F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89F8F-B2D3-4683-B031-15C90C154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478B6-FF5C-4ACC-A9F1-4BC36AB1564A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A0BC7-5E2F-4FF4-815E-6A4F8FDBF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F572-5B3B-4883-9FDE-301505C5F027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66328-21E0-4507-8E1F-783934C72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77027-FA6E-4F2C-AF8F-728A44543655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4550-A249-48E8-A0DF-47B525DBA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6921-7D91-4736-8266-26BDCC90DF07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3131-57D5-4DFB-8AC6-987BF3E9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C1E4-247C-45CF-86E7-442D09167A3B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50497-8675-4C5D-9B35-E9F7175D2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E7EDF5"/>
          </a:fgClr>
          <a:bgClr>
            <a:srgbClr val="F1F8F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fld id="{197BF323-B417-4E69-BF13-AC3574CA5EC4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8592C9F-6A3E-42F8-97C1-99E7F2A42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B6212E-805D-4B8D-A9CD-E753F2033F21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2051" name="Picture 2" descr="titul_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68263"/>
            <a:ext cx="8961437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5"/>
            <a:chExt cx="5760" cy="4325"/>
          </a:xfrm>
        </p:grpSpPr>
        <p:sp>
          <p:nvSpPr>
            <p:cNvPr id="2063" name="Rectangle 4"/>
            <p:cNvSpPr>
              <a:spLocks noChangeArrowheads="1"/>
            </p:cNvSpPr>
            <p:nvPr/>
          </p:nvSpPr>
          <p:spPr bwMode="auto">
            <a:xfrm>
              <a:off x="0" y="2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Rectangle 5"/>
            <p:cNvSpPr>
              <a:spLocks noChangeArrowheads="1"/>
            </p:cNvSpPr>
            <p:nvPr/>
          </p:nvSpPr>
          <p:spPr bwMode="auto">
            <a:xfrm rot="-5400000">
              <a:off x="3573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" name="Rectangle 6"/>
            <p:cNvSpPr>
              <a:spLocks noChangeArrowheads="1"/>
            </p:cNvSpPr>
            <p:nvPr/>
          </p:nvSpPr>
          <p:spPr bwMode="auto">
            <a:xfrm rot="5400000" flipV="1">
              <a:off x="-2132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" name="Rectangle 7"/>
            <p:cNvSpPr>
              <a:spLocks noChangeArrowheads="1"/>
            </p:cNvSpPr>
            <p:nvPr/>
          </p:nvSpPr>
          <p:spPr bwMode="auto">
            <a:xfrm flipH="1" flipV="1">
              <a:off x="0" y="45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" name="Rectangle 8"/>
            <p:cNvSpPr>
              <a:spLocks noChangeArrowheads="1"/>
            </p:cNvSpPr>
            <p:nvPr/>
          </p:nvSpPr>
          <p:spPr bwMode="auto">
            <a:xfrm>
              <a:off x="0" y="4269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8" name="Rectangle 9"/>
            <p:cNvSpPr>
              <a:spLocks noChangeArrowheads="1"/>
            </p:cNvSpPr>
            <p:nvPr/>
          </p:nvSpPr>
          <p:spPr bwMode="auto">
            <a:xfrm rot="5400000" flipV="1">
              <a:off x="3550" y="2149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9" name="Rectangle 10"/>
            <p:cNvSpPr>
              <a:spLocks noChangeArrowheads="1"/>
            </p:cNvSpPr>
            <p:nvPr/>
          </p:nvSpPr>
          <p:spPr bwMode="auto">
            <a:xfrm flipH="1">
              <a:off x="0" y="429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0" name="Rectangle 11"/>
            <p:cNvSpPr>
              <a:spLocks noChangeArrowheads="1"/>
            </p:cNvSpPr>
            <p:nvPr/>
          </p:nvSpPr>
          <p:spPr bwMode="auto">
            <a:xfrm rot="5400000" flipH="1">
              <a:off x="-2108" y="2152"/>
              <a:ext cx="4315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61548" name="Picture 12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816225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49" name="Picture 13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3176588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0" name="Picture 14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938" y="26368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1" name="Picture 15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425" y="2995613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2" name="Picture 16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0" y="3355975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3" name="Picture 17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4425" y="281622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0" descr="go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800" y="2500313"/>
            <a:ext cx="1009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1557" name="Text Box 21" descr="Horizontal brick"/>
          <p:cNvSpPr txBox="1">
            <a:spLocks noChangeArrowheads="1"/>
          </p:cNvSpPr>
          <p:nvPr/>
        </p:nvSpPr>
        <p:spPr bwMode="auto">
          <a:xfrm>
            <a:off x="2447925" y="366713"/>
            <a:ext cx="6337300" cy="6194425"/>
          </a:xfrm>
          <a:prstGeom prst="rect">
            <a:avLst/>
          </a:prstGeom>
          <a:pattFill prst="horzBrick">
            <a:fgClr>
              <a:srgbClr val="F8F2DC"/>
            </a:fgClr>
            <a:bgClr>
              <a:srgbClr val="FDFAF1"/>
            </a:bgClr>
          </a:pattFill>
          <a:ln w="57150" cmpd="thickThin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198000" rIns="198000"/>
          <a:lstStyle/>
          <a:p>
            <a:pPr algn="ctr">
              <a:lnSpc>
                <a:spcPct val="50000"/>
              </a:lnSpc>
              <a:spcAft>
                <a:spcPct val="100000"/>
              </a:spcAft>
              <a:defRPr/>
            </a:pPr>
            <a:endParaRPr lang="ru-RU" sz="5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Игорь Борисович Бурдонов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Александр Сергеевич </a:t>
            </a:r>
            <a:r>
              <a:rPr lang="ru-RU" sz="3000" dirty="0" err="1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Косачев</a:t>
            </a:r>
            <a:endParaRPr lang="ru-RU" sz="3000" dirty="0">
              <a:solidFill>
                <a:srgbClr val="331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100000"/>
              </a:spcBef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Обобщенная модель системы автоматов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1558" name="Text Box 22"/>
          <p:cNvSpPr txBox="1">
            <a:spLocks noChangeArrowheads="1"/>
          </p:cNvSpPr>
          <p:nvPr/>
        </p:nvSpPr>
        <p:spPr bwMode="auto">
          <a:xfrm>
            <a:off x="2808288" y="5969000"/>
            <a:ext cx="569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   </a:t>
            </a:r>
            <a:r>
              <a:rPr lang="ru-RU" sz="2000" b="0">
                <a:solidFill>
                  <a:srgbClr val="58A5FA"/>
                </a:solidFill>
              </a:rPr>
              <a:t>Институт Системного Программирования РАН</a:t>
            </a:r>
            <a:endParaRPr lang="ru-RU" sz="2000" b="0"/>
          </a:p>
        </p:txBody>
      </p:sp>
      <p:pic>
        <p:nvPicPr>
          <p:cNvPr id="961554" name="Picture 18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584450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6.19796E-6 C 0.00313 -0.00901 0.00643 -0.0178 0.01146 -0.02705 C 0.0165 -0.0363 0.0184 -0.0481 0.03038 -0.05573 C 0.04236 -0.06336 0.07101 -0.07539 0.08368 -0.07261 C 0.09636 -0.06984 0.10469 -0.05087 0.10643 -0.03885 C 0.10816 -0.02682 0.10191 -0.01179 0.09375 6.19796E-6 C 0.08559 0.0118 0.06215 0.01458 0.05712 0.03192 C 0.05209 0.04927 0.05469 0.09043 0.06337 0.10454 C 0.07205 0.11865 0.08733 0.10731 0.10886 0.11633 C 0.13038 0.12535 0.1908 0.13645 0.19254 0.15842 C 0.1941 0.18039 0.1441 0.23289 0.1191 0.24769 C 0.0941 0.26249 0.05851 0.24769 0.04306 0.24769 C 0.02761 0.24769 0.03577 0.24469 0.02674 0.24769 C 0.01771 0.2507 -0.00937 0.25417 -0.01128 0.26643 C -0.01319 0.27868 0.00191 0.31037 0.01528 0.32193 C 0.02865 0.33349 0.05556 0.33326 0.0684 0.33558 C 0.08125 0.33789 0.08663 0.33257 0.09254 0.33558 C 0.09844 0.33858 0.10382 0.34089 0.10382 0.35408 C 0.10382 0.36726 0.09219 0.39871 0.09254 0.41467 C 0.09288 0.43063 0.09566 0.44496 0.10643 0.45005 C 0.11719 0.45514 0.13715 0.45005 0.15712 0.4452 " pathEditMode="relative" rAng="0" ptsTypes="aaaaaaaaaaaaaaaaaaaaA">
                                      <p:cBhvr>
                                        <p:cTn id="9" dur="125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0" presetClass="path" presetSubtype="0" decel="5000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0.15712 0.44468 C 0.15903 0.44468 0.16146 0.44329 0.16927 0.44213 C 0.17709 0.4412 0.18993 0.43472 0.20452 0.43912 C 0.2191 0.44375 0.24063 0.47523 0.25677 0.46991 C 0.27309 0.46481 0.29375 0.43264 0.30139 0.40856 C 0.31059 0.38727 0.30643 0.37361 0.30261 0.32292 C 0.29879 0.27245 0.24497 0.12431 0.2783 0.10532 C 0.34375 0.03241 0.44167 0.27546 0.50261 0.20926 C 0.56979 0.13472 0.43785 0.02431 0.50955 -0.05718 C 0.57101 -0.12569 0.60122 0.01389 0.65747 -0.04745 C 0.71111 -0.1081 0.63143 -0.18241 0.67848 -0.23796 C 0.70868 -0.26852 0.74236 -0.28796 0.75382 -0.27315 " pathEditMode="relative" rAng="0" ptsTypes="faaafaffffff">
                                      <p:cBhvr>
                                        <p:cTn id="11" dur="120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35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0.00208 C 0.03091 -0.0007 0.06198 -0.00301 0.07205 0.01064 C 0.08212 0.02428 0.06875 0.04833 0.06077 0.08487 C 0.05278 0.12141 0.02795 0.18756 0.02396 0.23127 C 0.01997 0.27474 0.02761 0.32423 0.03664 0.34597 C 0.04566 0.36748 0.05764 0.37396 0.07848 0.36008 C 0.09931 0.34644 0.13056 0.30435 0.16198 0.26249 " pathEditMode="relative" rAng="0" ptsTypes="aaaaaaA">
                                      <p:cBhvr>
                                        <p:cTn id="13" dur="9000" fill="hold"/>
                                        <p:tgtEl>
                                          <p:spTgt spid="961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94444E-6 4.89362E-6 C 0.01684 0.003 0.0342 0.00647 0.04514 0.01341 C 0.0559 0.02035 0.06146 0.02567 0.06441 0.04185 C 0.06753 0.05781 0.06024 0.08903 0.06302 0.11031 C 0.06545 0.13182 0.0743 0.15656 0.0809 0.17067 C 0.08767 0.18455 0.08889 0.18848 0.10295 0.19403 C 0.11701 0.19958 0.14097 0.20189 0.16545 0.20444 " pathEditMode="relative" rAng="0" ptsTypes="aaaaaaA">
                                      <p:cBhvr>
                                        <p:cTn id="15" dur="75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0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17" dur="8000" fill="hold"/>
                                        <p:tgtEl>
                                          <p:spTgt spid="961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1.66667E-6 -2.67345E-6 C 0.0309 -0.00162 0.06198 -0.00301 0.07205 0.00509 C 0.08212 0.01318 0.06875 0.02729 0.06077 0.0488 C 0.05278 0.07031 0.02795 0.10916 0.02396 0.13483 C 0.01997 0.1605 0.02761 0.18964 0.03663 0.20236 C 0.04566 0.21508 0.05764 0.21878 0.07847 0.21068 C 0.09931 0.20259 0.13056 0.17784 0.16198 0.15333 " pathEditMode="relative" ptsTypes="aaaaaaA">
                                      <p:cBhvr>
                                        <p:cTn id="19" dur="11000" fill="hold"/>
                                        <p:tgtEl>
                                          <p:spTgt spid="961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61111E-6 1.40611E-6 C 0.01614 0.00462 0.03264 0.00971 0.04305 0.02012 C 0.0533 0.03029 0.0585 0.03862 0.06128 0.06244 C 0.06423 0.08649 0.05746 0.13298 0.06007 0.16489 C 0.06232 0.19727 0.07083 0.23427 0.07708 0.25509 C 0.0835 0.2759 0.08472 0.28168 0.09809 0.29024 C 0.11145 0.2981 0.13437 0.30157 0.15764 0.30573 " pathEditMode="relative" rAng="0" ptsTypes="aaaaaaA">
                                      <p:cBhvr>
                                        <p:cTn id="21" dur="8500" fill="hold"/>
                                        <p:tgtEl>
                                          <p:spTgt spid="961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5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23" dur="10000" fill="hold"/>
                                        <p:tgtEl>
                                          <p:spTgt spid="961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Полезные обозначения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43508" y="1013532"/>
            <a:ext cx="882098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 функции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 множества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 \ {(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)) | 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/ 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и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1" indent="-457200"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то  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N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Будем считать, что “/”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равноприоритетна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 “\” и “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” множеств. 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выражениях над множествами, где встречаются только операции “/”, “\” и “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”, будем использовать бесскобочную запись и предполагать, что операции выполняются слева направо.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Логическую эквивалентность будем обозначать символом «~»: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 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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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Композиция переходов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69200" y="763200"/>
            <a:ext cx="846097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Система автоматов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3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</a:p>
          <a:p>
            <a:pPr algn="just">
              <a:spcAft>
                <a:spcPts val="12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Композиция переходов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и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>
              <a:spcAft>
                <a:spcPts val="60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a,j,i,b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(A=B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a=b) &amp;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(j)=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 &amp;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Aft>
                <a:spcPts val="36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]b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/{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\{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/{j},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\{j},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Заметим, что 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</a:t>
            </a:r>
          </a:p>
          <a:p>
            <a:pPr lvl="1">
              <a:spcAft>
                <a:spcPts val="12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a,j,i,a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(j)=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 &amp;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]a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/{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}, 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\{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/{j},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\{j},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436096" y="1052736"/>
            <a:ext cx="2772308" cy="576064"/>
            <a:chOff x="5436096" y="1052736"/>
            <a:chExt cx="2772308" cy="576064"/>
          </a:xfrm>
        </p:grpSpPr>
        <p:sp>
          <p:nvSpPr>
            <p:cNvPr id="9" name="Скругленный прямоугольник 8"/>
            <p:cNvSpPr/>
            <p:nvPr/>
          </p:nvSpPr>
          <p:spPr bwMode="auto">
            <a:xfrm>
              <a:off x="5436096" y="1052736"/>
              <a:ext cx="972108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    j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 bwMode="auto">
            <a:xfrm>
              <a:off x="7236296" y="1052736"/>
              <a:ext cx="972108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B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Прямая со стрелкой 10"/>
            <p:cNvCxnSpPr>
              <a:stCxn id="9" idx="3"/>
              <a:endCxn id="10" idx="1"/>
            </p:cNvCxnSpPr>
            <p:nvPr/>
          </p:nvCxnSpPr>
          <p:spPr bwMode="auto">
            <a:xfrm>
              <a:off x="6408204" y="1340768"/>
              <a:ext cx="828092" cy="0"/>
            </a:xfrm>
            <a:prstGeom prst="straightConnector1">
              <a:avLst/>
            </a:prstGeom>
            <a:solidFill>
              <a:srgbClr val="F1F8F9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7" name="Группа 16"/>
          <p:cNvGrpSpPr/>
          <p:nvPr/>
        </p:nvGrpSpPr>
        <p:grpSpPr>
          <a:xfrm>
            <a:off x="7128284" y="4797152"/>
            <a:ext cx="972108" cy="576064"/>
            <a:chOff x="7416316" y="4329100"/>
            <a:chExt cx="972108" cy="576064"/>
          </a:xfrm>
        </p:grpSpPr>
        <p:sp>
          <p:nvSpPr>
            <p:cNvPr id="13" name="Скругленный прямоугольник 12"/>
            <p:cNvSpPr/>
            <p:nvPr/>
          </p:nvSpPr>
          <p:spPr bwMode="auto">
            <a:xfrm>
              <a:off x="7416316" y="4329100"/>
              <a:ext cx="972108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A    j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Прямая со стрелкой 14"/>
            <p:cNvCxnSpPr>
              <a:stCxn id="13" idx="3"/>
              <a:endCxn id="13" idx="1"/>
            </p:cNvCxnSpPr>
            <p:nvPr/>
          </p:nvCxnSpPr>
          <p:spPr bwMode="auto">
            <a:xfrm flipH="1">
              <a:off x="7416316" y="4617132"/>
              <a:ext cx="972108" cy="12700"/>
            </a:xfrm>
            <a:prstGeom prst="curvedConnector5">
              <a:avLst>
                <a:gd name="adj1" fmla="val -23516"/>
                <a:gd name="adj2" fmla="val 4067969"/>
                <a:gd name="adj3" fmla="val 123516"/>
              </a:avLst>
            </a:prstGeom>
            <a:solidFill>
              <a:srgbClr val="F1F8F9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Левая фигурная скобка 15"/>
          <p:cNvSpPr/>
          <p:nvPr/>
        </p:nvSpPr>
        <p:spPr bwMode="auto">
          <a:xfrm rot="16200000">
            <a:off x="4319972" y="2463279"/>
            <a:ext cx="288032" cy="1296144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05668" y="3147355"/>
            <a:ext cx="1403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условие 1</a:t>
            </a:r>
            <a:endParaRPr lang="ru-RU" sz="2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Левая фигурная скобка 18"/>
          <p:cNvSpPr/>
          <p:nvPr/>
        </p:nvSpPr>
        <p:spPr bwMode="auto">
          <a:xfrm rot="16200000">
            <a:off x="6174178" y="2301261"/>
            <a:ext cx="288032" cy="1620180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69864" y="3147355"/>
            <a:ext cx="1403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условие 2</a:t>
            </a:r>
            <a:endParaRPr lang="ru-RU" sz="24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Композиция автоматов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67882" y="764704"/>
            <a:ext cx="883261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Система автоматов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24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endParaRPr lang="ru-RU" sz="2400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Композиция множеств переходов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 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 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B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Aft>
                <a:spcPts val="18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|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 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 множества переходов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обозначим множество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постсостояний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этих переходов: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spcAft>
                <a:spcPts val="6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Композиция автоматов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по соединению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]B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M,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\{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},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\{j},</a:t>
            </a:r>
            <a:endParaRPr lang="ru-RU" sz="2400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{s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0A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0B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States(T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]T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]T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0A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0B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композиция автоматов удовлетворяет всем требованиям, предъявляемым к автомату.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436096" y="1052736"/>
            <a:ext cx="2772308" cy="576064"/>
            <a:chOff x="5436096" y="1052736"/>
            <a:chExt cx="2772308" cy="576064"/>
          </a:xfrm>
        </p:grpSpPr>
        <p:sp>
          <p:nvSpPr>
            <p:cNvPr id="8" name="Скругленный прямоугольник 7"/>
            <p:cNvSpPr/>
            <p:nvPr/>
          </p:nvSpPr>
          <p:spPr bwMode="auto">
            <a:xfrm>
              <a:off x="5436096" y="1052736"/>
              <a:ext cx="972108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    j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 bwMode="auto">
            <a:xfrm>
              <a:off x="7236296" y="1052736"/>
              <a:ext cx="972108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B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Прямая со стрелкой 10"/>
            <p:cNvCxnSpPr>
              <a:stCxn id="8" idx="3"/>
              <a:endCxn id="9" idx="1"/>
            </p:cNvCxnSpPr>
            <p:nvPr/>
          </p:nvCxnSpPr>
          <p:spPr bwMode="auto">
            <a:xfrm>
              <a:off x="6408204" y="1340768"/>
              <a:ext cx="828092" cy="0"/>
            </a:xfrm>
            <a:prstGeom prst="straightConnector1">
              <a:avLst/>
            </a:prstGeom>
            <a:solidFill>
              <a:srgbClr val="F1F8F9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Композиция системы автоматов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67882" y="763200"/>
            <a:ext cx="883261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Система автоматов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24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endParaRPr lang="ru-RU" sz="2400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spcAft>
                <a:spcPts val="12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Композиция системы автоматов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по соединению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>
              <a:spcAft>
                <a:spcPts val="2400"/>
              </a:spcAf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(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\{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},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\{(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)}   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композиция системы автоматов удовлетворяет всем требованиям, предъявляемым к системе автоматов.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436096" y="1052736"/>
            <a:ext cx="2772308" cy="576064"/>
            <a:chOff x="5436096" y="1052736"/>
            <a:chExt cx="2772308" cy="576064"/>
          </a:xfrm>
        </p:grpSpPr>
        <p:sp>
          <p:nvSpPr>
            <p:cNvPr id="9" name="Скругленный прямоугольник 8"/>
            <p:cNvSpPr/>
            <p:nvPr/>
          </p:nvSpPr>
          <p:spPr bwMode="auto">
            <a:xfrm>
              <a:off x="5436096" y="1052736"/>
              <a:ext cx="972108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    j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 bwMode="auto">
            <a:xfrm>
              <a:off x="7236296" y="1052736"/>
              <a:ext cx="972108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B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Прямая со стрелкой 10"/>
            <p:cNvCxnSpPr>
              <a:stCxn id="9" idx="3"/>
              <a:endCxn id="10" idx="1"/>
            </p:cNvCxnSpPr>
            <p:nvPr/>
          </p:nvCxnSpPr>
          <p:spPr bwMode="auto">
            <a:xfrm>
              <a:off x="6408204" y="1340768"/>
              <a:ext cx="828092" cy="0"/>
            </a:xfrm>
            <a:prstGeom prst="straightConnector1">
              <a:avLst/>
            </a:prstGeom>
            <a:solidFill>
              <a:srgbClr val="F1F8F9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Ассоциативность композиции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67882" y="763200"/>
            <a:ext cx="883261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Система автоматов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24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A,B,C,D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l,k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l,k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endParaRPr lang="ru-RU" sz="2400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spcAft>
                <a:spcPts val="24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Ассоциативность композиции переходов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Композиция этих переходов по соединениям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и условия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существования композиционного перехода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не зависят порядка композиции: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l,k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l,k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24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Ассоциативность композиции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автоматов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Композиция автоматов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 соединениям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не зависят порядка композиции: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l,k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l,k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Ассоциативность композиции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l,k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]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l,k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Композиция без соединений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67882" y="763200"/>
            <a:ext cx="883261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Система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как компонент более сложной системы?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Композиция переходов без соединения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Aft>
                <a:spcPts val="24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a[]b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Композиция без соединения множеств переходов </a:t>
            </a:r>
            <a:r>
              <a:rPr lang="en-US" sz="2400" b="0" i="1" u="sng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0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Aft>
                <a:spcPts val="24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Композиция несвязанных автоматов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24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A[]B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(M, 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{s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0A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0B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States(T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[]T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), 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[]T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0A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0B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Композиция системы, состоящей из несвязанных автоматов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24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\{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},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sym typeface="Symbol" pitchFamily="18" charset="2"/>
              </a:rPr>
              <a:t>Тупики в классе связности</a:t>
            </a:r>
            <a:endParaRPr lang="ru-RU" sz="280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67882" y="1808820"/>
            <a:ext cx="8832610" cy="1039233"/>
            <a:chOff x="167882" y="763200"/>
            <a:chExt cx="8832610" cy="1039233"/>
          </a:xfrm>
        </p:grpSpPr>
        <p:sp>
          <p:nvSpPr>
            <p:cNvPr id="52" name="TextBox 51"/>
            <p:cNvSpPr txBox="1"/>
            <p:nvPr/>
          </p:nvSpPr>
          <p:spPr>
            <a:xfrm>
              <a:off x="167882" y="763200"/>
              <a:ext cx="88326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24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f(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a,j,i,b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) 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Euclid Extra"/>
                </a:rPr>
                <a:t>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 (A=B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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 a=b) &amp; 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(j)=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(i) &amp; (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dirty="0" err="1" smtClean="0">
                  <a:latin typeface="Times New Roman" pitchFamily="18" charset="0"/>
                  <a:cs typeface="Times New Roman" pitchFamily="18" charset="0"/>
                  <a:sym typeface="Symbol"/>
                </a:rPr>
                <a:t>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 ~ 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dirty="0" err="1" smtClean="0">
                  <a:latin typeface="Times New Roman" pitchFamily="18" charset="0"/>
                  <a:cs typeface="Times New Roman" pitchFamily="18" charset="0"/>
                  <a:sym typeface="Symbol"/>
                </a:rPr>
                <a:t>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2400" b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400" b="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3841672" y="1160748"/>
              <a:ext cx="1403526" cy="641685"/>
              <a:chOff x="4057696" y="1556792"/>
              <a:chExt cx="1403526" cy="641685"/>
            </a:xfrm>
          </p:grpSpPr>
          <p:sp>
            <p:nvSpPr>
              <p:cNvPr id="9" name="Левая фигурная скобка 8"/>
              <p:cNvSpPr/>
              <p:nvPr/>
            </p:nvSpPr>
            <p:spPr bwMode="auto">
              <a:xfrm rot="16200000">
                <a:off x="4572000" y="1052736"/>
                <a:ext cx="288032" cy="1296144"/>
              </a:xfrm>
              <a:prstGeom prst="leftBrac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57696" y="1736812"/>
                <a:ext cx="14035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0" i="1" dirty="0" smtClean="0">
                    <a:latin typeface="Times New Roman" pitchFamily="18" charset="0"/>
                    <a:cs typeface="Times New Roman" pitchFamily="18" charset="0"/>
                  </a:rPr>
                  <a:t>условие 1</a:t>
                </a:r>
                <a:endParaRPr lang="ru-RU" sz="2400" b="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5544108" y="1160748"/>
              <a:ext cx="1620180" cy="641685"/>
              <a:chOff x="3995936" y="1556792"/>
              <a:chExt cx="1620180" cy="641685"/>
            </a:xfrm>
          </p:grpSpPr>
          <p:sp>
            <p:nvSpPr>
              <p:cNvPr id="12" name="Левая фигурная скобка 11"/>
              <p:cNvSpPr/>
              <p:nvPr/>
            </p:nvSpPr>
            <p:spPr bwMode="auto">
              <a:xfrm rot="16200000">
                <a:off x="4662010" y="890718"/>
                <a:ext cx="288032" cy="1620180"/>
              </a:xfrm>
              <a:prstGeom prst="leftBrac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057696" y="1736812"/>
                <a:ext cx="14035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0" i="1" dirty="0" smtClean="0">
                    <a:latin typeface="Times New Roman" pitchFamily="18" charset="0"/>
                    <a:cs typeface="Times New Roman" pitchFamily="18" charset="0"/>
                  </a:rPr>
                  <a:t>условие 2</a:t>
                </a:r>
                <a:endParaRPr lang="ru-RU" sz="2400" b="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50768" y="2960948"/>
            <a:ext cx="90932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Для того, чтобы тупик был невозможен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Aft>
                <a:spcPts val="600"/>
              </a:spcAft>
            </a:pPr>
            <a:r>
              <a:rPr lang="ru-RU" sz="2400" b="0" i="1" u="sng" dirty="0" smtClean="0">
                <a:latin typeface="Times New Roman" pitchFamily="18" charset="0"/>
                <a:cs typeface="Times New Roman" pitchFamily="18" charset="0"/>
              </a:rPr>
              <a:t>для условия 1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состоянии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 переход по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стимулу </a:t>
            </a:r>
            <a:r>
              <a:rPr lang="ru-RU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8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состоянии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 переход по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реакции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400" b="0" i="1" u="sng" dirty="0" smtClean="0">
                <a:latin typeface="Times New Roman" pitchFamily="18" charset="0"/>
                <a:cs typeface="Times New Roman" pitchFamily="18" charset="0"/>
              </a:rPr>
              <a:t>для условия 2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автомате вместе с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переходом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s, x, p, y, q, t)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есть переходы с теми же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s, x, p, y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 возможному параметру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q`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автомате вместе с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переходом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s, x, p, y, q, t)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есть переходы с теми же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s, x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 возможному параметру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p`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8" y="728700"/>
            <a:ext cx="9093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автомат «стоит» (не может выполнить никакого перехода),</a:t>
            </a:r>
          </a:p>
          <a:p>
            <a:pPr algn="just">
              <a:spcAft>
                <a:spcPts val="24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то «стоят» все автоматы из класса связности, до рестарта системы.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Вполне определённые автоматы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07806" y="944724"/>
            <a:ext cx="9252726" cy="5155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определён по всем стимулам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состоянии есть переход по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стимулу:</a:t>
            </a:r>
          </a:p>
          <a:p>
            <a:pPr lvl="0">
              <a:spcAft>
                <a:spcPts val="2400"/>
              </a:spcAf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1)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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=s  &amp;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=x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определён по всем параметрам выдачи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для каждого имеющегося перехода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 = (s, 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p, y, q, t)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имеются также переходы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a`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 теми же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s, 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p, y</a:t>
            </a:r>
            <a:endParaRPr lang="ru-RU" sz="2400" b="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 всеми возможными параметрами выдачи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q`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spcAft>
                <a:spcPts val="600"/>
              </a:spcAf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2)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q`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(M) 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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a`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spcAft>
                <a:spcPts val="24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&amp;  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a`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=q`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вполне определён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он определён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 всем стимулам и по всем параметрам выдачи.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Правила умолчания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15516" y="764704"/>
            <a:ext cx="8892480" cy="538609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При задании автомата указываем множество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явных переходов.</a:t>
            </a:r>
          </a:p>
          <a:p>
            <a:pPr>
              <a:spcAft>
                <a:spcPts val="12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Правила умолчания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дополняют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до множества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всех переходов: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в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нет перехода вида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s, x, …)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есть неявный переход без приёма и выдачи сообщений и без изменения состояния.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2400"/>
              </a:spcAft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в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есть переход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но для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‑1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нет перехода вида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есть неявный переход с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24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|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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{(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s,x,p,y,q`,s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)|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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q,t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s,x,p,y,q,t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q`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‑1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(M) &amp;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t`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s,x,p,y,q`,t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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Важно!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При композиции автоматов выполняться композиция всех переходов из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а не только явных переходов из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Детерминизм автомата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15516" y="836712"/>
            <a:ext cx="8748972" cy="449353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детерминирован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если: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 стимул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однозначно определяют приём сообщений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реакцию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spcAft>
                <a:spcPts val="12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Одинаково помеченные переходы, ведущие из одного состояния, совпадают, т.е. ведут в одно постсостояние:</a:t>
            </a:r>
          </a:p>
          <a:p>
            <a:pPr lvl="1">
              <a:spcAft>
                <a:spcPts val="24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выполнено условие 1, то условие 2 можно записать короче:</a:t>
            </a:r>
          </a:p>
          <a:p>
            <a:pPr lvl="1"/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Напоминание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9119" name="AutoShape 31"/>
          <p:cNvSpPr>
            <a:spLocks noChangeAspect="1" noChangeArrowheads="1" noTextEdit="1"/>
          </p:cNvSpPr>
          <p:nvPr/>
        </p:nvSpPr>
        <p:spPr bwMode="auto">
          <a:xfrm>
            <a:off x="251520" y="1504886"/>
            <a:ext cx="4104456" cy="286021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grpSp>
        <p:nvGrpSpPr>
          <p:cNvPr id="2" name="Группа 49"/>
          <p:cNvGrpSpPr/>
          <p:nvPr/>
        </p:nvGrpSpPr>
        <p:grpSpPr>
          <a:xfrm>
            <a:off x="4462120" y="2663624"/>
            <a:ext cx="3500938" cy="369332"/>
            <a:chOff x="4743092" y="1083676"/>
            <a:chExt cx="3500938" cy="369332"/>
          </a:xfrm>
        </p:grpSpPr>
        <p:sp>
          <p:nvSpPr>
            <p:cNvPr id="89100" name="AutoShape 12"/>
            <p:cNvSpPr>
              <a:spLocks noChangeShapeType="1"/>
            </p:cNvSpPr>
            <p:nvPr/>
          </p:nvSpPr>
          <p:spPr bwMode="auto">
            <a:xfrm>
              <a:off x="4743092" y="1271004"/>
              <a:ext cx="1088171" cy="133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5831263" y="1083676"/>
              <a:ext cx="24127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внутренняя дуга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572000" y="1160748"/>
            <a:ext cx="2220242" cy="452196"/>
            <a:chOff x="5683" y="2514"/>
            <a:chExt cx="1669" cy="339"/>
          </a:xfrm>
        </p:grpSpPr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6154" y="2525"/>
              <a:ext cx="1198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окружение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095" name="Oval 7"/>
            <p:cNvSpPr>
              <a:spLocks noChangeArrowheads="1"/>
            </p:cNvSpPr>
            <p:nvPr/>
          </p:nvSpPr>
          <p:spPr bwMode="auto">
            <a:xfrm>
              <a:off x="5683" y="2514"/>
              <a:ext cx="340" cy="339"/>
            </a:xfrm>
            <a:prstGeom prst="ellipse">
              <a:avLst/>
            </a:prstGeom>
            <a:solidFill>
              <a:srgbClr val="D8D8D8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0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74899" y="1860681"/>
            <a:ext cx="4533605" cy="452195"/>
            <a:chOff x="5683" y="2512"/>
            <a:chExt cx="3408" cy="339"/>
          </a:xfrm>
        </p:grpSpPr>
        <p:sp>
          <p:nvSpPr>
            <p:cNvPr id="89093" name="Text Box 5"/>
            <p:cNvSpPr txBox="1">
              <a:spLocks noChangeArrowheads="1"/>
            </p:cNvSpPr>
            <p:nvPr/>
          </p:nvSpPr>
          <p:spPr bwMode="auto">
            <a:xfrm>
              <a:off x="6154" y="2543"/>
              <a:ext cx="293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i-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ая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вершина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автоматом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092" name="Oval 4"/>
            <p:cNvSpPr>
              <a:spLocks noChangeArrowheads="1"/>
            </p:cNvSpPr>
            <p:nvPr/>
          </p:nvSpPr>
          <p:spPr bwMode="auto">
            <a:xfrm>
              <a:off x="5683" y="2512"/>
              <a:ext cx="340" cy="33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175969" y="3311036"/>
            <a:ext cx="4636037" cy="369992"/>
            <a:chOff x="5111" y="1148"/>
            <a:chExt cx="3485" cy="278"/>
          </a:xfrm>
        </p:grpSpPr>
        <p:sp>
          <p:nvSpPr>
            <p:cNvPr id="43" name="AutoShape 16"/>
            <p:cNvSpPr>
              <a:spLocks noChangeShapeType="1"/>
            </p:cNvSpPr>
            <p:nvPr/>
          </p:nvSpPr>
          <p:spPr bwMode="auto">
            <a:xfrm>
              <a:off x="5316" y="1287"/>
              <a:ext cx="818" cy="1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6134" y="1148"/>
              <a:ext cx="2462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внешняя входная дуга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5111" y="1148"/>
              <a:ext cx="55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6" name="Группа 45"/>
          <p:cNvGrpSpPr/>
          <p:nvPr/>
        </p:nvGrpSpPr>
        <p:grpSpPr>
          <a:xfrm>
            <a:off x="4189270" y="3895147"/>
            <a:ext cx="4847226" cy="450917"/>
            <a:chOff x="4470384" y="1795013"/>
            <a:chExt cx="4847226" cy="450917"/>
          </a:xfrm>
        </p:grpSpPr>
        <p:sp>
          <p:nvSpPr>
            <p:cNvPr id="47" name="Text Box 10"/>
            <p:cNvSpPr txBox="1">
              <a:spLocks noChangeArrowheads="1"/>
            </p:cNvSpPr>
            <p:nvPr/>
          </p:nvSpPr>
          <p:spPr bwMode="auto">
            <a:xfrm>
              <a:off x="4470384" y="1795013"/>
              <a:ext cx="727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AutoShape 16"/>
            <p:cNvSpPr>
              <a:spLocks noChangeShapeType="1"/>
            </p:cNvSpPr>
            <p:nvPr/>
          </p:nvSpPr>
          <p:spPr bwMode="auto">
            <a:xfrm>
              <a:off x="4733618" y="2061265"/>
              <a:ext cx="1088172" cy="1331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 type="triangle" w="lg" len="lg"/>
              <a:tailEnd type="non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5821790" y="1876598"/>
              <a:ext cx="34958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внешняя выходная дуга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439652" y="1484784"/>
            <a:ext cx="175144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Граф связей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>
            <a:off x="323528" y="4257092"/>
            <a:ext cx="4176464" cy="2052228"/>
          </a:xfrm>
          <a:prstGeom prst="roundRect">
            <a:avLst/>
          </a:prstGeom>
          <a:solidFill>
            <a:srgbClr val="F8F3E0"/>
          </a:solidFill>
          <a:ln w="12700" cap="flat" cmpd="sng" algn="ctr">
            <a:solidFill>
              <a:srgbClr val="DAC05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AutoShape 31"/>
          <p:cNvSpPr>
            <a:spLocks noChangeAspect="1" noChangeArrowheads="1" noTextEdit="1"/>
          </p:cNvSpPr>
          <p:nvPr/>
        </p:nvSpPr>
        <p:spPr bwMode="auto">
          <a:xfrm>
            <a:off x="431540" y="3269082"/>
            <a:ext cx="4104456" cy="286021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50" name="Oval 30"/>
          <p:cNvSpPr>
            <a:spLocks noChangeArrowheads="1"/>
          </p:cNvSpPr>
          <p:nvPr/>
        </p:nvSpPr>
        <p:spPr bwMode="auto">
          <a:xfrm>
            <a:off x="443215" y="4826181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Oval 29"/>
          <p:cNvSpPr>
            <a:spLocks noChangeArrowheads="1"/>
          </p:cNvSpPr>
          <p:nvPr/>
        </p:nvSpPr>
        <p:spPr bwMode="auto">
          <a:xfrm>
            <a:off x="3104022" y="5177540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Oval 28"/>
          <p:cNvSpPr>
            <a:spLocks noChangeArrowheads="1"/>
          </p:cNvSpPr>
          <p:nvPr/>
        </p:nvSpPr>
        <p:spPr bwMode="auto">
          <a:xfrm>
            <a:off x="1883911" y="5403794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Oval 27"/>
          <p:cNvSpPr>
            <a:spLocks noChangeArrowheads="1"/>
          </p:cNvSpPr>
          <p:nvPr/>
        </p:nvSpPr>
        <p:spPr bwMode="auto">
          <a:xfrm>
            <a:off x="3924324" y="4440218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AutoShape 25"/>
          <p:cNvSpPr>
            <a:spLocks noChangeShapeType="1"/>
          </p:cNvSpPr>
          <p:nvPr/>
        </p:nvSpPr>
        <p:spPr bwMode="auto">
          <a:xfrm flipH="1">
            <a:off x="843024" y="3248980"/>
            <a:ext cx="1496727" cy="1643746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56" name="AutoShape 24"/>
          <p:cNvSpPr>
            <a:spLocks noChangeShapeType="1"/>
          </p:cNvSpPr>
          <p:nvPr/>
        </p:nvSpPr>
        <p:spPr bwMode="auto">
          <a:xfrm flipH="1">
            <a:off x="2118283" y="3320988"/>
            <a:ext cx="401489" cy="2082806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57" name="AutoShape 23"/>
          <p:cNvSpPr>
            <a:spLocks noChangeShapeType="1"/>
          </p:cNvSpPr>
          <p:nvPr/>
        </p:nvSpPr>
        <p:spPr bwMode="auto">
          <a:xfrm flipH="1" flipV="1">
            <a:off x="2627784" y="3320988"/>
            <a:ext cx="545172" cy="192309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58" name="AutoShape 22"/>
          <p:cNvSpPr>
            <a:spLocks noChangeShapeType="1"/>
          </p:cNvSpPr>
          <p:nvPr/>
        </p:nvSpPr>
        <p:spPr bwMode="auto">
          <a:xfrm flipH="1" flipV="1">
            <a:off x="2771800" y="3212975"/>
            <a:ext cx="1221457" cy="1293787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59" name="AutoShape 21"/>
          <p:cNvSpPr>
            <a:spLocks noChangeShapeType="1"/>
          </p:cNvSpPr>
          <p:nvPr/>
        </p:nvSpPr>
        <p:spPr bwMode="auto">
          <a:xfrm>
            <a:off x="911958" y="5052435"/>
            <a:ext cx="1040886" cy="417905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60" name="AutoShape 20"/>
          <p:cNvSpPr>
            <a:spLocks noChangeShapeType="1"/>
          </p:cNvSpPr>
          <p:nvPr/>
        </p:nvSpPr>
        <p:spPr bwMode="auto">
          <a:xfrm flipV="1">
            <a:off x="911958" y="4666472"/>
            <a:ext cx="3012365" cy="385963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61" name="AutoShape 19"/>
          <p:cNvSpPr>
            <a:spLocks noChangeShapeType="1"/>
          </p:cNvSpPr>
          <p:nvPr/>
        </p:nvSpPr>
        <p:spPr bwMode="auto">
          <a:xfrm flipH="1">
            <a:off x="3503833" y="4892726"/>
            <a:ext cx="654862" cy="351359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62" name="AutoShape 18"/>
          <p:cNvSpPr>
            <a:spLocks noChangeShapeType="1"/>
          </p:cNvSpPr>
          <p:nvPr/>
        </p:nvSpPr>
        <p:spPr bwMode="auto">
          <a:xfrm flipH="1">
            <a:off x="2352655" y="5403794"/>
            <a:ext cx="751368" cy="226254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63" name="AutoShape 17"/>
          <p:cNvSpPr>
            <a:spLocks noChangeShapeType="1"/>
          </p:cNvSpPr>
          <p:nvPr/>
        </p:nvSpPr>
        <p:spPr bwMode="auto">
          <a:xfrm rot="16200000" flipV="1">
            <a:off x="1782864" y="4173412"/>
            <a:ext cx="284814" cy="2495369"/>
          </a:xfrm>
          <a:prstGeom prst="curvedConnector3">
            <a:avLst>
              <a:gd name="adj1" fmla="val -191588"/>
            </a:avLst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64" name="Oval 26"/>
          <p:cNvSpPr>
            <a:spLocks noChangeArrowheads="1"/>
          </p:cNvSpPr>
          <p:nvPr/>
        </p:nvSpPr>
        <p:spPr bwMode="auto">
          <a:xfrm>
            <a:off x="2316810" y="2888940"/>
            <a:ext cx="468743" cy="452508"/>
          </a:xfrm>
          <a:prstGeom prst="ellipse">
            <a:avLst/>
          </a:prstGeom>
          <a:solidFill>
            <a:srgbClr val="D8D8D8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Box 191"/>
          <p:cNvSpPr txBox="1"/>
          <p:nvPr/>
        </p:nvSpPr>
        <p:spPr>
          <a:xfrm>
            <a:off x="1079612" y="5043156"/>
            <a:ext cx="5004556" cy="432048"/>
          </a:xfrm>
          <a:prstGeom prst="rect">
            <a:avLst/>
          </a:prstGeom>
          <a:solidFill>
            <a:srgbClr val="E5FFEC"/>
          </a:solidFill>
          <a:ln>
            <a:solidFill>
              <a:srgbClr val="00B050"/>
            </a:solidFill>
          </a:ln>
        </p:spPr>
        <p:txBody>
          <a:bodyPr wrap="none" lIns="180000" tIns="108000" rIns="180000" bIns="108000" rtlCol="0">
            <a:noAutofit/>
          </a:bodyPr>
          <a:lstStyle/>
          <a:p>
            <a:endParaRPr lang="ru-RU" dirty="0"/>
          </a:p>
        </p:txBody>
      </p:sp>
      <p:sp>
        <p:nvSpPr>
          <p:cNvPr id="190" name="TextBox 189"/>
          <p:cNvSpPr txBox="1"/>
          <p:nvPr/>
        </p:nvSpPr>
        <p:spPr>
          <a:xfrm>
            <a:off x="3491880" y="3882062"/>
            <a:ext cx="1620180" cy="432048"/>
          </a:xfrm>
          <a:prstGeom prst="rect">
            <a:avLst/>
          </a:prstGeom>
          <a:solidFill>
            <a:srgbClr val="FFE5E5"/>
          </a:solidFill>
          <a:ln>
            <a:solidFill>
              <a:srgbClr val="FF0000"/>
            </a:solidFill>
          </a:ln>
        </p:spPr>
        <p:txBody>
          <a:bodyPr wrap="none" lIns="180000" tIns="108000" rIns="180000" bIns="108000" rtlCol="0">
            <a:noAutofit/>
          </a:bodyPr>
          <a:lstStyle/>
          <a:p>
            <a:endParaRPr lang="ru-RU" dirty="0"/>
          </a:p>
        </p:txBody>
      </p:sp>
      <p:sp>
        <p:nvSpPr>
          <p:cNvPr id="189" name="TextBox 188"/>
          <p:cNvSpPr txBox="1"/>
          <p:nvPr/>
        </p:nvSpPr>
        <p:spPr>
          <a:xfrm>
            <a:off x="1043608" y="3876038"/>
            <a:ext cx="1692188" cy="432048"/>
          </a:xfrm>
          <a:prstGeom prst="rect">
            <a:avLst/>
          </a:prstGeom>
          <a:solidFill>
            <a:srgbClr val="FFE5E5"/>
          </a:solidFill>
          <a:ln>
            <a:solidFill>
              <a:srgbClr val="FF0000"/>
            </a:solidFill>
          </a:ln>
        </p:spPr>
        <p:txBody>
          <a:bodyPr wrap="none" lIns="180000" tIns="108000" rIns="180000" bIns="108000" rtlCol="0">
            <a:noAutofit/>
          </a:bodyPr>
          <a:lstStyle/>
          <a:p>
            <a:endParaRPr lang="ru-RU" dirty="0"/>
          </a:p>
        </p:txBody>
      </p:sp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Возможный недетерминизм системы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58" name="Группа 157"/>
          <p:cNvGrpSpPr/>
          <p:nvPr/>
        </p:nvGrpSpPr>
        <p:grpSpPr>
          <a:xfrm>
            <a:off x="6696236" y="980728"/>
            <a:ext cx="1728192" cy="1584176"/>
            <a:chOff x="2735796" y="907495"/>
            <a:chExt cx="1728192" cy="1584176"/>
          </a:xfrm>
        </p:grpSpPr>
        <p:grpSp>
          <p:nvGrpSpPr>
            <p:cNvPr id="77" name="Группа 76"/>
            <p:cNvGrpSpPr/>
            <p:nvPr/>
          </p:nvGrpSpPr>
          <p:grpSpPr>
            <a:xfrm>
              <a:off x="2735796" y="907495"/>
              <a:ext cx="1728192" cy="1584176"/>
              <a:chOff x="5580112" y="907495"/>
              <a:chExt cx="1728192" cy="1584176"/>
            </a:xfrm>
          </p:grpSpPr>
          <p:grpSp>
            <p:nvGrpSpPr>
              <p:cNvPr id="78" name="Группа 54"/>
              <p:cNvGrpSpPr/>
              <p:nvPr/>
            </p:nvGrpSpPr>
            <p:grpSpPr>
              <a:xfrm>
                <a:off x="5580112" y="907495"/>
                <a:ext cx="1728192" cy="1584176"/>
                <a:chOff x="3419872" y="548680"/>
                <a:chExt cx="1728192" cy="1584176"/>
              </a:xfrm>
            </p:grpSpPr>
            <p:grpSp>
              <p:nvGrpSpPr>
                <p:cNvPr id="80" name="Группа 24"/>
                <p:cNvGrpSpPr/>
                <p:nvPr/>
              </p:nvGrpSpPr>
              <p:grpSpPr>
                <a:xfrm>
                  <a:off x="3419872" y="548680"/>
                  <a:ext cx="1728192" cy="1584176"/>
                  <a:chOff x="3419872" y="548680"/>
                  <a:chExt cx="1728192" cy="1584176"/>
                </a:xfrm>
              </p:grpSpPr>
              <p:sp>
                <p:nvSpPr>
                  <p:cNvPr id="87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3419872" y="548680"/>
                    <a:ext cx="1728192" cy="158417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none" lIns="18000" tIns="10800" rIns="18000" bIns="1080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88" name="Прямая со стрелкой 87"/>
                  <p:cNvCxnSpPr/>
                  <p:nvPr/>
                </p:nvCxnSpPr>
                <p:spPr bwMode="auto">
                  <a:xfrm flipV="1">
                    <a:off x="4139952" y="693921"/>
                    <a:ext cx="720080" cy="648072"/>
                  </a:xfrm>
                  <a:prstGeom prst="straightConnector1">
                    <a:avLst/>
                  </a:prstGeom>
                  <a:solidFill>
                    <a:srgbClr val="F1F8F9"/>
                  </a:solidFill>
                  <a:ln w="1587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cxnSp>
                <p:nvCxnSpPr>
                  <p:cNvPr id="89" name="Прямая со стрелкой 88"/>
                  <p:cNvCxnSpPr/>
                  <p:nvPr/>
                </p:nvCxnSpPr>
                <p:spPr bwMode="auto">
                  <a:xfrm>
                    <a:off x="4139952" y="1341993"/>
                    <a:ext cx="864096" cy="684076"/>
                  </a:xfrm>
                  <a:prstGeom prst="straightConnector1">
                    <a:avLst/>
                  </a:prstGeom>
                  <a:solidFill>
                    <a:srgbClr val="F1F8F9"/>
                  </a:solidFill>
                  <a:ln w="1587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4213079" y="729925"/>
                    <a:ext cx="11541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b="0" i="1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ru-RU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4211960" y="1558017"/>
                    <a:ext cx="19236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b="0" i="1" dirty="0" smtClean="0">
                        <a:latin typeface="Times New Roman" pitchFamily="18" charset="0"/>
                        <a:cs typeface="Times New Roman" pitchFamily="18" charset="0"/>
                      </a:rPr>
                      <a:t>a`</a:t>
                    </a:r>
                    <a:endParaRPr lang="ru-RU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81" name="Группа 39"/>
                <p:cNvGrpSpPr/>
                <p:nvPr/>
              </p:nvGrpSpPr>
              <p:grpSpPr>
                <a:xfrm>
                  <a:off x="4860032" y="1088740"/>
                  <a:ext cx="288032" cy="468053"/>
                  <a:chOff x="4860032" y="1088740"/>
                  <a:chExt cx="288032" cy="468053"/>
                </a:xfrm>
              </p:grpSpPr>
              <p:sp>
                <p:nvSpPr>
                  <p:cNvPr id="85" name="Блок-схема: задержка 84"/>
                  <p:cNvSpPr/>
                  <p:nvPr/>
                </p:nvSpPr>
                <p:spPr bwMode="auto">
                  <a:xfrm rot="10800000">
                    <a:off x="4860032" y="1124745"/>
                    <a:ext cx="288032" cy="432048"/>
                  </a:xfrm>
                  <a:prstGeom prst="flowChartDelay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991096" y="1088740"/>
                    <a:ext cx="8496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2400" b="0" i="1" dirty="0" smtClean="0">
                        <a:latin typeface="Times New Roman" pitchFamily="18" charset="0"/>
                        <a:cs typeface="Times New Roman" pitchFamily="18" charset="0"/>
                      </a:rPr>
                      <a:t>j</a:t>
                    </a:r>
                    <a:endParaRPr lang="ru-RU" sz="2400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82" name="Группа 43"/>
                <p:cNvGrpSpPr/>
                <p:nvPr/>
              </p:nvGrpSpPr>
              <p:grpSpPr>
                <a:xfrm>
                  <a:off x="3419872" y="1088740"/>
                  <a:ext cx="288032" cy="460557"/>
                  <a:chOff x="5544108" y="2896435"/>
                  <a:chExt cx="288032" cy="460557"/>
                </a:xfrm>
              </p:grpSpPr>
              <p:sp>
                <p:nvSpPr>
                  <p:cNvPr id="83" name="Блок-схема: задержка 82"/>
                  <p:cNvSpPr/>
                  <p:nvPr/>
                </p:nvSpPr>
                <p:spPr bwMode="auto">
                  <a:xfrm>
                    <a:off x="5544108" y="2924944"/>
                    <a:ext cx="288032" cy="432048"/>
                  </a:xfrm>
                  <a:prstGeom prst="flowChartDelay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612311" y="2896435"/>
                    <a:ext cx="8496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2400" b="0" i="1" dirty="0" smtClean="0"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endParaRPr lang="ru-RU" sz="2400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79" name="TextBox 78"/>
              <p:cNvSpPr txBox="1"/>
              <p:nvPr/>
            </p:nvSpPr>
            <p:spPr>
              <a:xfrm>
                <a:off x="5760132" y="908720"/>
                <a:ext cx="18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400" b="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23" name="Прямая со стрелкой 122"/>
            <p:cNvCxnSpPr>
              <a:stCxn id="85" idx="1"/>
              <a:endCxn id="83" idx="1"/>
            </p:cNvCxnSpPr>
            <p:nvPr/>
          </p:nvCxnSpPr>
          <p:spPr bwMode="auto">
            <a:xfrm flipH="1" flipV="1">
              <a:off x="2735796" y="1692088"/>
              <a:ext cx="1728192" cy="7496"/>
            </a:xfrm>
            <a:prstGeom prst="curvedConnector5">
              <a:avLst>
                <a:gd name="adj1" fmla="val -13228"/>
                <a:gd name="adj2" fmla="val 13630555"/>
                <a:gd name="adj3" fmla="val 113228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188" name="TextBox 187"/>
          <p:cNvSpPr txBox="1"/>
          <p:nvPr/>
        </p:nvSpPr>
        <p:spPr>
          <a:xfrm>
            <a:off x="179512" y="3861048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p\{i}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p`\{i}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или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y/{j}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y`/{j}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нарушается 1-ое</a:t>
            </a:r>
          </a:p>
          <a:p>
            <a:pPr>
              <a:spcAft>
                <a:spcPts val="24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правило: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p\{i}=p`\{i}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y/{j}=y`/{j}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и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q\{j}=q`\{j}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нарушается 2-ое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правило: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8" name="Группа 197"/>
          <p:cNvGrpSpPr/>
          <p:nvPr/>
        </p:nvGrpSpPr>
        <p:grpSpPr>
          <a:xfrm>
            <a:off x="215516" y="918006"/>
            <a:ext cx="6200415" cy="2727018"/>
            <a:chOff x="215516" y="918006"/>
            <a:chExt cx="6200415" cy="2727018"/>
          </a:xfrm>
        </p:grpSpPr>
        <p:sp>
          <p:nvSpPr>
            <p:cNvPr id="185" name="TextBox 184"/>
            <p:cNvSpPr txBox="1"/>
            <p:nvPr/>
          </p:nvSpPr>
          <p:spPr>
            <a:xfrm>
              <a:off x="935597" y="1609521"/>
              <a:ext cx="252028" cy="811367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08000" tIns="36000" rIns="108000" bIns="36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688124" y="2564904"/>
              <a:ext cx="360040" cy="1080120"/>
            </a:xfrm>
            <a:prstGeom prst="rect">
              <a:avLst/>
            </a:prstGeom>
            <a:solidFill>
              <a:srgbClr val="FFE5E5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879812" y="2564904"/>
              <a:ext cx="2700300" cy="1080120"/>
            </a:xfrm>
            <a:prstGeom prst="rect">
              <a:avLst/>
            </a:prstGeom>
            <a:solidFill>
              <a:srgbClr val="F3EBC9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1655676" y="2564904"/>
              <a:ext cx="1152128" cy="1080120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215516" y="918006"/>
              <a:ext cx="6200415" cy="270843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457200" lvl="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f(a, j, i, a) = f(a`, j, i, a`) =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b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457200" indent="-457200"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  = ( s, x,   p,  y,  q,   t  ),</a:t>
              </a: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a` = ( s, x`, p`, y`, q`, t` )</a:t>
              </a:r>
              <a:r>
                <a:rPr lang="en-US" sz="2400" b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b="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a[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j,i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]a	  = ( s,   x/{i},   p\{i},    y/{j},    q\{j},    t  ),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a`[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j,i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]a` = ( s,   x/{i},   p`\{i},   y`/{j},   q`\{j},  t` ).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716016" y="1556792"/>
              <a:ext cx="1592035" cy="432047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08000" tIns="36000" rIns="108000" bIns="36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3419872" y="1592796"/>
              <a:ext cx="864096" cy="828092"/>
            </a:xfrm>
            <a:prstGeom prst="rect">
              <a:avLst/>
            </a:prstGeom>
            <a:solidFill>
              <a:srgbClr val="FFE5E5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527884" y="1572741"/>
              <a:ext cx="2818079" cy="8156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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x`</a:t>
              </a:r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</a:rPr>
                <a:t>, но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x/{i} = x`/{i}</a:t>
              </a:r>
            </a:p>
            <a:p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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t` </a:t>
              </a:r>
              <a:endParaRPr lang="ru-RU" dirty="0" smtClean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3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Возможный недетерминизм системы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57"/>
          <p:cNvGrpSpPr/>
          <p:nvPr/>
        </p:nvGrpSpPr>
        <p:grpSpPr>
          <a:xfrm>
            <a:off x="6696236" y="980728"/>
            <a:ext cx="1728192" cy="1584176"/>
            <a:chOff x="2735796" y="907495"/>
            <a:chExt cx="1728192" cy="1584176"/>
          </a:xfrm>
        </p:grpSpPr>
        <p:grpSp>
          <p:nvGrpSpPr>
            <p:cNvPr id="3" name="Группа 76"/>
            <p:cNvGrpSpPr/>
            <p:nvPr/>
          </p:nvGrpSpPr>
          <p:grpSpPr>
            <a:xfrm>
              <a:off x="2735796" y="907495"/>
              <a:ext cx="1728192" cy="1584176"/>
              <a:chOff x="5580112" y="907495"/>
              <a:chExt cx="1728192" cy="1584176"/>
            </a:xfrm>
          </p:grpSpPr>
          <p:grpSp>
            <p:nvGrpSpPr>
              <p:cNvPr id="4" name="Группа 54"/>
              <p:cNvGrpSpPr/>
              <p:nvPr/>
            </p:nvGrpSpPr>
            <p:grpSpPr>
              <a:xfrm>
                <a:off x="5580112" y="907495"/>
                <a:ext cx="1728192" cy="1584176"/>
                <a:chOff x="3419872" y="548680"/>
                <a:chExt cx="1728192" cy="1584176"/>
              </a:xfrm>
            </p:grpSpPr>
            <p:grpSp>
              <p:nvGrpSpPr>
                <p:cNvPr id="5" name="Группа 24"/>
                <p:cNvGrpSpPr/>
                <p:nvPr/>
              </p:nvGrpSpPr>
              <p:grpSpPr>
                <a:xfrm>
                  <a:off x="3419872" y="548680"/>
                  <a:ext cx="1728192" cy="1584176"/>
                  <a:chOff x="3419872" y="548680"/>
                  <a:chExt cx="1728192" cy="1584176"/>
                </a:xfrm>
              </p:grpSpPr>
              <p:sp>
                <p:nvSpPr>
                  <p:cNvPr id="87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3419872" y="548680"/>
                    <a:ext cx="1728192" cy="158417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none" lIns="18000" tIns="10800" rIns="18000" bIns="1080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88" name="Прямая со стрелкой 87"/>
                  <p:cNvCxnSpPr/>
                  <p:nvPr/>
                </p:nvCxnSpPr>
                <p:spPr bwMode="auto">
                  <a:xfrm flipV="1">
                    <a:off x="4139952" y="693921"/>
                    <a:ext cx="720080" cy="648072"/>
                  </a:xfrm>
                  <a:prstGeom prst="straightConnector1">
                    <a:avLst/>
                  </a:prstGeom>
                  <a:solidFill>
                    <a:srgbClr val="F1F8F9"/>
                  </a:solidFill>
                  <a:ln w="1587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cxnSp>
                <p:nvCxnSpPr>
                  <p:cNvPr id="89" name="Прямая со стрелкой 88"/>
                  <p:cNvCxnSpPr/>
                  <p:nvPr/>
                </p:nvCxnSpPr>
                <p:spPr bwMode="auto">
                  <a:xfrm>
                    <a:off x="4139952" y="1341993"/>
                    <a:ext cx="864096" cy="684076"/>
                  </a:xfrm>
                  <a:prstGeom prst="straightConnector1">
                    <a:avLst/>
                  </a:prstGeom>
                  <a:solidFill>
                    <a:srgbClr val="F1F8F9"/>
                  </a:solidFill>
                  <a:ln w="1587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4213079" y="729925"/>
                    <a:ext cx="11541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b="0" i="1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ru-RU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4211960" y="1558017"/>
                    <a:ext cx="19236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b="0" i="1" dirty="0" smtClean="0">
                        <a:latin typeface="Times New Roman" pitchFamily="18" charset="0"/>
                        <a:cs typeface="Times New Roman" pitchFamily="18" charset="0"/>
                      </a:rPr>
                      <a:t>a`</a:t>
                    </a:r>
                    <a:endParaRPr lang="ru-RU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" name="Группа 39"/>
                <p:cNvGrpSpPr/>
                <p:nvPr/>
              </p:nvGrpSpPr>
              <p:grpSpPr>
                <a:xfrm>
                  <a:off x="4860032" y="1088740"/>
                  <a:ext cx="288032" cy="468053"/>
                  <a:chOff x="4860032" y="1088740"/>
                  <a:chExt cx="288032" cy="468053"/>
                </a:xfrm>
              </p:grpSpPr>
              <p:sp>
                <p:nvSpPr>
                  <p:cNvPr id="85" name="Блок-схема: задержка 84"/>
                  <p:cNvSpPr/>
                  <p:nvPr/>
                </p:nvSpPr>
                <p:spPr bwMode="auto">
                  <a:xfrm rot="10800000">
                    <a:off x="4860032" y="1124745"/>
                    <a:ext cx="288032" cy="432048"/>
                  </a:xfrm>
                  <a:prstGeom prst="flowChartDelay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991096" y="1088740"/>
                    <a:ext cx="8496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2400" b="0" i="1" dirty="0" smtClean="0">
                        <a:latin typeface="Times New Roman" pitchFamily="18" charset="0"/>
                        <a:cs typeface="Times New Roman" pitchFamily="18" charset="0"/>
                      </a:rPr>
                      <a:t>j</a:t>
                    </a:r>
                    <a:endParaRPr lang="ru-RU" sz="2400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" name="Группа 43"/>
                <p:cNvGrpSpPr/>
                <p:nvPr/>
              </p:nvGrpSpPr>
              <p:grpSpPr>
                <a:xfrm>
                  <a:off x="3419872" y="1088740"/>
                  <a:ext cx="288032" cy="460557"/>
                  <a:chOff x="5544108" y="2896435"/>
                  <a:chExt cx="288032" cy="460557"/>
                </a:xfrm>
              </p:grpSpPr>
              <p:sp>
                <p:nvSpPr>
                  <p:cNvPr id="83" name="Блок-схема: задержка 82"/>
                  <p:cNvSpPr/>
                  <p:nvPr/>
                </p:nvSpPr>
                <p:spPr bwMode="auto">
                  <a:xfrm>
                    <a:off x="5544108" y="2924944"/>
                    <a:ext cx="288032" cy="432048"/>
                  </a:xfrm>
                  <a:prstGeom prst="flowChartDelay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612311" y="2896435"/>
                    <a:ext cx="8496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2400" b="0" i="1" dirty="0" smtClean="0"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endParaRPr lang="ru-RU" sz="2400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79" name="TextBox 78"/>
              <p:cNvSpPr txBox="1"/>
              <p:nvPr/>
            </p:nvSpPr>
            <p:spPr>
              <a:xfrm>
                <a:off x="5760132" y="908720"/>
                <a:ext cx="18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400" b="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23" name="Прямая со стрелкой 122"/>
            <p:cNvCxnSpPr>
              <a:stCxn id="85" idx="1"/>
              <a:endCxn id="83" idx="1"/>
            </p:cNvCxnSpPr>
            <p:nvPr/>
          </p:nvCxnSpPr>
          <p:spPr bwMode="auto">
            <a:xfrm flipH="1" flipV="1">
              <a:off x="2735796" y="1692088"/>
              <a:ext cx="1728192" cy="7496"/>
            </a:xfrm>
            <a:prstGeom prst="curvedConnector5">
              <a:avLst>
                <a:gd name="adj1" fmla="val -13228"/>
                <a:gd name="adj2" fmla="val 13630555"/>
                <a:gd name="adj3" fmla="val 113228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165" name="AutoShape 64"/>
          <p:cNvSpPr>
            <a:spLocks noChangeArrowheads="1"/>
          </p:cNvSpPr>
          <p:nvPr/>
        </p:nvSpPr>
        <p:spPr bwMode="auto">
          <a:xfrm>
            <a:off x="1979712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AutoShape 64"/>
          <p:cNvSpPr>
            <a:spLocks noChangeArrowheads="1"/>
          </p:cNvSpPr>
          <p:nvPr/>
        </p:nvSpPr>
        <p:spPr bwMode="auto">
          <a:xfrm>
            <a:off x="3397934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AutoShape 64"/>
          <p:cNvSpPr>
            <a:spLocks noChangeArrowheads="1"/>
          </p:cNvSpPr>
          <p:nvPr/>
        </p:nvSpPr>
        <p:spPr bwMode="auto">
          <a:xfrm>
            <a:off x="4786835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AutoShape 64"/>
          <p:cNvSpPr>
            <a:spLocks noChangeArrowheads="1"/>
          </p:cNvSpPr>
          <p:nvPr/>
        </p:nvSpPr>
        <p:spPr bwMode="auto">
          <a:xfrm>
            <a:off x="6154987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AutoShape 64"/>
          <p:cNvSpPr>
            <a:spLocks noChangeArrowheads="1"/>
          </p:cNvSpPr>
          <p:nvPr/>
        </p:nvSpPr>
        <p:spPr bwMode="auto">
          <a:xfrm>
            <a:off x="7488384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52"/>
          <p:cNvGrpSpPr/>
          <p:nvPr/>
        </p:nvGrpSpPr>
        <p:grpSpPr>
          <a:xfrm>
            <a:off x="2519712" y="4113076"/>
            <a:ext cx="878222" cy="792088"/>
            <a:chOff x="2519712" y="4113076"/>
            <a:chExt cx="878222" cy="792088"/>
          </a:xfrm>
        </p:grpSpPr>
        <p:cxnSp>
          <p:nvCxnSpPr>
            <p:cNvPr id="167" name="Прямая со стрелкой 122"/>
            <p:cNvCxnSpPr>
              <a:stCxn id="165" idx="3"/>
              <a:endCxn id="166" idx="1"/>
            </p:cNvCxnSpPr>
            <p:nvPr/>
          </p:nvCxnSpPr>
          <p:spPr bwMode="auto">
            <a:xfrm>
              <a:off x="2519712" y="4590000"/>
              <a:ext cx="878222" cy="12700"/>
            </a:xfrm>
            <a:prstGeom prst="curvedConnector3">
              <a:avLst>
                <a:gd name="adj1" fmla="val 50000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555776" y="4535832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31840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3"/>
          <p:cNvGrpSpPr/>
          <p:nvPr/>
        </p:nvGrpSpPr>
        <p:grpSpPr>
          <a:xfrm>
            <a:off x="3937934" y="4113076"/>
            <a:ext cx="848901" cy="801380"/>
            <a:chOff x="3937934" y="4113076"/>
            <a:chExt cx="848901" cy="801380"/>
          </a:xfrm>
        </p:grpSpPr>
        <p:cxnSp>
          <p:nvCxnSpPr>
            <p:cNvPr id="171" name="Прямая со стрелкой 122"/>
            <p:cNvCxnSpPr>
              <a:stCxn id="166" idx="3"/>
              <a:endCxn id="170" idx="1"/>
            </p:cNvCxnSpPr>
            <p:nvPr/>
          </p:nvCxnSpPr>
          <p:spPr bwMode="auto">
            <a:xfrm>
              <a:off x="3937934" y="4590000"/>
              <a:ext cx="848901" cy="12700"/>
            </a:xfrm>
            <a:prstGeom prst="curvedConnector3">
              <a:avLst>
                <a:gd name="adj1" fmla="val 50000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988404" y="4545124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28464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54"/>
          <p:cNvGrpSpPr/>
          <p:nvPr/>
        </p:nvGrpSpPr>
        <p:grpSpPr>
          <a:xfrm>
            <a:off x="5326835" y="4113076"/>
            <a:ext cx="828152" cy="801380"/>
            <a:chOff x="5326835" y="4113076"/>
            <a:chExt cx="828152" cy="801380"/>
          </a:xfrm>
        </p:grpSpPr>
        <p:cxnSp>
          <p:nvCxnSpPr>
            <p:cNvPr id="175" name="Прямая со стрелкой 122"/>
            <p:cNvCxnSpPr>
              <a:stCxn id="170" idx="3"/>
              <a:endCxn id="174" idx="1"/>
            </p:cNvCxnSpPr>
            <p:nvPr/>
          </p:nvCxnSpPr>
          <p:spPr bwMode="auto">
            <a:xfrm>
              <a:off x="5326835" y="4590000"/>
              <a:ext cx="828152" cy="12700"/>
            </a:xfrm>
            <a:prstGeom prst="curvedConnector3">
              <a:avLst>
                <a:gd name="adj1" fmla="val 50000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5392560" y="4545124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96616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55"/>
          <p:cNvGrpSpPr/>
          <p:nvPr/>
        </p:nvGrpSpPr>
        <p:grpSpPr>
          <a:xfrm>
            <a:off x="6694987" y="4113076"/>
            <a:ext cx="793397" cy="801380"/>
            <a:chOff x="6694987" y="4113076"/>
            <a:chExt cx="793397" cy="801380"/>
          </a:xfrm>
        </p:grpSpPr>
        <p:cxnSp>
          <p:nvCxnSpPr>
            <p:cNvPr id="179" name="Прямая со стрелкой 122"/>
            <p:cNvCxnSpPr>
              <a:stCxn id="174" idx="3"/>
              <a:endCxn id="178" idx="1"/>
            </p:cNvCxnSpPr>
            <p:nvPr/>
          </p:nvCxnSpPr>
          <p:spPr bwMode="auto">
            <a:xfrm>
              <a:off x="6694987" y="4590000"/>
              <a:ext cx="793397" cy="12700"/>
            </a:xfrm>
            <a:prstGeom prst="curvedConnector3">
              <a:avLst>
                <a:gd name="adj1" fmla="val 50000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6760712" y="4545124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28764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56"/>
          <p:cNvGrpSpPr/>
          <p:nvPr/>
        </p:nvGrpSpPr>
        <p:grpSpPr>
          <a:xfrm>
            <a:off x="1691680" y="4113076"/>
            <a:ext cx="6804756" cy="801380"/>
            <a:chOff x="1691680" y="4113076"/>
            <a:chExt cx="6804756" cy="801380"/>
          </a:xfrm>
        </p:grpSpPr>
        <p:cxnSp>
          <p:nvCxnSpPr>
            <p:cNvPr id="182" name="Прямая со стрелкой 122"/>
            <p:cNvCxnSpPr>
              <a:stCxn id="178" idx="3"/>
              <a:endCxn id="165" idx="1"/>
            </p:cNvCxnSpPr>
            <p:nvPr/>
          </p:nvCxnSpPr>
          <p:spPr bwMode="auto">
            <a:xfrm flipH="1">
              <a:off x="1979712" y="4590000"/>
              <a:ext cx="6048672" cy="12700"/>
            </a:xfrm>
            <a:prstGeom prst="curvedConnector5">
              <a:avLst>
                <a:gd name="adj1" fmla="val -3779"/>
                <a:gd name="adj2" fmla="val 10240735"/>
                <a:gd name="adj3" fmla="val 103779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8308884" y="4545124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91680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69"/>
          <p:cNvGrpSpPr/>
          <p:nvPr/>
        </p:nvGrpSpPr>
        <p:grpSpPr>
          <a:xfrm>
            <a:off x="215516" y="918006"/>
            <a:ext cx="6200415" cy="2727018"/>
            <a:chOff x="215516" y="918006"/>
            <a:chExt cx="6200415" cy="2727018"/>
          </a:xfrm>
        </p:grpSpPr>
        <p:sp>
          <p:nvSpPr>
            <p:cNvPr id="71" name="TextBox 70"/>
            <p:cNvSpPr txBox="1"/>
            <p:nvPr/>
          </p:nvSpPr>
          <p:spPr>
            <a:xfrm>
              <a:off x="935597" y="1609521"/>
              <a:ext cx="252028" cy="811367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08000" tIns="36000" rIns="108000" bIns="36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688124" y="2564904"/>
              <a:ext cx="360040" cy="1080120"/>
            </a:xfrm>
            <a:prstGeom prst="rect">
              <a:avLst/>
            </a:prstGeom>
            <a:solidFill>
              <a:srgbClr val="FFE5E5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879812" y="2564904"/>
              <a:ext cx="2700300" cy="1080120"/>
            </a:xfrm>
            <a:prstGeom prst="rect">
              <a:avLst/>
            </a:prstGeom>
            <a:solidFill>
              <a:srgbClr val="F3EBC9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55676" y="2564904"/>
              <a:ext cx="1152128" cy="1080120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5516" y="918006"/>
              <a:ext cx="6200415" cy="270843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457200" lvl="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f(a, j, i, a) = f(a`, j, i, a`) =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b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457200" indent="-457200"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  = ( s, x,   p,  y,  q,   t  ),</a:t>
              </a: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a` = ( s, x`, p`, y`, q`, t` )</a:t>
              </a:r>
              <a:r>
                <a:rPr lang="en-US" sz="2400" b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b="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a[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j,i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]a	  = ( s,   x/{i},   p\{i},    y/{j},    q\{j},    t  ),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a`[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j,i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]a` = ( s,   x/{i},   p`\{i},   y`/{j},   q`\{j},  t` ).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16016" y="1556792"/>
              <a:ext cx="1592035" cy="432047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08000" tIns="36000" rIns="108000" bIns="36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419872" y="1592796"/>
              <a:ext cx="864096" cy="828092"/>
            </a:xfrm>
            <a:prstGeom prst="rect">
              <a:avLst/>
            </a:prstGeom>
            <a:solidFill>
              <a:srgbClr val="FFE5E5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27884" y="1572741"/>
              <a:ext cx="2818079" cy="8156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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x`</a:t>
              </a:r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</a:rPr>
                <a:t>, но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x/{i} = x`/{i}</a:t>
              </a:r>
            </a:p>
            <a:p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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t` </a:t>
              </a:r>
              <a:endParaRPr lang="ru-RU" dirty="0" smtClean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70" grpId="0" animBg="1"/>
      <p:bldP spid="174" grpId="0" animBg="1"/>
      <p:bldP spid="1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3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Возможный недетерминизм системы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57"/>
          <p:cNvGrpSpPr/>
          <p:nvPr/>
        </p:nvGrpSpPr>
        <p:grpSpPr>
          <a:xfrm>
            <a:off x="6696236" y="980728"/>
            <a:ext cx="1728192" cy="1584176"/>
            <a:chOff x="2735796" y="907495"/>
            <a:chExt cx="1728192" cy="1584176"/>
          </a:xfrm>
        </p:grpSpPr>
        <p:grpSp>
          <p:nvGrpSpPr>
            <p:cNvPr id="3" name="Группа 76"/>
            <p:cNvGrpSpPr/>
            <p:nvPr/>
          </p:nvGrpSpPr>
          <p:grpSpPr>
            <a:xfrm>
              <a:off x="2735796" y="907495"/>
              <a:ext cx="1728192" cy="1584176"/>
              <a:chOff x="5580112" y="907495"/>
              <a:chExt cx="1728192" cy="1584176"/>
            </a:xfrm>
          </p:grpSpPr>
          <p:grpSp>
            <p:nvGrpSpPr>
              <p:cNvPr id="4" name="Группа 54"/>
              <p:cNvGrpSpPr/>
              <p:nvPr/>
            </p:nvGrpSpPr>
            <p:grpSpPr>
              <a:xfrm>
                <a:off x="5580112" y="907495"/>
                <a:ext cx="1728192" cy="1584176"/>
                <a:chOff x="3419872" y="548680"/>
                <a:chExt cx="1728192" cy="1584176"/>
              </a:xfrm>
            </p:grpSpPr>
            <p:grpSp>
              <p:nvGrpSpPr>
                <p:cNvPr id="5" name="Группа 24"/>
                <p:cNvGrpSpPr/>
                <p:nvPr/>
              </p:nvGrpSpPr>
              <p:grpSpPr>
                <a:xfrm>
                  <a:off x="3419872" y="548680"/>
                  <a:ext cx="1728192" cy="1584176"/>
                  <a:chOff x="3419872" y="548680"/>
                  <a:chExt cx="1728192" cy="1584176"/>
                </a:xfrm>
              </p:grpSpPr>
              <p:sp>
                <p:nvSpPr>
                  <p:cNvPr id="87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3419872" y="548680"/>
                    <a:ext cx="1728192" cy="158417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none" lIns="18000" tIns="10800" rIns="18000" bIns="1080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88" name="Прямая со стрелкой 87"/>
                  <p:cNvCxnSpPr/>
                  <p:nvPr/>
                </p:nvCxnSpPr>
                <p:spPr bwMode="auto">
                  <a:xfrm flipV="1">
                    <a:off x="4139952" y="693921"/>
                    <a:ext cx="720080" cy="648072"/>
                  </a:xfrm>
                  <a:prstGeom prst="straightConnector1">
                    <a:avLst/>
                  </a:prstGeom>
                  <a:solidFill>
                    <a:srgbClr val="F1F8F9"/>
                  </a:solidFill>
                  <a:ln w="1587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cxnSp>
                <p:nvCxnSpPr>
                  <p:cNvPr id="89" name="Прямая со стрелкой 88"/>
                  <p:cNvCxnSpPr/>
                  <p:nvPr/>
                </p:nvCxnSpPr>
                <p:spPr bwMode="auto">
                  <a:xfrm>
                    <a:off x="4139952" y="1341993"/>
                    <a:ext cx="864096" cy="684076"/>
                  </a:xfrm>
                  <a:prstGeom prst="straightConnector1">
                    <a:avLst/>
                  </a:prstGeom>
                  <a:solidFill>
                    <a:srgbClr val="F1F8F9"/>
                  </a:solidFill>
                  <a:ln w="1587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4213079" y="729925"/>
                    <a:ext cx="11541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b="0" i="1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ru-RU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4211960" y="1558017"/>
                    <a:ext cx="19236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b="0" i="1" dirty="0" smtClean="0">
                        <a:latin typeface="Times New Roman" pitchFamily="18" charset="0"/>
                        <a:cs typeface="Times New Roman" pitchFamily="18" charset="0"/>
                      </a:rPr>
                      <a:t>a`</a:t>
                    </a:r>
                    <a:endParaRPr lang="ru-RU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" name="Группа 39"/>
                <p:cNvGrpSpPr/>
                <p:nvPr/>
              </p:nvGrpSpPr>
              <p:grpSpPr>
                <a:xfrm>
                  <a:off x="4860032" y="1088740"/>
                  <a:ext cx="288032" cy="468053"/>
                  <a:chOff x="4860032" y="1088740"/>
                  <a:chExt cx="288032" cy="468053"/>
                </a:xfrm>
              </p:grpSpPr>
              <p:sp>
                <p:nvSpPr>
                  <p:cNvPr id="85" name="Блок-схема: задержка 84"/>
                  <p:cNvSpPr/>
                  <p:nvPr/>
                </p:nvSpPr>
                <p:spPr bwMode="auto">
                  <a:xfrm rot="10800000">
                    <a:off x="4860032" y="1124745"/>
                    <a:ext cx="288032" cy="432048"/>
                  </a:xfrm>
                  <a:prstGeom prst="flowChartDelay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991096" y="1088740"/>
                    <a:ext cx="8496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2400" b="0" i="1" dirty="0" smtClean="0">
                        <a:latin typeface="Times New Roman" pitchFamily="18" charset="0"/>
                        <a:cs typeface="Times New Roman" pitchFamily="18" charset="0"/>
                      </a:rPr>
                      <a:t>j</a:t>
                    </a:r>
                    <a:endParaRPr lang="ru-RU" sz="2400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" name="Группа 43"/>
                <p:cNvGrpSpPr/>
                <p:nvPr/>
              </p:nvGrpSpPr>
              <p:grpSpPr>
                <a:xfrm>
                  <a:off x="3419872" y="1088740"/>
                  <a:ext cx="288032" cy="460557"/>
                  <a:chOff x="5544108" y="2896435"/>
                  <a:chExt cx="288032" cy="460557"/>
                </a:xfrm>
              </p:grpSpPr>
              <p:sp>
                <p:nvSpPr>
                  <p:cNvPr id="83" name="Блок-схема: задержка 82"/>
                  <p:cNvSpPr/>
                  <p:nvPr/>
                </p:nvSpPr>
                <p:spPr bwMode="auto">
                  <a:xfrm>
                    <a:off x="5544108" y="2924944"/>
                    <a:ext cx="288032" cy="432048"/>
                  </a:xfrm>
                  <a:prstGeom prst="flowChartDelay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612311" y="2896435"/>
                    <a:ext cx="8496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2400" b="0" i="1" dirty="0" smtClean="0"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endParaRPr lang="ru-RU" sz="2400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79" name="TextBox 78"/>
              <p:cNvSpPr txBox="1"/>
              <p:nvPr/>
            </p:nvSpPr>
            <p:spPr>
              <a:xfrm>
                <a:off x="5760132" y="908720"/>
                <a:ext cx="18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400" b="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23" name="Прямая со стрелкой 122"/>
            <p:cNvCxnSpPr>
              <a:stCxn id="85" idx="1"/>
              <a:endCxn id="83" idx="1"/>
            </p:cNvCxnSpPr>
            <p:nvPr/>
          </p:nvCxnSpPr>
          <p:spPr bwMode="auto">
            <a:xfrm flipH="1" flipV="1">
              <a:off x="2735796" y="1692088"/>
              <a:ext cx="1728192" cy="7496"/>
            </a:xfrm>
            <a:prstGeom prst="curvedConnector5">
              <a:avLst>
                <a:gd name="adj1" fmla="val -13228"/>
                <a:gd name="adj2" fmla="val 13630555"/>
                <a:gd name="adj3" fmla="val 113228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165" name="AutoShape 64"/>
          <p:cNvSpPr>
            <a:spLocks noChangeArrowheads="1"/>
          </p:cNvSpPr>
          <p:nvPr/>
        </p:nvSpPr>
        <p:spPr bwMode="auto">
          <a:xfrm>
            <a:off x="1979712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AutoShape 64"/>
          <p:cNvSpPr>
            <a:spLocks noChangeArrowheads="1"/>
          </p:cNvSpPr>
          <p:nvPr/>
        </p:nvSpPr>
        <p:spPr bwMode="auto">
          <a:xfrm>
            <a:off x="3397934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AutoShape 64"/>
          <p:cNvSpPr>
            <a:spLocks noChangeArrowheads="1"/>
          </p:cNvSpPr>
          <p:nvPr/>
        </p:nvSpPr>
        <p:spPr bwMode="auto">
          <a:xfrm>
            <a:off x="4786835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AutoShape 64"/>
          <p:cNvSpPr>
            <a:spLocks noChangeArrowheads="1"/>
          </p:cNvSpPr>
          <p:nvPr/>
        </p:nvSpPr>
        <p:spPr bwMode="auto">
          <a:xfrm>
            <a:off x="6154987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AutoShape 64"/>
          <p:cNvSpPr>
            <a:spLocks noChangeArrowheads="1"/>
          </p:cNvSpPr>
          <p:nvPr/>
        </p:nvSpPr>
        <p:spPr bwMode="auto">
          <a:xfrm>
            <a:off x="7488384" y="4320000"/>
            <a:ext cx="540000" cy="54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52"/>
          <p:cNvGrpSpPr/>
          <p:nvPr/>
        </p:nvGrpSpPr>
        <p:grpSpPr>
          <a:xfrm>
            <a:off x="2519712" y="4113076"/>
            <a:ext cx="878222" cy="792088"/>
            <a:chOff x="2519712" y="4113076"/>
            <a:chExt cx="878222" cy="792088"/>
          </a:xfrm>
        </p:grpSpPr>
        <p:cxnSp>
          <p:nvCxnSpPr>
            <p:cNvPr id="167" name="Прямая со стрелкой 122"/>
            <p:cNvCxnSpPr>
              <a:stCxn id="165" idx="3"/>
              <a:endCxn id="166" idx="1"/>
            </p:cNvCxnSpPr>
            <p:nvPr/>
          </p:nvCxnSpPr>
          <p:spPr bwMode="auto">
            <a:xfrm>
              <a:off x="2519712" y="4590000"/>
              <a:ext cx="878222" cy="12700"/>
            </a:xfrm>
            <a:prstGeom prst="curvedConnector3">
              <a:avLst>
                <a:gd name="adj1" fmla="val 50000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555776" y="4535832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31840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3"/>
          <p:cNvGrpSpPr/>
          <p:nvPr/>
        </p:nvGrpSpPr>
        <p:grpSpPr>
          <a:xfrm>
            <a:off x="3937934" y="4113076"/>
            <a:ext cx="848901" cy="801380"/>
            <a:chOff x="3937934" y="4113076"/>
            <a:chExt cx="848901" cy="801380"/>
          </a:xfrm>
        </p:grpSpPr>
        <p:cxnSp>
          <p:nvCxnSpPr>
            <p:cNvPr id="171" name="Прямая со стрелкой 122"/>
            <p:cNvCxnSpPr>
              <a:stCxn id="166" idx="3"/>
              <a:endCxn id="170" idx="1"/>
            </p:cNvCxnSpPr>
            <p:nvPr/>
          </p:nvCxnSpPr>
          <p:spPr bwMode="auto">
            <a:xfrm>
              <a:off x="3937934" y="4590000"/>
              <a:ext cx="848901" cy="12700"/>
            </a:xfrm>
            <a:prstGeom prst="curvedConnector3">
              <a:avLst>
                <a:gd name="adj1" fmla="val 50000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988404" y="4545124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28464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54"/>
          <p:cNvGrpSpPr/>
          <p:nvPr/>
        </p:nvGrpSpPr>
        <p:grpSpPr>
          <a:xfrm>
            <a:off x="5326835" y="4113076"/>
            <a:ext cx="828152" cy="801380"/>
            <a:chOff x="5326835" y="4113076"/>
            <a:chExt cx="828152" cy="801380"/>
          </a:xfrm>
        </p:grpSpPr>
        <p:cxnSp>
          <p:nvCxnSpPr>
            <p:cNvPr id="175" name="Прямая со стрелкой 122"/>
            <p:cNvCxnSpPr>
              <a:stCxn id="170" idx="3"/>
              <a:endCxn id="174" idx="1"/>
            </p:cNvCxnSpPr>
            <p:nvPr/>
          </p:nvCxnSpPr>
          <p:spPr bwMode="auto">
            <a:xfrm>
              <a:off x="5326835" y="4590000"/>
              <a:ext cx="828152" cy="12700"/>
            </a:xfrm>
            <a:prstGeom prst="curvedConnector3">
              <a:avLst>
                <a:gd name="adj1" fmla="val 50000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5392560" y="4545124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96616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55"/>
          <p:cNvGrpSpPr/>
          <p:nvPr/>
        </p:nvGrpSpPr>
        <p:grpSpPr>
          <a:xfrm>
            <a:off x="6694987" y="4113076"/>
            <a:ext cx="793397" cy="801380"/>
            <a:chOff x="6694987" y="4113076"/>
            <a:chExt cx="793397" cy="801380"/>
          </a:xfrm>
        </p:grpSpPr>
        <p:cxnSp>
          <p:nvCxnSpPr>
            <p:cNvPr id="179" name="Прямая со стрелкой 122"/>
            <p:cNvCxnSpPr>
              <a:stCxn id="174" idx="3"/>
              <a:endCxn id="178" idx="1"/>
            </p:cNvCxnSpPr>
            <p:nvPr/>
          </p:nvCxnSpPr>
          <p:spPr bwMode="auto">
            <a:xfrm>
              <a:off x="6694987" y="4590000"/>
              <a:ext cx="793397" cy="12700"/>
            </a:xfrm>
            <a:prstGeom prst="curvedConnector3">
              <a:avLst>
                <a:gd name="adj1" fmla="val 50000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6760712" y="4545124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28764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56"/>
          <p:cNvGrpSpPr/>
          <p:nvPr/>
        </p:nvGrpSpPr>
        <p:grpSpPr>
          <a:xfrm>
            <a:off x="1691680" y="4113076"/>
            <a:ext cx="6804756" cy="801380"/>
            <a:chOff x="1691680" y="4113076"/>
            <a:chExt cx="6804756" cy="801380"/>
          </a:xfrm>
        </p:grpSpPr>
        <p:cxnSp>
          <p:nvCxnSpPr>
            <p:cNvPr id="182" name="Прямая со стрелкой 122"/>
            <p:cNvCxnSpPr>
              <a:stCxn id="178" idx="3"/>
              <a:endCxn id="165" idx="1"/>
            </p:cNvCxnSpPr>
            <p:nvPr/>
          </p:nvCxnSpPr>
          <p:spPr bwMode="auto">
            <a:xfrm flipH="1">
              <a:off x="1979712" y="4590000"/>
              <a:ext cx="6048672" cy="12700"/>
            </a:xfrm>
            <a:prstGeom prst="curvedConnector5">
              <a:avLst>
                <a:gd name="adj1" fmla="val -3779"/>
                <a:gd name="adj2" fmla="val 10240735"/>
                <a:gd name="adj3" fmla="val 103779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8308884" y="4545124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91680" y="4113076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AutoShape 64"/>
          <p:cNvSpPr>
            <a:spLocks noChangeArrowheads="1"/>
          </p:cNvSpPr>
          <p:nvPr/>
        </p:nvSpPr>
        <p:spPr bwMode="auto">
          <a:xfrm>
            <a:off x="1979712" y="4212000"/>
            <a:ext cx="1980000" cy="720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[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AutoShape 64"/>
          <p:cNvSpPr>
            <a:spLocks noChangeArrowheads="1"/>
          </p:cNvSpPr>
          <p:nvPr/>
        </p:nvSpPr>
        <p:spPr bwMode="auto">
          <a:xfrm>
            <a:off x="1985736" y="4212000"/>
            <a:ext cx="3342348" cy="720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[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AutoShape 64"/>
          <p:cNvSpPr>
            <a:spLocks noChangeArrowheads="1"/>
          </p:cNvSpPr>
          <p:nvPr/>
        </p:nvSpPr>
        <p:spPr bwMode="auto">
          <a:xfrm>
            <a:off x="1978240" y="4212000"/>
            <a:ext cx="4717995" cy="720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[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[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[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AutoShape 64"/>
          <p:cNvSpPr>
            <a:spLocks noChangeArrowheads="1"/>
          </p:cNvSpPr>
          <p:nvPr/>
        </p:nvSpPr>
        <p:spPr bwMode="auto">
          <a:xfrm>
            <a:off x="1985736" y="4212000"/>
            <a:ext cx="6042648" cy="720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[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[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]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endParaRPr kumimoji="0" lang="ru-RU" sz="2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69"/>
          <p:cNvGrpSpPr/>
          <p:nvPr/>
        </p:nvGrpSpPr>
        <p:grpSpPr>
          <a:xfrm>
            <a:off x="215516" y="918006"/>
            <a:ext cx="6200415" cy="2727018"/>
            <a:chOff x="215516" y="918006"/>
            <a:chExt cx="6200415" cy="2727018"/>
          </a:xfrm>
        </p:grpSpPr>
        <p:sp>
          <p:nvSpPr>
            <p:cNvPr id="71" name="TextBox 70"/>
            <p:cNvSpPr txBox="1"/>
            <p:nvPr/>
          </p:nvSpPr>
          <p:spPr>
            <a:xfrm>
              <a:off x="935597" y="1609521"/>
              <a:ext cx="252028" cy="811367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08000" tIns="36000" rIns="108000" bIns="36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688124" y="2564904"/>
              <a:ext cx="360040" cy="1080120"/>
            </a:xfrm>
            <a:prstGeom prst="rect">
              <a:avLst/>
            </a:prstGeom>
            <a:solidFill>
              <a:srgbClr val="FFE5E5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879812" y="2564904"/>
              <a:ext cx="2700300" cy="1080120"/>
            </a:xfrm>
            <a:prstGeom prst="rect">
              <a:avLst/>
            </a:prstGeom>
            <a:solidFill>
              <a:srgbClr val="F3EBC9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55676" y="2564904"/>
              <a:ext cx="1152128" cy="1080120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5516" y="918006"/>
              <a:ext cx="6200415" cy="270843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457200" lvl="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f(a, j, i, a) = f(a`, j, i, a`) =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b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457200" indent="-457200"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  = ( s, x,   p,  y,  q,   t  ),</a:t>
              </a: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a` = ( s, x`, p`, y`, q`, t` )</a:t>
              </a:r>
              <a:r>
                <a:rPr lang="en-US" sz="2400" b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b="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a[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j,i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]a	  = ( s,   x/{i},   p\{i},    y/{j},    q\{j},    t  ),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a`[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j,i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]a` = ( s,   x/{i},   p`\{i},   y`/{j},   q`\{j},  t` ).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16016" y="1556792"/>
              <a:ext cx="1592035" cy="432047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08000" tIns="36000" rIns="108000" bIns="36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419872" y="1592796"/>
              <a:ext cx="864096" cy="828092"/>
            </a:xfrm>
            <a:prstGeom prst="rect">
              <a:avLst/>
            </a:prstGeom>
            <a:solidFill>
              <a:srgbClr val="FFE5E5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27884" y="1572741"/>
              <a:ext cx="2818079" cy="8156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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x`</a:t>
              </a:r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</a:rPr>
                <a:t>, но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x/{i} = x`/{i}</a:t>
              </a:r>
            </a:p>
            <a:p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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t` </a:t>
              </a:r>
              <a:endParaRPr lang="ru-RU" dirty="0" smtClean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8" grpId="0" animBg="1"/>
      <p:bldP spid="59" grpId="0" animBg="1"/>
      <p:bldP spid="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Возможный недетерминизм системы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57"/>
          <p:cNvGrpSpPr/>
          <p:nvPr/>
        </p:nvGrpSpPr>
        <p:grpSpPr>
          <a:xfrm>
            <a:off x="6696236" y="980728"/>
            <a:ext cx="1728192" cy="1584176"/>
            <a:chOff x="2735796" y="907495"/>
            <a:chExt cx="1728192" cy="1584176"/>
          </a:xfrm>
        </p:grpSpPr>
        <p:grpSp>
          <p:nvGrpSpPr>
            <p:cNvPr id="3" name="Группа 76"/>
            <p:cNvGrpSpPr/>
            <p:nvPr/>
          </p:nvGrpSpPr>
          <p:grpSpPr>
            <a:xfrm>
              <a:off x="2735796" y="907495"/>
              <a:ext cx="1728192" cy="1584176"/>
              <a:chOff x="5580112" y="907495"/>
              <a:chExt cx="1728192" cy="1584176"/>
            </a:xfrm>
          </p:grpSpPr>
          <p:grpSp>
            <p:nvGrpSpPr>
              <p:cNvPr id="4" name="Группа 54"/>
              <p:cNvGrpSpPr/>
              <p:nvPr/>
            </p:nvGrpSpPr>
            <p:grpSpPr>
              <a:xfrm>
                <a:off x="5580112" y="907495"/>
                <a:ext cx="1728192" cy="1584176"/>
                <a:chOff x="3419872" y="548680"/>
                <a:chExt cx="1728192" cy="1584176"/>
              </a:xfrm>
            </p:grpSpPr>
            <p:grpSp>
              <p:nvGrpSpPr>
                <p:cNvPr id="5" name="Группа 24"/>
                <p:cNvGrpSpPr/>
                <p:nvPr/>
              </p:nvGrpSpPr>
              <p:grpSpPr>
                <a:xfrm>
                  <a:off x="3419872" y="548680"/>
                  <a:ext cx="1728192" cy="1584176"/>
                  <a:chOff x="3419872" y="548680"/>
                  <a:chExt cx="1728192" cy="1584176"/>
                </a:xfrm>
              </p:grpSpPr>
              <p:sp>
                <p:nvSpPr>
                  <p:cNvPr id="87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3419872" y="548680"/>
                    <a:ext cx="1728192" cy="158417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none" lIns="18000" tIns="10800" rIns="18000" bIns="1080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88" name="Прямая со стрелкой 87"/>
                  <p:cNvCxnSpPr/>
                  <p:nvPr/>
                </p:nvCxnSpPr>
                <p:spPr bwMode="auto">
                  <a:xfrm flipV="1">
                    <a:off x="4139952" y="693921"/>
                    <a:ext cx="720080" cy="648072"/>
                  </a:xfrm>
                  <a:prstGeom prst="straightConnector1">
                    <a:avLst/>
                  </a:prstGeom>
                  <a:solidFill>
                    <a:srgbClr val="F1F8F9"/>
                  </a:solidFill>
                  <a:ln w="1587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cxnSp>
                <p:nvCxnSpPr>
                  <p:cNvPr id="89" name="Прямая со стрелкой 88"/>
                  <p:cNvCxnSpPr/>
                  <p:nvPr/>
                </p:nvCxnSpPr>
                <p:spPr bwMode="auto">
                  <a:xfrm>
                    <a:off x="4139952" y="1341993"/>
                    <a:ext cx="864096" cy="684076"/>
                  </a:xfrm>
                  <a:prstGeom prst="straightConnector1">
                    <a:avLst/>
                  </a:prstGeom>
                  <a:solidFill>
                    <a:srgbClr val="F1F8F9"/>
                  </a:solidFill>
                  <a:ln w="1587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4213079" y="729925"/>
                    <a:ext cx="11541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b="0" i="1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ru-RU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4211960" y="1558017"/>
                    <a:ext cx="19236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b="0" i="1" dirty="0" smtClean="0">
                        <a:latin typeface="Times New Roman" pitchFamily="18" charset="0"/>
                        <a:cs typeface="Times New Roman" pitchFamily="18" charset="0"/>
                      </a:rPr>
                      <a:t>a`</a:t>
                    </a:r>
                    <a:endParaRPr lang="ru-RU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" name="Группа 39"/>
                <p:cNvGrpSpPr/>
                <p:nvPr/>
              </p:nvGrpSpPr>
              <p:grpSpPr>
                <a:xfrm>
                  <a:off x="4860032" y="1088740"/>
                  <a:ext cx="288032" cy="468053"/>
                  <a:chOff x="4860032" y="1088740"/>
                  <a:chExt cx="288032" cy="468053"/>
                </a:xfrm>
              </p:grpSpPr>
              <p:sp>
                <p:nvSpPr>
                  <p:cNvPr id="85" name="Блок-схема: задержка 84"/>
                  <p:cNvSpPr/>
                  <p:nvPr/>
                </p:nvSpPr>
                <p:spPr bwMode="auto">
                  <a:xfrm rot="10800000">
                    <a:off x="4860032" y="1124745"/>
                    <a:ext cx="288032" cy="432048"/>
                  </a:xfrm>
                  <a:prstGeom prst="flowChartDelay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991096" y="1088740"/>
                    <a:ext cx="8496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2400" b="0" i="1" dirty="0" smtClean="0">
                        <a:latin typeface="Times New Roman" pitchFamily="18" charset="0"/>
                        <a:cs typeface="Times New Roman" pitchFamily="18" charset="0"/>
                      </a:rPr>
                      <a:t>j</a:t>
                    </a:r>
                    <a:endParaRPr lang="ru-RU" sz="2400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" name="Группа 43"/>
                <p:cNvGrpSpPr/>
                <p:nvPr/>
              </p:nvGrpSpPr>
              <p:grpSpPr>
                <a:xfrm>
                  <a:off x="3419872" y="1088740"/>
                  <a:ext cx="288032" cy="460557"/>
                  <a:chOff x="5544108" y="2896435"/>
                  <a:chExt cx="288032" cy="460557"/>
                </a:xfrm>
              </p:grpSpPr>
              <p:sp>
                <p:nvSpPr>
                  <p:cNvPr id="83" name="Блок-схема: задержка 82"/>
                  <p:cNvSpPr/>
                  <p:nvPr/>
                </p:nvSpPr>
                <p:spPr bwMode="auto">
                  <a:xfrm>
                    <a:off x="5544108" y="2924944"/>
                    <a:ext cx="288032" cy="432048"/>
                  </a:xfrm>
                  <a:prstGeom prst="flowChartDelay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612311" y="2896435"/>
                    <a:ext cx="8496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2400" b="0" i="1" dirty="0" smtClean="0"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endParaRPr lang="ru-RU" sz="2400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79" name="TextBox 78"/>
              <p:cNvSpPr txBox="1"/>
              <p:nvPr/>
            </p:nvSpPr>
            <p:spPr>
              <a:xfrm>
                <a:off x="5760132" y="908720"/>
                <a:ext cx="18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400" b="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23" name="Прямая со стрелкой 122"/>
            <p:cNvCxnSpPr>
              <a:stCxn id="85" idx="1"/>
              <a:endCxn id="83" idx="1"/>
            </p:cNvCxnSpPr>
            <p:nvPr/>
          </p:nvCxnSpPr>
          <p:spPr bwMode="auto">
            <a:xfrm flipH="1" flipV="1">
              <a:off x="2735796" y="1692088"/>
              <a:ext cx="1728192" cy="7496"/>
            </a:xfrm>
            <a:prstGeom prst="curvedConnector5">
              <a:avLst>
                <a:gd name="adj1" fmla="val -13228"/>
                <a:gd name="adj2" fmla="val 13630555"/>
                <a:gd name="adj3" fmla="val 113228"/>
              </a:avLst>
            </a:prstGeom>
            <a:solidFill>
              <a:srgbClr val="F1F8F9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13" name="Группа 69"/>
          <p:cNvGrpSpPr/>
          <p:nvPr/>
        </p:nvGrpSpPr>
        <p:grpSpPr>
          <a:xfrm>
            <a:off x="215516" y="918006"/>
            <a:ext cx="6200415" cy="2727018"/>
            <a:chOff x="215516" y="918006"/>
            <a:chExt cx="6200415" cy="2727018"/>
          </a:xfrm>
        </p:grpSpPr>
        <p:sp>
          <p:nvSpPr>
            <p:cNvPr id="71" name="TextBox 70"/>
            <p:cNvSpPr txBox="1"/>
            <p:nvPr/>
          </p:nvSpPr>
          <p:spPr>
            <a:xfrm>
              <a:off x="935597" y="1609521"/>
              <a:ext cx="252028" cy="811367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08000" tIns="36000" rIns="108000" bIns="36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688124" y="2564904"/>
              <a:ext cx="360040" cy="1080120"/>
            </a:xfrm>
            <a:prstGeom prst="rect">
              <a:avLst/>
            </a:prstGeom>
            <a:solidFill>
              <a:srgbClr val="FFE5E5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879812" y="2564904"/>
              <a:ext cx="2700300" cy="1080120"/>
            </a:xfrm>
            <a:prstGeom prst="rect">
              <a:avLst/>
            </a:prstGeom>
            <a:solidFill>
              <a:srgbClr val="F3EBC9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55676" y="2564904"/>
              <a:ext cx="1152128" cy="1080120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5516" y="918006"/>
              <a:ext cx="6200415" cy="270843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457200" lvl="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f(a, j, i, a) = f(a`, j, i, a`) =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b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457200" indent="-457200"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  = ( s, x,   p,  y,  q,   t  ),</a:t>
              </a: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a` = ( s, x`, p`, y`, q`, t` )</a:t>
              </a:r>
              <a:r>
                <a:rPr lang="en-US" sz="2400" b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b="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a[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j,i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]a	  = ( s,   x/{i},   p\{i},    y/{j},    q\{j},    t  ),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Aft>
                  <a:spcPts val="18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a`[</a:t>
              </a:r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j,i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]a` = ( s,   x/{i},   p`\{i},   y`/{j},   q`\{j},  t` ).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16016" y="1556792"/>
              <a:ext cx="1592035" cy="432047"/>
            </a:xfrm>
            <a:prstGeom prst="rect">
              <a:avLst/>
            </a:prstGeom>
            <a:solidFill>
              <a:srgbClr val="E5FFEC"/>
            </a:solidFill>
            <a:ln>
              <a:solidFill>
                <a:srgbClr val="00B050"/>
              </a:solidFill>
            </a:ln>
          </p:spPr>
          <p:txBody>
            <a:bodyPr wrap="none" lIns="108000" tIns="36000" rIns="108000" bIns="36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419872" y="1592796"/>
              <a:ext cx="864096" cy="828092"/>
            </a:xfrm>
            <a:prstGeom prst="rect">
              <a:avLst/>
            </a:prstGeom>
            <a:solidFill>
              <a:srgbClr val="FFE5E5"/>
            </a:solidFill>
            <a:ln>
              <a:solidFill>
                <a:srgbClr val="FF0000"/>
              </a:solidFill>
            </a:ln>
          </p:spPr>
          <p:txBody>
            <a:bodyPr wrap="none" lIns="180000" tIns="108000" rIns="180000" bIns="108000" rtlCol="0">
              <a:noAutofit/>
            </a:bodyPr>
            <a:lstStyle/>
            <a:p>
              <a:endParaRPr lang="ru-RU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27884" y="1572741"/>
              <a:ext cx="2818079" cy="8156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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x`</a:t>
              </a:r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</a:rPr>
                <a:t>, но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x/{i} = x`/{i}</a:t>
              </a:r>
            </a:p>
            <a:p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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t` </a:t>
              </a:r>
              <a:endParaRPr lang="ru-RU" dirty="0" smtClean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79512" y="3933056"/>
            <a:ext cx="87129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y(j)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y`(j)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Тогда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а так как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x/{i} = x`/{i}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 1-ому правилу для автомата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1-ое для </a:t>
            </a:r>
            <a:r>
              <a:rPr lang="en-US" sz="2400" b="0" i="1" u="sng" dirty="0" smtClean="0"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sz="2400" b="0" i="1" u="sng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u="sng" dirty="0" smtClean="0">
                <a:latin typeface="Times New Roman" pitchFamily="18" charset="0"/>
                <a:cs typeface="Times New Roman" pitchFamily="18" charset="0"/>
              </a:rPr>
              <a:t>]A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 условию композиции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А так как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q\{j} = q`\{j}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 2-ому правилу для автомата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t=t`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2-ое для </a:t>
            </a:r>
            <a:r>
              <a:rPr lang="en-US" sz="2400" b="0" i="1" u="sng" dirty="0" smtClean="0"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sz="2400" b="0" i="1" u="sng" dirty="0" err="1" smtClean="0"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400" b="0" i="1" u="sng" dirty="0" smtClean="0">
                <a:latin typeface="Times New Roman" pitchFamily="18" charset="0"/>
                <a:cs typeface="Times New Roman" pitchFamily="18" charset="0"/>
              </a:rPr>
              <a:t>]A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Композиция разных автоматов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15516" y="1196752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Лемма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1a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композиция разных детерминированных автоматов тоже детерминирована.</a:t>
            </a:r>
          </a:p>
          <a:p>
            <a:pPr algn="just"/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Лемма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1b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композиция разных вполне определённых автоматов тоже вполне определена.</a:t>
            </a:r>
          </a:p>
          <a:p>
            <a:pPr algn="just"/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Лемма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1c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композиция разных автоматов, определённых по всем параметрам выдачи, тоже определена по всем параметрам выдачи.</a:t>
            </a:r>
          </a:p>
          <a:p>
            <a:pPr algn="just"/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Замечание: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композиция разных автоматов, определенных по всем стимулам, может не быть определенной по всем стимулам.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sym typeface="Symbol" pitchFamily="18" charset="2"/>
              </a:rPr>
              <a:t>Композиция по петле со свободным контактом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15516" y="836712"/>
            <a:ext cx="871296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контакт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автомате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&amp;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Контакт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 автомате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свободный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 сообщение на выходе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не зависит от сообщения на входе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Aft>
                <a:spcPts val="12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  (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/{k}=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/{k}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(l)=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(l) 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свободный контакт в автомате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 в системе автоматов имеется соединение-петля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Тогда: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Лемма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2a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детерминированный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детерминирован.</a:t>
            </a:r>
          </a:p>
          <a:p>
            <a:pPr algn="just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Лемма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вполне определен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вполне определен.</a:t>
            </a:r>
          </a:p>
          <a:p>
            <a:pPr algn="just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Лемма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2c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определён по всем параметрам выдачи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определен по всем параметрам выдачи.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Замечание: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определен по всем стимулам, то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может не быть определенной по всем стимулам.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Свободные циклы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15516" y="838183"/>
            <a:ext cx="87129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Последовательность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соединений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), ...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цикл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 есть такая последовательность автоматов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,… A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400" b="0" i="1" baseline="-40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400" b="0" i="1" baseline="-40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для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k=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1..m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 algn="just">
              <a:spcAft>
                <a:spcPts val="1200"/>
              </a:spcAft>
            </a:pPr>
            <a:endParaRPr lang="ru-RU" sz="2400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spcAft>
                <a:spcPts val="1200"/>
              </a:spcAft>
            </a:pPr>
            <a:endParaRPr lang="ru-RU" sz="2400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spcAft>
                <a:spcPts val="1200"/>
              </a:spcAft>
            </a:pPr>
            <a:endParaRPr lang="ru-RU" sz="2400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spcAft>
                <a:spcPts val="1200"/>
              </a:spcAft>
            </a:pP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свободный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 в цикле есть свободный контакт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некоторого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647564" y="2744924"/>
            <a:ext cx="1044116" cy="972108"/>
            <a:chOff x="647564" y="2744924"/>
            <a:chExt cx="1044116" cy="972108"/>
          </a:xfrm>
        </p:grpSpPr>
        <p:grpSp>
          <p:nvGrpSpPr>
            <p:cNvPr id="10" name="Группа 101"/>
            <p:cNvGrpSpPr/>
            <p:nvPr/>
          </p:nvGrpSpPr>
          <p:grpSpPr>
            <a:xfrm>
              <a:off x="647564" y="2744924"/>
              <a:ext cx="1044116" cy="972108"/>
              <a:chOff x="575556" y="2384884"/>
              <a:chExt cx="1044116" cy="972108"/>
            </a:xfrm>
          </p:grpSpPr>
          <p:grpSp>
            <p:nvGrpSpPr>
              <p:cNvPr id="25" name="Группа 60"/>
              <p:cNvGrpSpPr/>
              <p:nvPr/>
            </p:nvGrpSpPr>
            <p:grpSpPr>
              <a:xfrm>
                <a:off x="575556" y="2384884"/>
                <a:ext cx="1044116" cy="972108"/>
                <a:chOff x="575556" y="2384884"/>
                <a:chExt cx="1044116" cy="972108"/>
              </a:xfrm>
            </p:grpSpPr>
            <p:sp>
              <p:nvSpPr>
                <p:cNvPr id="27" name="AutoShape 64"/>
                <p:cNvSpPr>
                  <a:spLocks noChangeArrowheads="1"/>
                </p:cNvSpPr>
                <p:nvPr/>
              </p:nvSpPr>
              <p:spPr bwMode="auto">
                <a:xfrm>
                  <a:off x="575556" y="2384884"/>
                  <a:ext cx="1044116" cy="97210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none" lIns="18000" tIns="10800" rIns="18000" bIns="1080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8" name="Группа 43"/>
                <p:cNvGrpSpPr/>
                <p:nvPr/>
              </p:nvGrpSpPr>
              <p:grpSpPr>
                <a:xfrm>
                  <a:off x="575556" y="2744917"/>
                  <a:ext cx="360000" cy="480644"/>
                  <a:chOff x="5544122" y="2896435"/>
                  <a:chExt cx="480001" cy="512361"/>
                </a:xfrm>
              </p:grpSpPr>
              <p:sp>
                <p:nvSpPr>
                  <p:cNvPr id="29" name="Блок-схема: задержка 28"/>
                  <p:cNvSpPr/>
                  <p:nvPr/>
                </p:nvSpPr>
                <p:spPr bwMode="auto">
                  <a:xfrm>
                    <a:off x="5544122" y="2948289"/>
                    <a:ext cx="480001" cy="460507"/>
                  </a:xfrm>
                  <a:prstGeom prst="flowChartDelay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5612316" y="2896435"/>
                    <a:ext cx="250070" cy="39370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2400" b="0" i="1" dirty="0" err="1" smtClean="0"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r>
                      <a:rPr lang="en-US" sz="2400" b="0" i="1" baseline="-25000" dirty="0" err="1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sz="2400" b="0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6" name="TextBox 25"/>
              <p:cNvSpPr txBox="1"/>
              <p:nvPr/>
            </p:nvSpPr>
            <p:spPr>
              <a:xfrm>
                <a:off x="933484" y="2386109"/>
                <a:ext cx="2901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400" b="0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Группа 39"/>
            <p:cNvGrpSpPr/>
            <p:nvPr/>
          </p:nvGrpSpPr>
          <p:grpSpPr>
            <a:xfrm>
              <a:off x="1331680" y="3104964"/>
              <a:ext cx="360000" cy="480684"/>
              <a:chOff x="4788064" y="1088740"/>
              <a:chExt cx="360000" cy="480684"/>
            </a:xfrm>
          </p:grpSpPr>
          <p:sp>
            <p:nvSpPr>
              <p:cNvPr id="23" name="Блок-схема: задержка 22"/>
              <p:cNvSpPr/>
              <p:nvPr/>
            </p:nvSpPr>
            <p:spPr bwMode="auto">
              <a:xfrm rot="10800000">
                <a:off x="4788064" y="1137376"/>
                <a:ext cx="360000" cy="432048"/>
              </a:xfrm>
              <a:prstGeom prst="flowChartDelay">
                <a:avLst/>
              </a:prstGeom>
              <a:solidFill>
                <a:schemeClr val="bg1">
                  <a:lumMod val="95000"/>
                </a:schemeClr>
              </a:solidFill>
              <a:ln w="63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896036" y="1088740"/>
                <a:ext cx="18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i="1" dirty="0" err="1" smtClean="0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sz="2400" b="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2" name="Группа 174"/>
          <p:cNvGrpSpPr/>
          <p:nvPr/>
        </p:nvGrpSpPr>
        <p:grpSpPr>
          <a:xfrm>
            <a:off x="2267744" y="2744924"/>
            <a:ext cx="1044116" cy="972108"/>
            <a:chOff x="575556" y="2384884"/>
            <a:chExt cx="1044116" cy="972108"/>
          </a:xfrm>
        </p:grpSpPr>
        <p:grpSp>
          <p:nvGrpSpPr>
            <p:cNvPr id="13" name="Группа 60"/>
            <p:cNvGrpSpPr/>
            <p:nvPr/>
          </p:nvGrpSpPr>
          <p:grpSpPr>
            <a:xfrm>
              <a:off x="575556" y="2384884"/>
              <a:ext cx="1044116" cy="972108"/>
              <a:chOff x="575556" y="2384884"/>
              <a:chExt cx="1044116" cy="972108"/>
            </a:xfrm>
          </p:grpSpPr>
          <p:sp>
            <p:nvSpPr>
              <p:cNvPr id="15" name="AutoShape 64"/>
              <p:cNvSpPr>
                <a:spLocks noChangeArrowheads="1"/>
              </p:cNvSpPr>
              <p:nvPr/>
            </p:nvSpPr>
            <p:spPr bwMode="auto">
              <a:xfrm>
                <a:off x="575556" y="2384884"/>
                <a:ext cx="1044116" cy="97210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18000" tIns="10800" rIns="18000" bIns="1080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6" name="Группа 39"/>
              <p:cNvGrpSpPr/>
              <p:nvPr/>
            </p:nvGrpSpPr>
            <p:grpSpPr>
              <a:xfrm>
                <a:off x="1259672" y="2723910"/>
                <a:ext cx="360000" cy="501650"/>
                <a:chOff x="4788064" y="1067726"/>
                <a:chExt cx="360000" cy="501650"/>
              </a:xfrm>
            </p:grpSpPr>
            <p:sp>
              <p:nvSpPr>
                <p:cNvPr id="20" name="Блок-схема: задержка 19"/>
                <p:cNvSpPr/>
                <p:nvPr/>
              </p:nvSpPr>
              <p:spPr bwMode="auto">
                <a:xfrm rot="10800000">
                  <a:off x="4788064" y="1137376"/>
                  <a:ext cx="360000" cy="432000"/>
                </a:xfrm>
                <a:prstGeom prst="flowChartDelay">
                  <a:avLst/>
                </a:prstGeom>
                <a:solidFill>
                  <a:schemeClr val="bg1">
                    <a:lumMod val="95000"/>
                  </a:schemeClr>
                </a:solidFill>
                <a:ln w="635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896036" y="1067726"/>
                  <a:ext cx="18755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400" b="0" i="1" dirty="0" err="1" smtClean="0">
                      <a:latin typeface="Times New Roman" pitchFamily="18" charset="0"/>
                      <a:cs typeface="Times New Roman" pitchFamily="18" charset="0"/>
                    </a:rPr>
                    <a:t>j</a:t>
                  </a:r>
                  <a:r>
                    <a:rPr lang="en-US" sz="2400" b="0" i="1" baseline="-25000" dirty="0" err="1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2400" b="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7" name="Группа 43"/>
              <p:cNvGrpSpPr/>
              <p:nvPr/>
            </p:nvGrpSpPr>
            <p:grpSpPr>
              <a:xfrm>
                <a:off x="575556" y="2744922"/>
                <a:ext cx="360000" cy="480636"/>
                <a:chOff x="5544108" y="2896439"/>
                <a:chExt cx="480000" cy="512352"/>
              </a:xfrm>
            </p:grpSpPr>
            <p:sp>
              <p:nvSpPr>
                <p:cNvPr id="18" name="Блок-схема: задержка 17"/>
                <p:cNvSpPr/>
                <p:nvPr/>
              </p:nvSpPr>
              <p:spPr bwMode="auto">
                <a:xfrm>
                  <a:off x="5544108" y="2948285"/>
                  <a:ext cx="480000" cy="460506"/>
                </a:xfrm>
                <a:prstGeom prst="flowChartDelay">
                  <a:avLst/>
                </a:prstGeom>
                <a:solidFill>
                  <a:schemeClr val="bg1">
                    <a:lumMod val="95000"/>
                  </a:schemeClr>
                </a:solidFill>
                <a:ln w="635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612311" y="2896439"/>
                  <a:ext cx="250069" cy="39370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400" b="0" i="1" dirty="0" err="1" smtClean="0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sz="2400" b="0" i="1" baseline="-25000" dirty="0" err="1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2400" b="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4" name="TextBox 13"/>
            <p:cNvSpPr txBox="1"/>
            <p:nvPr/>
          </p:nvSpPr>
          <p:spPr>
            <a:xfrm>
              <a:off x="982440" y="2386109"/>
              <a:ext cx="290144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b="0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174"/>
          <p:cNvGrpSpPr/>
          <p:nvPr/>
        </p:nvGrpSpPr>
        <p:grpSpPr>
          <a:xfrm>
            <a:off x="5688124" y="2744924"/>
            <a:ext cx="1044116" cy="972108"/>
            <a:chOff x="575556" y="2384884"/>
            <a:chExt cx="1044116" cy="972108"/>
          </a:xfrm>
        </p:grpSpPr>
        <p:grpSp>
          <p:nvGrpSpPr>
            <p:cNvPr id="43" name="Группа 60"/>
            <p:cNvGrpSpPr/>
            <p:nvPr/>
          </p:nvGrpSpPr>
          <p:grpSpPr>
            <a:xfrm>
              <a:off x="575556" y="2384884"/>
              <a:ext cx="1044116" cy="972108"/>
              <a:chOff x="575556" y="2384884"/>
              <a:chExt cx="1044116" cy="972108"/>
            </a:xfrm>
          </p:grpSpPr>
          <p:sp>
            <p:nvSpPr>
              <p:cNvPr id="45" name="AutoShape 64"/>
              <p:cNvSpPr>
                <a:spLocks noChangeArrowheads="1"/>
              </p:cNvSpPr>
              <p:nvPr/>
            </p:nvSpPr>
            <p:spPr bwMode="auto">
              <a:xfrm>
                <a:off x="575556" y="2384884"/>
                <a:ext cx="1044116" cy="97210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18000" tIns="10800" rIns="18000" bIns="1080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6" name="Группа 39"/>
              <p:cNvGrpSpPr/>
              <p:nvPr/>
            </p:nvGrpSpPr>
            <p:grpSpPr>
              <a:xfrm>
                <a:off x="1259672" y="2744924"/>
                <a:ext cx="360000" cy="480636"/>
                <a:chOff x="4788064" y="1088740"/>
                <a:chExt cx="360000" cy="480636"/>
              </a:xfrm>
            </p:grpSpPr>
            <p:sp>
              <p:nvSpPr>
                <p:cNvPr id="50" name="Блок-схема: задержка 49"/>
                <p:cNvSpPr/>
                <p:nvPr/>
              </p:nvSpPr>
              <p:spPr bwMode="auto">
                <a:xfrm rot="10800000">
                  <a:off x="4788064" y="1137376"/>
                  <a:ext cx="360000" cy="432000"/>
                </a:xfrm>
                <a:prstGeom prst="flowChartDelay">
                  <a:avLst/>
                </a:prstGeom>
                <a:solidFill>
                  <a:schemeClr val="bg1">
                    <a:lumMod val="95000"/>
                  </a:schemeClr>
                </a:solidFill>
                <a:ln w="635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4896036" y="1088740"/>
                  <a:ext cx="23243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400" b="0" i="1" dirty="0" err="1" smtClean="0">
                      <a:latin typeface="Times New Roman" pitchFamily="18" charset="0"/>
                      <a:cs typeface="Times New Roman" pitchFamily="18" charset="0"/>
                    </a:rPr>
                    <a:t>j</a:t>
                  </a:r>
                  <a:r>
                    <a:rPr lang="en-US" sz="2400" b="0" i="1" baseline="-25000" dirty="0" err="1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endParaRPr lang="ru-RU" sz="2400" b="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7" name="Группа 43"/>
              <p:cNvGrpSpPr/>
              <p:nvPr/>
            </p:nvGrpSpPr>
            <p:grpSpPr>
              <a:xfrm>
                <a:off x="575556" y="2744923"/>
                <a:ext cx="360000" cy="480639"/>
                <a:chOff x="5544108" y="2896439"/>
                <a:chExt cx="480000" cy="512355"/>
              </a:xfrm>
            </p:grpSpPr>
            <p:sp>
              <p:nvSpPr>
                <p:cNvPr id="48" name="Блок-схема: задержка 47"/>
                <p:cNvSpPr/>
                <p:nvPr/>
              </p:nvSpPr>
              <p:spPr bwMode="auto">
                <a:xfrm>
                  <a:off x="5544108" y="2948287"/>
                  <a:ext cx="480000" cy="460507"/>
                </a:xfrm>
                <a:prstGeom prst="flowChartDelay">
                  <a:avLst/>
                </a:prstGeom>
                <a:solidFill>
                  <a:schemeClr val="bg1">
                    <a:lumMod val="95000"/>
                  </a:schemeClr>
                </a:solidFill>
                <a:ln w="635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5612311" y="2896439"/>
                  <a:ext cx="309915" cy="39370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400" b="0" i="1" dirty="0" err="1" smtClean="0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sz="2400" b="0" i="1" baseline="-25000" dirty="0" err="1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endParaRPr lang="ru-RU" sz="2400" b="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44" name="TextBox 43"/>
            <p:cNvSpPr txBox="1"/>
            <p:nvPr/>
          </p:nvSpPr>
          <p:spPr>
            <a:xfrm>
              <a:off x="982440" y="2386109"/>
              <a:ext cx="33502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="0" i="1" baseline="-250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400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AutoShape 64"/>
          <p:cNvSpPr>
            <a:spLocks noChangeArrowheads="1"/>
          </p:cNvSpPr>
          <p:nvPr/>
        </p:nvSpPr>
        <p:spPr bwMode="auto">
          <a:xfrm>
            <a:off x="3995936" y="2744924"/>
            <a:ext cx="1044116" cy="97210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83968" y="3104964"/>
            <a:ext cx="3077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Прямая со стрелкой 122"/>
          <p:cNvCxnSpPr>
            <a:stCxn id="23" idx="1"/>
            <a:endCxn id="18" idx="1"/>
          </p:cNvCxnSpPr>
          <p:nvPr/>
        </p:nvCxnSpPr>
        <p:spPr bwMode="auto">
          <a:xfrm flipV="1">
            <a:off x="1691680" y="3369600"/>
            <a:ext cx="576064" cy="24"/>
          </a:xfrm>
          <a:prstGeom prst="curvedConnector3">
            <a:avLst>
              <a:gd name="adj1" fmla="val 50000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6" name="Прямая со стрелкой 122"/>
          <p:cNvCxnSpPr>
            <a:stCxn id="20" idx="1"/>
            <a:endCxn id="58" idx="1"/>
          </p:cNvCxnSpPr>
          <p:nvPr/>
        </p:nvCxnSpPr>
        <p:spPr bwMode="auto">
          <a:xfrm>
            <a:off x="3311860" y="3369600"/>
            <a:ext cx="540060" cy="1471"/>
          </a:xfrm>
          <a:prstGeom prst="curvedConnector3">
            <a:avLst>
              <a:gd name="adj1" fmla="val 50000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0" name="Прямая со стрелкой 122"/>
          <p:cNvCxnSpPr>
            <a:stCxn id="60" idx="1"/>
            <a:endCxn id="48" idx="1"/>
          </p:cNvCxnSpPr>
          <p:nvPr/>
        </p:nvCxnSpPr>
        <p:spPr bwMode="auto">
          <a:xfrm flipV="1">
            <a:off x="5184068" y="3369600"/>
            <a:ext cx="504056" cy="934"/>
          </a:xfrm>
          <a:prstGeom prst="curvedConnector3">
            <a:avLst>
              <a:gd name="adj1" fmla="val 50000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3" name="Прямая со стрелкой 122"/>
          <p:cNvCxnSpPr>
            <a:stCxn id="50" idx="1"/>
            <a:endCxn id="29" idx="1"/>
          </p:cNvCxnSpPr>
          <p:nvPr/>
        </p:nvCxnSpPr>
        <p:spPr bwMode="auto">
          <a:xfrm flipH="1">
            <a:off x="647564" y="3369600"/>
            <a:ext cx="6084676" cy="12700"/>
          </a:xfrm>
          <a:prstGeom prst="curvedConnector5">
            <a:avLst>
              <a:gd name="adj1" fmla="val -3757"/>
              <a:gd name="adj2" fmla="val -9305775"/>
              <a:gd name="adj3" fmla="val 103757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0" name="Группа 79"/>
          <p:cNvGrpSpPr/>
          <p:nvPr/>
        </p:nvGrpSpPr>
        <p:grpSpPr>
          <a:xfrm>
            <a:off x="3851920" y="3104964"/>
            <a:ext cx="360000" cy="482107"/>
            <a:chOff x="3995936" y="3104964"/>
            <a:chExt cx="360000" cy="482107"/>
          </a:xfrm>
        </p:grpSpPr>
        <p:sp>
          <p:nvSpPr>
            <p:cNvPr id="58" name="Блок-схема: задержка 57"/>
            <p:cNvSpPr/>
            <p:nvPr/>
          </p:nvSpPr>
          <p:spPr bwMode="auto">
            <a:xfrm>
              <a:off x="3995936" y="3155071"/>
              <a:ext cx="360000" cy="432000"/>
            </a:xfrm>
            <a:prstGeom prst="flowChartDelay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060412" y="3104964"/>
              <a:ext cx="18755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0" i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4680052" y="3104964"/>
            <a:ext cx="504016" cy="481570"/>
            <a:chOff x="4680052" y="3104964"/>
            <a:chExt cx="504016" cy="481570"/>
          </a:xfrm>
        </p:grpSpPr>
        <p:sp>
          <p:nvSpPr>
            <p:cNvPr id="60" name="Блок-схема: задержка 59"/>
            <p:cNvSpPr/>
            <p:nvPr/>
          </p:nvSpPr>
          <p:spPr bwMode="auto">
            <a:xfrm rot="10800000">
              <a:off x="4680052" y="3154534"/>
              <a:ext cx="504016" cy="432000"/>
            </a:xfrm>
            <a:prstGeom prst="flowChartDelay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780111" y="3104964"/>
              <a:ext cx="40395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="0" i="1" baseline="-25000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ru-RU" b="0" i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Сохранение свободных циклов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15516" y="836712"/>
            <a:ext cx="5508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Лемма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Если в системе все автоматы детерминированы и определены по всем стимулам, а все циклы свободные, а то в композиции тоже все циклы свободные.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215516" y="466765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Теорема: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если в системе все циклы свободные, а все автоматы детерминированные и вполне определенные, то в композиции тоже все циклы свободные и все автоматы тоже детерминированные и вполне определенные.</a:t>
            </a:r>
          </a:p>
        </p:txBody>
      </p:sp>
      <p:sp>
        <p:nvSpPr>
          <p:cNvPr id="241" name="Скругленный прямоугольник 240"/>
          <p:cNvSpPr/>
          <p:nvPr/>
        </p:nvSpPr>
        <p:spPr bwMode="auto">
          <a:xfrm>
            <a:off x="359532" y="3248980"/>
            <a:ext cx="1867634" cy="625268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детерминированы</a:t>
            </a:r>
          </a:p>
        </p:txBody>
      </p:sp>
      <p:sp>
        <p:nvSpPr>
          <p:cNvPr id="243" name="Скругленный прямоугольник 242"/>
          <p:cNvSpPr/>
          <p:nvPr/>
        </p:nvSpPr>
        <p:spPr bwMode="auto">
          <a:xfrm>
            <a:off x="6892226" y="3248980"/>
            <a:ext cx="1326969" cy="89768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определены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по всем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x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44" name="Скругленный прямоугольник 243"/>
          <p:cNvSpPr/>
          <p:nvPr/>
        </p:nvSpPr>
        <p:spPr bwMode="auto">
          <a:xfrm>
            <a:off x="2771800" y="3248980"/>
            <a:ext cx="1326969" cy="89768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вполне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определены</a:t>
            </a:r>
          </a:p>
        </p:txBody>
      </p:sp>
      <p:cxnSp>
        <p:nvCxnSpPr>
          <p:cNvPr id="245" name="Прямая со стрелкой 122"/>
          <p:cNvCxnSpPr>
            <a:stCxn id="241" idx="2"/>
            <a:endCxn id="241" idx="1"/>
          </p:cNvCxnSpPr>
          <p:nvPr/>
        </p:nvCxnSpPr>
        <p:spPr bwMode="auto">
          <a:xfrm rot="5400000" flipH="1">
            <a:off x="670124" y="3251023"/>
            <a:ext cx="312634" cy="933817"/>
          </a:xfrm>
          <a:prstGeom prst="bentConnector4">
            <a:avLst>
              <a:gd name="adj1" fmla="val -73121"/>
              <a:gd name="adj2" fmla="val 124480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50" name="Скругленный прямоугольник 249"/>
          <p:cNvSpPr/>
          <p:nvPr/>
        </p:nvSpPr>
        <p:spPr bwMode="auto">
          <a:xfrm>
            <a:off x="5940152" y="764704"/>
            <a:ext cx="2870470" cy="89768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 детерминированы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0" dirty="0" smtClean="0">
                <a:latin typeface="+mn-lt"/>
                <a:cs typeface="Times New Roman" pitchFamily="18" charset="0"/>
              </a:rPr>
              <a:t>и определены по всем </a:t>
            </a:r>
            <a:r>
              <a:rPr lang="en-US" sz="1600" b="0" dirty="0" smtClean="0">
                <a:latin typeface="+mn-lt"/>
                <a:cs typeface="Times New Roman" pitchFamily="18" charset="0"/>
              </a:rPr>
              <a:t>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все циклы свободные</a:t>
            </a:r>
          </a:p>
        </p:txBody>
      </p:sp>
      <p:sp>
        <p:nvSpPr>
          <p:cNvPr id="251" name="Скругленный прямоугольник 250"/>
          <p:cNvSpPr/>
          <p:nvPr/>
        </p:nvSpPr>
        <p:spPr bwMode="auto">
          <a:xfrm>
            <a:off x="6292697" y="2024844"/>
            <a:ext cx="2168983" cy="35285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все циклы свободные</a:t>
            </a:r>
          </a:p>
        </p:txBody>
      </p:sp>
      <p:cxnSp>
        <p:nvCxnSpPr>
          <p:cNvPr id="257" name="Прямая со стрелкой 122"/>
          <p:cNvCxnSpPr>
            <a:stCxn id="243" idx="2"/>
            <a:endCxn id="243" idx="1"/>
          </p:cNvCxnSpPr>
          <p:nvPr/>
        </p:nvCxnSpPr>
        <p:spPr bwMode="auto">
          <a:xfrm rot="5400000" flipH="1">
            <a:off x="6999548" y="3590501"/>
            <a:ext cx="448841" cy="663485"/>
          </a:xfrm>
          <a:prstGeom prst="bentConnector4">
            <a:avLst>
              <a:gd name="adj1" fmla="val -50931"/>
              <a:gd name="adj2" fmla="val 134454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60" name="Прямая со стрелкой 122"/>
          <p:cNvCxnSpPr>
            <a:stCxn id="244" idx="2"/>
            <a:endCxn id="244" idx="1"/>
          </p:cNvCxnSpPr>
          <p:nvPr/>
        </p:nvCxnSpPr>
        <p:spPr bwMode="auto">
          <a:xfrm rot="5400000" flipH="1">
            <a:off x="2879122" y="3590501"/>
            <a:ext cx="448841" cy="663485"/>
          </a:xfrm>
          <a:prstGeom prst="bentConnector4">
            <a:avLst>
              <a:gd name="adj1" fmla="val -50931"/>
              <a:gd name="adj2" fmla="val 134454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63" name="Умножение 262"/>
          <p:cNvSpPr/>
          <p:nvPr/>
        </p:nvSpPr>
        <p:spPr bwMode="auto">
          <a:xfrm>
            <a:off x="6820218" y="4221088"/>
            <a:ext cx="468052" cy="324036"/>
          </a:xfrm>
          <a:prstGeom prst="mathMultiply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4" name="Прямая со стрелкой 122"/>
          <p:cNvCxnSpPr>
            <a:stCxn id="250" idx="2"/>
            <a:endCxn id="251" idx="0"/>
          </p:cNvCxnSpPr>
          <p:nvPr/>
        </p:nvCxnSpPr>
        <p:spPr bwMode="auto">
          <a:xfrm rot="16200000" flipH="1">
            <a:off x="7195060" y="1842714"/>
            <a:ext cx="362457" cy="1802"/>
          </a:xfrm>
          <a:prstGeom prst="bentConnector3">
            <a:avLst>
              <a:gd name="adj1" fmla="val 50000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76" name="TextBox 275"/>
          <p:cNvSpPr txBox="1"/>
          <p:nvPr/>
        </p:nvSpPr>
        <p:spPr>
          <a:xfrm>
            <a:off x="539552" y="2888940"/>
            <a:ext cx="15533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леммы 1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2a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2627784" y="2888940"/>
            <a:ext cx="158216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леммы 1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2b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6204983" y="2888940"/>
            <a:ext cx="279550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замечание к леммам 1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4608005" y="3248980"/>
            <a:ext cx="1326968" cy="89768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определены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0" dirty="0" smtClean="0">
                <a:latin typeface="+mn-lt"/>
                <a:cs typeface="Times New Roman" pitchFamily="18" charset="0"/>
              </a:rPr>
              <a:t>по всем </a:t>
            </a:r>
            <a:r>
              <a:rPr lang="en-US" sz="1600" b="0" i="1" dirty="0" smtClean="0">
                <a:latin typeface="+mn-lt"/>
                <a:cs typeface="Times New Roman" pitchFamily="18" charset="0"/>
              </a:rPr>
              <a:t>q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cxnSp>
        <p:nvCxnSpPr>
          <p:cNvPr id="24" name="Прямая со стрелкой 122"/>
          <p:cNvCxnSpPr>
            <a:stCxn id="23" idx="2"/>
            <a:endCxn id="23" idx="1"/>
          </p:cNvCxnSpPr>
          <p:nvPr/>
        </p:nvCxnSpPr>
        <p:spPr bwMode="auto">
          <a:xfrm rot="5400000" flipH="1">
            <a:off x="4715326" y="3590501"/>
            <a:ext cx="448841" cy="663484"/>
          </a:xfrm>
          <a:prstGeom prst="bentConnector4">
            <a:avLst>
              <a:gd name="adj1" fmla="val -50931"/>
              <a:gd name="adj2" fmla="val 134454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63988" y="2888940"/>
            <a:ext cx="15533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леммы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2c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Сохранение свободных циклов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15516" y="836712"/>
            <a:ext cx="5508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Лемма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Если в системе все автоматы детерминированы и определены по всем стимулам, а все циклы свободные, а то в композиции тоже все циклы свободные.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215516" y="466765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Теорема: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если в системе все циклы свободные, а все автоматы детерминированные и вполне определенные, то в композиции тоже все циклы свободные и все автоматы тоже детерминированные и вполне определенные.</a:t>
            </a:r>
          </a:p>
        </p:txBody>
      </p:sp>
      <p:sp>
        <p:nvSpPr>
          <p:cNvPr id="241" name="Скругленный прямоугольник 240"/>
          <p:cNvSpPr/>
          <p:nvPr/>
        </p:nvSpPr>
        <p:spPr bwMode="auto">
          <a:xfrm>
            <a:off x="359532" y="3248980"/>
            <a:ext cx="1867634" cy="625268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детерминированы</a:t>
            </a:r>
          </a:p>
        </p:txBody>
      </p:sp>
      <p:sp>
        <p:nvSpPr>
          <p:cNvPr id="243" name="Скругленный прямоугольник 242"/>
          <p:cNvSpPr/>
          <p:nvPr/>
        </p:nvSpPr>
        <p:spPr bwMode="auto">
          <a:xfrm>
            <a:off x="6892226" y="3248980"/>
            <a:ext cx="1326969" cy="89768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определены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по всем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x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44" name="Скругленный прямоугольник 243"/>
          <p:cNvSpPr/>
          <p:nvPr/>
        </p:nvSpPr>
        <p:spPr bwMode="auto">
          <a:xfrm>
            <a:off x="2771800" y="3248980"/>
            <a:ext cx="1326969" cy="89768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вполне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определены</a:t>
            </a:r>
          </a:p>
        </p:txBody>
      </p:sp>
      <p:cxnSp>
        <p:nvCxnSpPr>
          <p:cNvPr id="245" name="Прямая со стрелкой 122"/>
          <p:cNvCxnSpPr>
            <a:stCxn id="241" idx="2"/>
            <a:endCxn id="241" idx="1"/>
          </p:cNvCxnSpPr>
          <p:nvPr/>
        </p:nvCxnSpPr>
        <p:spPr bwMode="auto">
          <a:xfrm rot="5400000" flipH="1">
            <a:off x="670124" y="3251023"/>
            <a:ext cx="312634" cy="933817"/>
          </a:xfrm>
          <a:prstGeom prst="bentConnector4">
            <a:avLst>
              <a:gd name="adj1" fmla="val -73121"/>
              <a:gd name="adj2" fmla="val 124480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50" name="Скругленный прямоугольник 249"/>
          <p:cNvSpPr/>
          <p:nvPr/>
        </p:nvSpPr>
        <p:spPr bwMode="auto">
          <a:xfrm>
            <a:off x="5940152" y="764704"/>
            <a:ext cx="2870470" cy="89768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 детерминированы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0" dirty="0" smtClean="0">
                <a:latin typeface="+mn-lt"/>
                <a:cs typeface="Times New Roman" pitchFamily="18" charset="0"/>
              </a:rPr>
              <a:t>и определены по всем </a:t>
            </a:r>
            <a:r>
              <a:rPr lang="en-US" sz="1600" b="0" dirty="0" smtClean="0">
                <a:latin typeface="+mn-lt"/>
                <a:cs typeface="Times New Roman" pitchFamily="18" charset="0"/>
              </a:rPr>
              <a:t>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все циклы свободные</a:t>
            </a:r>
          </a:p>
        </p:txBody>
      </p:sp>
      <p:sp>
        <p:nvSpPr>
          <p:cNvPr id="251" name="Скругленный прямоугольник 250"/>
          <p:cNvSpPr/>
          <p:nvPr/>
        </p:nvSpPr>
        <p:spPr bwMode="auto">
          <a:xfrm>
            <a:off x="6292697" y="2024844"/>
            <a:ext cx="2168983" cy="35285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все циклы свободные</a:t>
            </a:r>
          </a:p>
        </p:txBody>
      </p:sp>
      <p:cxnSp>
        <p:nvCxnSpPr>
          <p:cNvPr id="257" name="Прямая со стрелкой 122"/>
          <p:cNvCxnSpPr>
            <a:stCxn id="243" idx="2"/>
            <a:endCxn id="243" idx="1"/>
          </p:cNvCxnSpPr>
          <p:nvPr/>
        </p:nvCxnSpPr>
        <p:spPr bwMode="auto">
          <a:xfrm rot="5400000" flipH="1">
            <a:off x="6999548" y="3590501"/>
            <a:ext cx="448841" cy="663485"/>
          </a:xfrm>
          <a:prstGeom prst="bentConnector4">
            <a:avLst>
              <a:gd name="adj1" fmla="val -50931"/>
              <a:gd name="adj2" fmla="val 134454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60" name="Прямая со стрелкой 122"/>
          <p:cNvCxnSpPr>
            <a:stCxn id="244" idx="2"/>
            <a:endCxn id="244" idx="1"/>
          </p:cNvCxnSpPr>
          <p:nvPr/>
        </p:nvCxnSpPr>
        <p:spPr bwMode="auto">
          <a:xfrm rot="5400000" flipH="1">
            <a:off x="2879122" y="3590501"/>
            <a:ext cx="448841" cy="663485"/>
          </a:xfrm>
          <a:prstGeom prst="bentConnector4">
            <a:avLst>
              <a:gd name="adj1" fmla="val -50931"/>
              <a:gd name="adj2" fmla="val 134454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63" name="Умножение 262"/>
          <p:cNvSpPr/>
          <p:nvPr/>
        </p:nvSpPr>
        <p:spPr bwMode="auto">
          <a:xfrm>
            <a:off x="6820218" y="4221088"/>
            <a:ext cx="468052" cy="324036"/>
          </a:xfrm>
          <a:prstGeom prst="mathMultiply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4" name="Прямая со стрелкой 122"/>
          <p:cNvCxnSpPr>
            <a:stCxn id="250" idx="2"/>
            <a:endCxn id="251" idx="0"/>
          </p:cNvCxnSpPr>
          <p:nvPr/>
        </p:nvCxnSpPr>
        <p:spPr bwMode="auto">
          <a:xfrm rot="16200000" flipH="1">
            <a:off x="7195060" y="1842714"/>
            <a:ext cx="362457" cy="1802"/>
          </a:xfrm>
          <a:prstGeom prst="bentConnector3">
            <a:avLst>
              <a:gd name="adj1" fmla="val 50000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76" name="TextBox 275"/>
          <p:cNvSpPr txBox="1"/>
          <p:nvPr/>
        </p:nvSpPr>
        <p:spPr>
          <a:xfrm>
            <a:off x="539552" y="2888940"/>
            <a:ext cx="15533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леммы 1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2a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2627784" y="2888940"/>
            <a:ext cx="158216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леммы 1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2b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6204983" y="2888940"/>
            <a:ext cx="279550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замечание к леммам 1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4608005" y="3248980"/>
            <a:ext cx="1326968" cy="897683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автоматы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определены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0" dirty="0" smtClean="0">
                <a:latin typeface="+mn-lt"/>
                <a:cs typeface="Times New Roman" pitchFamily="18" charset="0"/>
              </a:rPr>
              <a:t>по всем </a:t>
            </a:r>
            <a:r>
              <a:rPr lang="en-US" sz="1600" b="0" i="1" dirty="0" smtClean="0">
                <a:latin typeface="+mn-lt"/>
                <a:cs typeface="Times New Roman" pitchFamily="18" charset="0"/>
              </a:rPr>
              <a:t>q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cxnSp>
        <p:nvCxnSpPr>
          <p:cNvPr id="24" name="Прямая со стрелкой 122"/>
          <p:cNvCxnSpPr>
            <a:stCxn id="23" idx="2"/>
            <a:endCxn id="23" idx="1"/>
          </p:cNvCxnSpPr>
          <p:nvPr/>
        </p:nvCxnSpPr>
        <p:spPr bwMode="auto">
          <a:xfrm rot="5400000" flipH="1">
            <a:off x="4715326" y="3590501"/>
            <a:ext cx="448841" cy="663484"/>
          </a:xfrm>
          <a:prstGeom prst="bentConnector4">
            <a:avLst>
              <a:gd name="adj1" fmla="val -50931"/>
              <a:gd name="adj2" fmla="val 134454"/>
            </a:avLst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63988" y="2888940"/>
            <a:ext cx="15533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леммы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2c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 bwMode="auto">
          <a:xfrm>
            <a:off x="5796136" y="908720"/>
            <a:ext cx="864096" cy="3924436"/>
          </a:xfrm>
          <a:prstGeom prst="downArrow">
            <a:avLst>
              <a:gd name="adj1" fmla="val 45953"/>
              <a:gd name="adj2" fmla="val 43349"/>
            </a:avLst>
          </a:prstGeom>
          <a:solidFill>
            <a:srgbClr val="DAC052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Стрелка вниз 26"/>
          <p:cNvSpPr/>
          <p:nvPr/>
        </p:nvSpPr>
        <p:spPr bwMode="auto">
          <a:xfrm>
            <a:off x="2915816" y="3320988"/>
            <a:ext cx="864096" cy="1476164"/>
          </a:xfrm>
          <a:prstGeom prst="downArrow">
            <a:avLst>
              <a:gd name="adj1" fmla="val 45953"/>
              <a:gd name="adj2" fmla="val 43349"/>
            </a:avLst>
          </a:prstGeom>
          <a:solidFill>
            <a:srgbClr val="DAC052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Стрелка вниз 27"/>
          <p:cNvSpPr/>
          <p:nvPr/>
        </p:nvSpPr>
        <p:spPr bwMode="auto">
          <a:xfrm>
            <a:off x="791580" y="3392996"/>
            <a:ext cx="864096" cy="1476164"/>
          </a:xfrm>
          <a:prstGeom prst="downArrow">
            <a:avLst>
              <a:gd name="adj1" fmla="val 45953"/>
              <a:gd name="adj2" fmla="val 43349"/>
            </a:avLst>
          </a:prstGeom>
          <a:solidFill>
            <a:srgbClr val="DAC052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Основное утверждение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03548" y="692696"/>
            <a:ext cx="795688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в системе 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1) все циклы свободные,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2) а все автоматы детерминированы</a:t>
            </a:r>
          </a:p>
          <a:p>
            <a:pPr algn="just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3) и вполне определены, 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то композиция по всем соединениям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состоит из автоматов, которые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1) не связаны друг с другом,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2) детерминированы,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3) и вполне определены.</a:t>
            </a:r>
          </a:p>
          <a:p>
            <a:pPr algn="just">
              <a:spcAft>
                <a:spcPts val="0"/>
              </a:spcAft>
            </a:pP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Выполняя далее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композицию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без соединений,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получаем один автомат: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детерминированный и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вполне определенный.</a:t>
            </a:r>
          </a:p>
        </p:txBody>
      </p:sp>
      <p:sp>
        <p:nvSpPr>
          <p:cNvPr id="8" name="Правая фигурная скобка 7"/>
          <p:cNvSpPr/>
          <p:nvPr/>
        </p:nvSpPr>
        <p:spPr bwMode="auto">
          <a:xfrm>
            <a:off x="5472100" y="2456892"/>
            <a:ext cx="540060" cy="1656184"/>
          </a:xfrm>
          <a:prstGeom prst="rightBrac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2492896"/>
            <a:ext cx="2488823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каждого автомата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независимо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от остальных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 bwMode="auto">
          <a:xfrm>
            <a:off x="4788024" y="4653136"/>
            <a:ext cx="540060" cy="1656184"/>
          </a:xfrm>
          <a:prstGeom prst="rightBrac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4833156"/>
            <a:ext cx="335995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Использование системы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качестве компонента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более сложной системы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Автомат дуги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945" name="AutoShape 81"/>
          <p:cNvSpPr>
            <a:spLocks noChangeAspect="1" noChangeArrowheads="1" noTextEdit="1"/>
          </p:cNvSpPr>
          <p:nvPr/>
        </p:nvSpPr>
        <p:spPr bwMode="auto">
          <a:xfrm>
            <a:off x="1295636" y="800709"/>
            <a:ext cx="6379132" cy="216024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44" name="Arc 80"/>
          <p:cNvSpPr>
            <a:spLocks/>
          </p:cNvSpPr>
          <p:nvPr/>
        </p:nvSpPr>
        <p:spPr bwMode="auto">
          <a:xfrm rot="10800000" flipH="1">
            <a:off x="6203177" y="1830705"/>
            <a:ext cx="72768" cy="3693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none" lIns="3600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43" name="AutoShape 79"/>
          <p:cNvSpPr>
            <a:spLocks noChangeShapeType="1"/>
          </p:cNvSpPr>
          <p:nvPr/>
        </p:nvSpPr>
        <p:spPr bwMode="auto">
          <a:xfrm flipV="1">
            <a:off x="5923020" y="1160748"/>
            <a:ext cx="1817332" cy="2504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42" name="AutoShape 78"/>
          <p:cNvSpPr>
            <a:spLocks noChangeShapeType="1"/>
          </p:cNvSpPr>
          <p:nvPr/>
        </p:nvSpPr>
        <p:spPr bwMode="auto">
          <a:xfrm rot="10800000" flipV="1">
            <a:off x="5966212" y="1484783"/>
            <a:ext cx="1774139" cy="2083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6028760" y="728700"/>
            <a:ext cx="1315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?(i,m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!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</a:t>
            </a:r>
          </a:p>
        </p:txBody>
      </p:sp>
      <p:sp>
        <p:nvSpPr>
          <p:cNvPr id="36940" name="AutoShape 76"/>
          <p:cNvSpPr>
            <a:spLocks noChangeArrowheads="1"/>
          </p:cNvSpPr>
          <p:nvPr/>
        </p:nvSpPr>
        <p:spPr bwMode="auto">
          <a:xfrm>
            <a:off x="6120172" y="1520788"/>
            <a:ext cx="1353717" cy="4327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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!(j,m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36939" name="Text Box 75"/>
          <p:cNvSpPr txBox="1">
            <a:spLocks noChangeArrowheads="1"/>
          </p:cNvSpPr>
          <p:nvPr/>
        </p:nvSpPr>
        <p:spPr bwMode="auto">
          <a:xfrm>
            <a:off x="7164288" y="2420888"/>
            <a:ext cx="13043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i,m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!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</a:t>
            </a:r>
          </a:p>
        </p:txBody>
      </p:sp>
      <p:sp>
        <p:nvSpPr>
          <p:cNvPr id="36938" name="AutoShape 74"/>
          <p:cNvSpPr>
            <a:spLocks noChangeArrowheads="1"/>
          </p:cNvSpPr>
          <p:nvPr/>
        </p:nvSpPr>
        <p:spPr bwMode="auto">
          <a:xfrm>
            <a:off x="3995936" y="1844824"/>
            <a:ext cx="1342171" cy="4327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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j,m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grpSp>
        <p:nvGrpSpPr>
          <p:cNvPr id="36934" name="Group 70"/>
          <p:cNvGrpSpPr>
            <a:grpSpLocks/>
          </p:cNvGrpSpPr>
          <p:nvPr/>
        </p:nvGrpSpPr>
        <p:grpSpPr bwMode="auto">
          <a:xfrm>
            <a:off x="7735661" y="1088740"/>
            <a:ext cx="400735" cy="468000"/>
            <a:chOff x="3293" y="5681"/>
            <a:chExt cx="307" cy="302"/>
          </a:xfrm>
        </p:grpSpPr>
        <p:sp>
          <p:nvSpPr>
            <p:cNvPr id="36937" name="AutoShape 73"/>
            <p:cNvSpPr>
              <a:spLocks noChangeArrowheads="1"/>
            </p:cNvSpPr>
            <p:nvPr/>
          </p:nvSpPr>
          <p:spPr bwMode="auto">
            <a:xfrm>
              <a:off x="3296" y="5681"/>
              <a:ext cx="304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36" name="Oval 72"/>
            <p:cNvSpPr>
              <a:spLocks noChangeArrowheads="1"/>
            </p:cNvSpPr>
            <p:nvPr/>
          </p:nvSpPr>
          <p:spPr bwMode="auto">
            <a:xfrm>
              <a:off x="3293" y="5681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35" name="Oval 71"/>
            <p:cNvSpPr>
              <a:spLocks noChangeArrowheads="1"/>
            </p:cNvSpPr>
            <p:nvPr/>
          </p:nvSpPr>
          <p:spPr bwMode="auto">
            <a:xfrm>
              <a:off x="3293" y="5926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929" name="AutoShape 65"/>
          <p:cNvSpPr>
            <a:spLocks noChangeShapeType="1"/>
          </p:cNvSpPr>
          <p:nvPr/>
        </p:nvSpPr>
        <p:spPr bwMode="auto">
          <a:xfrm>
            <a:off x="5616116" y="1555628"/>
            <a:ext cx="6527" cy="93726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923" name="Group 59"/>
          <p:cNvGrpSpPr>
            <a:grpSpLocks/>
          </p:cNvGrpSpPr>
          <p:nvPr/>
        </p:nvGrpSpPr>
        <p:grpSpPr bwMode="auto">
          <a:xfrm>
            <a:off x="5085000" y="1128360"/>
            <a:ext cx="879790" cy="468000"/>
            <a:chOff x="2163" y="5666"/>
            <a:chExt cx="674" cy="332"/>
          </a:xfrm>
        </p:grpSpPr>
        <p:sp>
          <p:nvSpPr>
            <p:cNvPr id="36928" name="AutoShape 64"/>
            <p:cNvSpPr>
              <a:spLocks noChangeArrowheads="1"/>
            </p:cNvSpPr>
            <p:nvPr/>
          </p:nvSpPr>
          <p:spPr bwMode="auto">
            <a:xfrm>
              <a:off x="2163" y="5666"/>
              <a:ext cx="674" cy="33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пусто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27" name="Oval 63"/>
            <p:cNvSpPr>
              <a:spLocks noChangeArrowheads="1"/>
            </p:cNvSpPr>
            <p:nvPr/>
          </p:nvSpPr>
          <p:spPr bwMode="auto">
            <a:xfrm>
              <a:off x="2748" y="5681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26" name="Oval 62"/>
            <p:cNvSpPr>
              <a:spLocks noChangeArrowheads="1"/>
            </p:cNvSpPr>
            <p:nvPr/>
          </p:nvSpPr>
          <p:spPr bwMode="auto">
            <a:xfrm>
              <a:off x="2748" y="5926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25" name="Oval 61"/>
            <p:cNvSpPr>
              <a:spLocks noChangeArrowheads="1"/>
            </p:cNvSpPr>
            <p:nvPr/>
          </p:nvSpPr>
          <p:spPr bwMode="auto">
            <a:xfrm>
              <a:off x="2588" y="5926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24" name="Oval 60"/>
            <p:cNvSpPr>
              <a:spLocks noChangeArrowheads="1"/>
            </p:cNvSpPr>
            <p:nvPr/>
          </p:nvSpPr>
          <p:spPr bwMode="auto">
            <a:xfrm>
              <a:off x="2338" y="5926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922" name="AutoShape 58"/>
          <p:cNvSpPr>
            <a:spLocks noChangeShapeType="1"/>
          </p:cNvSpPr>
          <p:nvPr/>
        </p:nvSpPr>
        <p:spPr bwMode="auto">
          <a:xfrm flipH="1" flipV="1">
            <a:off x="5351286" y="1591632"/>
            <a:ext cx="6527" cy="93726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913" name="Group 49"/>
          <p:cNvGrpSpPr>
            <a:grpSpLocks/>
          </p:cNvGrpSpPr>
          <p:nvPr/>
        </p:nvGrpSpPr>
        <p:grpSpPr bwMode="auto">
          <a:xfrm>
            <a:off x="5796136" y="1556792"/>
            <a:ext cx="2628292" cy="1340721"/>
            <a:chOff x="4563" y="6107"/>
            <a:chExt cx="736" cy="623"/>
          </a:xfrm>
        </p:grpSpPr>
        <p:sp>
          <p:nvSpPr>
            <p:cNvPr id="36921" name="Text Box 57"/>
            <p:cNvSpPr txBox="1">
              <a:spLocks noChangeArrowheads="1"/>
            </p:cNvSpPr>
            <p:nvPr/>
          </p:nvSpPr>
          <p:spPr bwMode="auto">
            <a:xfrm>
              <a:off x="5138" y="6107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20" name="Text Box 56"/>
            <p:cNvSpPr txBox="1">
              <a:spLocks noChangeArrowheads="1"/>
            </p:cNvSpPr>
            <p:nvPr/>
          </p:nvSpPr>
          <p:spPr bwMode="auto">
            <a:xfrm>
              <a:off x="5093" y="6207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5043" y="6292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8" name="Text Box 54"/>
            <p:cNvSpPr txBox="1">
              <a:spLocks noChangeArrowheads="1"/>
            </p:cNvSpPr>
            <p:nvPr/>
          </p:nvSpPr>
          <p:spPr bwMode="auto">
            <a:xfrm>
              <a:off x="4973" y="6372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7" name="Text Box 53"/>
            <p:cNvSpPr txBox="1">
              <a:spLocks noChangeArrowheads="1"/>
            </p:cNvSpPr>
            <p:nvPr/>
          </p:nvSpPr>
          <p:spPr bwMode="auto">
            <a:xfrm>
              <a:off x="4888" y="6452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4798" y="6512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5" name="Text Box 51"/>
            <p:cNvSpPr txBox="1">
              <a:spLocks noChangeArrowheads="1"/>
            </p:cNvSpPr>
            <p:nvPr/>
          </p:nvSpPr>
          <p:spPr bwMode="auto">
            <a:xfrm>
              <a:off x="4683" y="6567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4" name="Text Box 50"/>
            <p:cNvSpPr txBox="1">
              <a:spLocks noChangeArrowheads="1"/>
            </p:cNvSpPr>
            <p:nvPr/>
          </p:nvSpPr>
          <p:spPr bwMode="auto">
            <a:xfrm>
              <a:off x="4563" y="6607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</p:grpSp>
      <p:sp>
        <p:nvSpPr>
          <p:cNvPr id="36911" name="AutoShape 47"/>
          <p:cNvSpPr>
            <a:spLocks noChangeArrowheads="1"/>
          </p:cNvSpPr>
          <p:nvPr/>
        </p:nvSpPr>
        <p:spPr bwMode="auto">
          <a:xfrm>
            <a:off x="1531642" y="1913216"/>
            <a:ext cx="638667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дуга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10" name="AutoShape 46"/>
          <p:cNvSpPr>
            <a:spLocks noChangeArrowheads="1"/>
          </p:cNvSpPr>
          <p:nvPr/>
        </p:nvSpPr>
        <p:spPr bwMode="auto">
          <a:xfrm>
            <a:off x="611560" y="2059563"/>
            <a:ext cx="900000" cy="180000"/>
          </a:xfrm>
          <a:prstGeom prst="rightArrow">
            <a:avLst>
              <a:gd name="adj1" fmla="val 50000"/>
              <a:gd name="adj2" fmla="val 118007"/>
            </a:avLst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09" name="AutoShape 45"/>
          <p:cNvSpPr>
            <a:spLocks noChangeArrowheads="1"/>
          </p:cNvSpPr>
          <p:nvPr/>
        </p:nvSpPr>
        <p:spPr bwMode="auto">
          <a:xfrm>
            <a:off x="2159632" y="2060868"/>
            <a:ext cx="900000" cy="180000"/>
          </a:xfrm>
          <a:prstGeom prst="rightArrow">
            <a:avLst>
              <a:gd name="adj1" fmla="val 50000"/>
              <a:gd name="adj2" fmla="val 117657"/>
            </a:avLst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08" name="AutoShape 44"/>
          <p:cNvSpPr>
            <a:spLocks noChangeArrowheads="1"/>
          </p:cNvSpPr>
          <p:nvPr/>
        </p:nvSpPr>
        <p:spPr bwMode="auto">
          <a:xfrm>
            <a:off x="707235" y="1628800"/>
            <a:ext cx="696313" cy="4327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07" name="AutoShape 43"/>
          <p:cNvSpPr>
            <a:spLocks noChangeArrowheads="1"/>
          </p:cNvSpPr>
          <p:nvPr/>
        </p:nvSpPr>
        <p:spPr bwMode="auto">
          <a:xfrm>
            <a:off x="2224292" y="1592796"/>
            <a:ext cx="871444" cy="4327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858927" y="932599"/>
            <a:ext cx="2018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3600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= {m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,...,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930" name="Group 66"/>
          <p:cNvGrpSpPr>
            <a:grpSpLocks/>
          </p:cNvGrpSpPr>
          <p:nvPr/>
        </p:nvGrpSpPr>
        <p:grpSpPr bwMode="auto">
          <a:xfrm>
            <a:off x="5319959" y="2479436"/>
            <a:ext cx="400735" cy="468000"/>
            <a:chOff x="2343" y="6581"/>
            <a:chExt cx="307" cy="304"/>
          </a:xfrm>
        </p:grpSpPr>
        <p:sp>
          <p:nvSpPr>
            <p:cNvPr id="36933" name="AutoShape 69"/>
            <p:cNvSpPr>
              <a:spLocks noChangeArrowheads="1"/>
            </p:cNvSpPr>
            <p:nvPr/>
          </p:nvSpPr>
          <p:spPr bwMode="auto">
            <a:xfrm>
              <a:off x="2346" y="6583"/>
              <a:ext cx="304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400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32" name="Oval 68"/>
            <p:cNvSpPr>
              <a:spLocks noChangeArrowheads="1"/>
            </p:cNvSpPr>
            <p:nvPr/>
          </p:nvSpPr>
          <p:spPr bwMode="auto">
            <a:xfrm>
              <a:off x="2593" y="6581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31" name="Oval 67"/>
            <p:cNvSpPr>
              <a:spLocks noChangeArrowheads="1"/>
            </p:cNvSpPr>
            <p:nvPr/>
          </p:nvSpPr>
          <p:spPr bwMode="auto">
            <a:xfrm>
              <a:off x="2343" y="6581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1" name="Скругленный прямоугольник 90"/>
          <p:cNvSpPr/>
          <p:nvPr/>
        </p:nvSpPr>
        <p:spPr bwMode="auto">
          <a:xfrm>
            <a:off x="323528" y="4257092"/>
            <a:ext cx="4176464" cy="2052228"/>
          </a:xfrm>
          <a:prstGeom prst="roundRect">
            <a:avLst/>
          </a:prstGeom>
          <a:solidFill>
            <a:srgbClr val="F8F3E0"/>
          </a:solidFill>
          <a:ln w="12700" cap="flat" cmpd="sng" algn="ctr">
            <a:solidFill>
              <a:srgbClr val="DAC05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AutoShape 31"/>
          <p:cNvSpPr>
            <a:spLocks noChangeAspect="1" noChangeArrowheads="1" noTextEdit="1"/>
          </p:cNvSpPr>
          <p:nvPr/>
        </p:nvSpPr>
        <p:spPr bwMode="auto">
          <a:xfrm>
            <a:off x="431540" y="3269082"/>
            <a:ext cx="4104456" cy="286021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93" name="Oval 30"/>
          <p:cNvSpPr>
            <a:spLocks noChangeArrowheads="1"/>
          </p:cNvSpPr>
          <p:nvPr/>
        </p:nvSpPr>
        <p:spPr bwMode="auto">
          <a:xfrm>
            <a:off x="443215" y="4826181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Oval 29"/>
          <p:cNvSpPr>
            <a:spLocks noChangeArrowheads="1"/>
          </p:cNvSpPr>
          <p:nvPr/>
        </p:nvSpPr>
        <p:spPr bwMode="auto">
          <a:xfrm>
            <a:off x="3104022" y="5177540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Oval 28"/>
          <p:cNvSpPr>
            <a:spLocks noChangeArrowheads="1"/>
          </p:cNvSpPr>
          <p:nvPr/>
        </p:nvSpPr>
        <p:spPr bwMode="auto">
          <a:xfrm>
            <a:off x="1883911" y="5403794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Oval 27"/>
          <p:cNvSpPr>
            <a:spLocks noChangeArrowheads="1"/>
          </p:cNvSpPr>
          <p:nvPr/>
        </p:nvSpPr>
        <p:spPr bwMode="auto">
          <a:xfrm>
            <a:off x="3924324" y="4440218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AutoShape 25"/>
          <p:cNvSpPr>
            <a:spLocks noChangeShapeType="1"/>
          </p:cNvSpPr>
          <p:nvPr/>
        </p:nvSpPr>
        <p:spPr bwMode="auto">
          <a:xfrm flipH="1">
            <a:off x="843024" y="3248980"/>
            <a:ext cx="1496727" cy="1643746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98" name="AutoShape 24"/>
          <p:cNvSpPr>
            <a:spLocks noChangeShapeType="1"/>
          </p:cNvSpPr>
          <p:nvPr/>
        </p:nvSpPr>
        <p:spPr bwMode="auto">
          <a:xfrm flipH="1">
            <a:off x="2118283" y="3320988"/>
            <a:ext cx="401489" cy="2082806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99" name="AutoShape 23"/>
          <p:cNvSpPr>
            <a:spLocks noChangeShapeType="1"/>
          </p:cNvSpPr>
          <p:nvPr/>
        </p:nvSpPr>
        <p:spPr bwMode="auto">
          <a:xfrm flipH="1" flipV="1">
            <a:off x="2627784" y="3320988"/>
            <a:ext cx="545172" cy="192309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0" name="AutoShape 22"/>
          <p:cNvSpPr>
            <a:spLocks noChangeShapeType="1"/>
          </p:cNvSpPr>
          <p:nvPr/>
        </p:nvSpPr>
        <p:spPr bwMode="auto">
          <a:xfrm flipH="1" flipV="1">
            <a:off x="2771800" y="3212975"/>
            <a:ext cx="1221457" cy="1293787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1" name="AutoShape 21"/>
          <p:cNvSpPr>
            <a:spLocks noChangeShapeType="1"/>
          </p:cNvSpPr>
          <p:nvPr/>
        </p:nvSpPr>
        <p:spPr bwMode="auto">
          <a:xfrm>
            <a:off x="911958" y="5052435"/>
            <a:ext cx="1040886" cy="417905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2" name="AutoShape 20"/>
          <p:cNvSpPr>
            <a:spLocks noChangeShapeType="1"/>
          </p:cNvSpPr>
          <p:nvPr/>
        </p:nvSpPr>
        <p:spPr bwMode="auto">
          <a:xfrm flipV="1">
            <a:off x="911958" y="4666472"/>
            <a:ext cx="3012365" cy="385963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3" name="AutoShape 19"/>
          <p:cNvSpPr>
            <a:spLocks noChangeShapeType="1"/>
          </p:cNvSpPr>
          <p:nvPr/>
        </p:nvSpPr>
        <p:spPr bwMode="auto">
          <a:xfrm flipH="1">
            <a:off x="3503833" y="4892726"/>
            <a:ext cx="654862" cy="351359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4" name="AutoShape 18"/>
          <p:cNvSpPr>
            <a:spLocks noChangeShapeType="1"/>
          </p:cNvSpPr>
          <p:nvPr/>
        </p:nvSpPr>
        <p:spPr bwMode="auto">
          <a:xfrm flipH="1">
            <a:off x="2352655" y="5403794"/>
            <a:ext cx="751368" cy="226254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5" name="AutoShape 17"/>
          <p:cNvSpPr>
            <a:spLocks noChangeShapeType="1"/>
          </p:cNvSpPr>
          <p:nvPr/>
        </p:nvSpPr>
        <p:spPr bwMode="auto">
          <a:xfrm rot="16200000" flipV="1">
            <a:off x="1782864" y="4173412"/>
            <a:ext cx="284814" cy="2495369"/>
          </a:xfrm>
          <a:prstGeom prst="curvedConnector3">
            <a:avLst>
              <a:gd name="adj1" fmla="val -191588"/>
            </a:avLst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6" name="Oval 26"/>
          <p:cNvSpPr>
            <a:spLocks noChangeArrowheads="1"/>
          </p:cNvSpPr>
          <p:nvPr/>
        </p:nvSpPr>
        <p:spPr bwMode="auto">
          <a:xfrm>
            <a:off x="2316810" y="2888940"/>
            <a:ext cx="468743" cy="452508"/>
          </a:xfrm>
          <a:prstGeom prst="ellipse">
            <a:avLst/>
          </a:prstGeom>
          <a:solidFill>
            <a:srgbClr val="D8D8D8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30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Генерация тестов</a:t>
            </a:r>
            <a:endParaRPr lang="ru-RU" sz="280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03548" y="692696"/>
            <a:ext cx="795688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Тесты генерируются аналогично тому, как рассказывалось в первом докладе:</a:t>
            </a:r>
          </a:p>
          <a:p>
            <a:pPr algn="just"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Генерируются тесты для композиционного автомата всей системы (или для композиционного автомата класса связности) и фильтруются: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Тест сохраняется, если он покрывает хотя бы один переход хотя бы одного исходного автомата в системе, который не покрывается уже сохранёнными тестами.</a:t>
            </a:r>
          </a:p>
          <a:p>
            <a:pPr algn="just">
              <a:spcAft>
                <a:spcPts val="24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Иначе тест отбрасывается.</a:t>
            </a:r>
          </a:p>
          <a:p>
            <a:pPr algn="just"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После окончания генерации и фильтрации переходы автоматов системы, которые не покрываются сохранёнными тестами, - это недостижимые переходы.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31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Автоматы вершин и дуг (из </a:t>
            </a:r>
            <a:r>
              <a:rPr lang="ru-RU" sz="2800" i="1" dirty="0" smtClean="0">
                <a:latin typeface="+mj-lt"/>
                <a:sym typeface="Symbol" pitchFamily="18" charset="2"/>
              </a:rPr>
              <a:t>первого доклада</a:t>
            </a:r>
            <a:r>
              <a:rPr lang="ru-RU" sz="2800" dirty="0" smtClean="0">
                <a:latin typeface="+mj-lt"/>
                <a:sym typeface="Symbol" pitchFamily="18" charset="2"/>
              </a:rPr>
              <a:t>)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51520" y="692696"/>
            <a:ext cx="867696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Автомат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дуги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вполне определен</a:t>
            </a:r>
          </a:p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(очередь длины 1) со входом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выходом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Переходы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mM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m`M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endParaRPr lang="en-US" sz="2400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  {(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)},     ,   {(j,)},    ,     )</a:t>
            </a:r>
          </a:p>
          <a:p>
            <a:pPr>
              <a:spcAft>
                <a:spcPts val="600"/>
              </a:spcAf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  {(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)},    {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},   {(j,)},    ,    m )</a:t>
            </a:r>
          </a:p>
          <a:p>
            <a:pPr>
              <a:spcAft>
                <a:spcPts val="0"/>
              </a:spcAf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3)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  {(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`)},   ,    {(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j,m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)},    {j},    )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4)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  {(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`)},   ,    {(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j,m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)},    ,    m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ru-RU" sz="2400" b="0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spcAft>
                <a:spcPts val="0"/>
              </a:spcAft>
            </a:pPr>
            <a:endParaRPr lang="ru-RU" sz="2400" b="0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spcAft>
                <a:spcPts val="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Интерпретирующее преобразование автомата вершины:</a:t>
            </a:r>
            <a:endParaRPr lang="ru-RU" sz="2400" b="0" u="sng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 вершины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определен по всем стимулам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(s,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x, y, t)     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{  (s,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x`, p, y`, q, t)  |   p=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(x) 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&amp;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q=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(y) </a:t>
            </a:r>
            <a:endParaRPr lang="ru-RU" sz="2400" b="0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spcAft>
                <a:spcPts val="12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ip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x`(i)=x(i)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&amp;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jq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y`(j)=y(j)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&amp;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jq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y`(j)=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</a:p>
          <a:p>
            <a:pPr>
              <a:spcAft>
                <a:spcPts val="2400"/>
              </a:spcAf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2)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Нет перехода из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по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   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 s,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x,  ,  J{},  ,  s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5976156" y="1304764"/>
            <a:ext cx="3117841" cy="2520280"/>
            <a:chOff x="5976156" y="2132856"/>
            <a:chExt cx="3117841" cy="2520280"/>
          </a:xfrm>
        </p:grpSpPr>
        <p:sp>
          <p:nvSpPr>
            <p:cNvPr id="17" name="TextBox 16"/>
            <p:cNvSpPr txBox="1"/>
            <p:nvPr/>
          </p:nvSpPr>
          <p:spPr>
            <a:xfrm>
              <a:off x="5976156" y="2132856"/>
              <a:ext cx="3117841" cy="246221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Множество </a:t>
              </a:r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состояний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S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= M</a:t>
              </a:r>
              <a:r>
                <a:rPr lang="en-US" sz="2400" b="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</a:t>
              </a:r>
              <a:endPara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</a:rPr>
                <a:t>Множество стимулов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X = {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}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 M</a:t>
              </a:r>
              <a:r>
                <a:rPr lang="en-US" sz="2400" b="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</a:t>
              </a:r>
              <a:endParaRPr lang="ru-RU" sz="2400" b="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</a:rPr>
                <a:t>Множество реакций</a:t>
              </a:r>
              <a:endParaRPr lang="en-US" sz="2400" b="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</a:rPr>
                <a:t>Y = {j} </a:t>
              </a:r>
              <a:r>
                <a:rPr lang="en-US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 M</a:t>
              </a:r>
              <a:r>
                <a:rPr lang="en-US" sz="2400" b="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</a:t>
              </a:r>
              <a:endParaRPr lang="ru-RU" sz="2400" b="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5976156" y="2132856"/>
              <a:ext cx="0" cy="2520280"/>
            </a:xfrm>
            <a:prstGeom prst="line">
              <a:avLst/>
            </a:prstGeom>
            <a:solidFill>
              <a:srgbClr val="F1F8F9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Прямая со стрелкой 122"/>
          <p:cNvCxnSpPr>
            <a:stCxn id="78" idx="3"/>
            <a:endCxn id="74" idx="1"/>
          </p:cNvCxnSpPr>
          <p:nvPr/>
        </p:nvCxnSpPr>
        <p:spPr bwMode="auto">
          <a:xfrm flipV="1">
            <a:off x="4784782" y="3463945"/>
            <a:ext cx="1589045" cy="652365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9" name="Прямая со стрелкой 122"/>
          <p:cNvCxnSpPr>
            <a:stCxn id="77" idx="3"/>
            <a:endCxn id="75" idx="1"/>
          </p:cNvCxnSpPr>
          <p:nvPr/>
        </p:nvCxnSpPr>
        <p:spPr bwMode="auto">
          <a:xfrm flipV="1">
            <a:off x="4772250" y="4506590"/>
            <a:ext cx="1601577" cy="1118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0" name="Прямая со стрелкой 122"/>
          <p:cNvCxnSpPr>
            <a:stCxn id="79" idx="3"/>
            <a:endCxn id="66" idx="1"/>
          </p:cNvCxnSpPr>
          <p:nvPr/>
        </p:nvCxnSpPr>
        <p:spPr bwMode="auto">
          <a:xfrm>
            <a:off x="4784782" y="4908398"/>
            <a:ext cx="1589045" cy="716493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32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45208"/>
            <a:ext cx="8748712" cy="104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Первая проблема: автомат вершины не определен по всем параметрам выдачи</a:t>
            </a:r>
            <a:endParaRPr lang="ru-RU" sz="280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9" name="Прямая со стрелкой 122"/>
          <p:cNvCxnSpPr>
            <a:stCxn id="20" idx="3"/>
            <a:endCxn id="25" idx="1"/>
          </p:cNvCxnSpPr>
          <p:nvPr/>
        </p:nvCxnSpPr>
        <p:spPr bwMode="auto">
          <a:xfrm flipV="1">
            <a:off x="4784782" y="3463945"/>
            <a:ext cx="1589045" cy="652365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2" name="Прямая со стрелкой 122"/>
          <p:cNvCxnSpPr>
            <a:stCxn id="19" idx="3"/>
            <a:endCxn id="26" idx="1"/>
          </p:cNvCxnSpPr>
          <p:nvPr/>
        </p:nvCxnSpPr>
        <p:spPr bwMode="auto">
          <a:xfrm flipV="1">
            <a:off x="4772250" y="4506590"/>
            <a:ext cx="1601577" cy="1118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5" name="Прямая со стрелкой 122"/>
          <p:cNvCxnSpPr>
            <a:stCxn id="21" idx="3"/>
            <a:endCxn id="27" idx="1"/>
          </p:cNvCxnSpPr>
          <p:nvPr/>
        </p:nvCxnSpPr>
        <p:spPr bwMode="auto">
          <a:xfrm>
            <a:off x="4784782" y="4908398"/>
            <a:ext cx="1589045" cy="716493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50" name="AutoShape 2" descr="&amp;Kcy;&amp;acy;&amp;rcy;&amp;tcy;&amp;icy;&amp;ncy;&amp;kcy;&amp;icy; &amp;pcy;&amp;ocy; &amp;zcy;&amp;acy;&amp;pcy;&amp;rcy;&amp;ocy;&amp;scy;&amp;ucy; &amp;kcy;&amp;icy;&amp;rcy;&amp;pcy;&amp;icy;&amp;chcy; &amp;zcy;&amp;ncy;&amp;acy;&amp;kcy; &amp;dcy;&amp;ocy;&amp;rcy;&amp;ocy;&amp;zhcy;&amp;ncy;&amp;ocy;&amp;g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&amp;Kcy;&amp;acy;&amp;rcy;&amp;tcy;&amp;icy;&amp;ncy;&amp;kcy;&amp;icy; &amp;pcy;&amp;ocy; &amp;zcy;&amp;acy;&amp;pcy;&amp;rcy;&amp;ocy;&amp;scy;&amp;ucy; &amp;kcy;&amp;icy;&amp;rcy;&amp;pcy;&amp;icy;&amp;chcy; &amp;zcy;&amp;ncy;&amp;acy;&amp;kcy; &amp;dcy;&amp;ocy;&amp;rcy;&amp;ocy;&amp;zhcy;&amp;ncy;&amp;ocy;&amp;g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23528" y="1340768"/>
            <a:ext cx="84609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быть выданы все сообщения, описываемые реакцией. 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не удаётся выдать все сообщения, автомат «стоит».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122"/>
          <p:cNvCxnSpPr>
            <a:stCxn id="48" idx="3"/>
            <a:endCxn id="44" idx="1"/>
          </p:cNvCxnSpPr>
          <p:nvPr/>
        </p:nvCxnSpPr>
        <p:spPr bwMode="auto">
          <a:xfrm flipV="1">
            <a:off x="4784782" y="3463945"/>
            <a:ext cx="1589045" cy="652365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4" name="Прямая со стрелкой 122"/>
          <p:cNvCxnSpPr>
            <a:stCxn id="47" idx="3"/>
            <a:endCxn id="45" idx="1"/>
          </p:cNvCxnSpPr>
          <p:nvPr/>
        </p:nvCxnSpPr>
        <p:spPr bwMode="auto">
          <a:xfrm flipV="1">
            <a:off x="4772250" y="4506590"/>
            <a:ext cx="1601577" cy="1118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6" name="Прямая со стрелкой 122"/>
          <p:cNvCxnSpPr>
            <a:stCxn id="49" idx="3"/>
            <a:endCxn id="30" idx="1"/>
          </p:cNvCxnSpPr>
          <p:nvPr/>
        </p:nvCxnSpPr>
        <p:spPr bwMode="auto">
          <a:xfrm>
            <a:off x="4784782" y="4908398"/>
            <a:ext cx="1589045" cy="716493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46" name="Группа 30"/>
          <p:cNvGrpSpPr/>
          <p:nvPr/>
        </p:nvGrpSpPr>
        <p:grpSpPr>
          <a:xfrm>
            <a:off x="3563888" y="3931644"/>
            <a:ext cx="1220894" cy="1161420"/>
            <a:chOff x="2735796" y="2456892"/>
            <a:chExt cx="1220894" cy="1161420"/>
          </a:xfrm>
        </p:grpSpPr>
        <p:sp>
          <p:nvSpPr>
            <p:cNvPr id="47" name="AutoShape 64"/>
            <p:cNvSpPr>
              <a:spLocks noChangeArrowheads="1"/>
            </p:cNvSpPr>
            <p:nvPr/>
          </p:nvSpPr>
          <p:spPr bwMode="auto">
            <a:xfrm>
              <a:off x="2735796" y="2456892"/>
              <a:ext cx="1208362" cy="115212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вершина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07904" y="2456892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707904" y="3248980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</p:grpSp>
      <p:cxnSp>
        <p:nvCxnSpPr>
          <p:cNvPr id="53" name="Прямая со стрелкой 122"/>
          <p:cNvCxnSpPr>
            <a:stCxn id="63" idx="3"/>
            <a:endCxn id="59" idx="1"/>
          </p:cNvCxnSpPr>
          <p:nvPr/>
        </p:nvCxnSpPr>
        <p:spPr bwMode="auto">
          <a:xfrm flipV="1">
            <a:off x="4784782" y="3463945"/>
            <a:ext cx="1589045" cy="652365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4" name="Прямая со стрелкой 122"/>
          <p:cNvCxnSpPr>
            <a:stCxn id="62" idx="3"/>
            <a:endCxn id="60" idx="1"/>
          </p:cNvCxnSpPr>
          <p:nvPr/>
        </p:nvCxnSpPr>
        <p:spPr bwMode="auto">
          <a:xfrm flipV="1">
            <a:off x="4772250" y="4506590"/>
            <a:ext cx="1601577" cy="1118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Прямая со стрелкой 122"/>
          <p:cNvCxnSpPr>
            <a:stCxn id="64" idx="3"/>
            <a:endCxn id="51" idx="1"/>
          </p:cNvCxnSpPr>
          <p:nvPr/>
        </p:nvCxnSpPr>
        <p:spPr bwMode="auto">
          <a:xfrm>
            <a:off x="4784782" y="4908398"/>
            <a:ext cx="1589045" cy="716493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61" name="Группа 30"/>
          <p:cNvGrpSpPr/>
          <p:nvPr/>
        </p:nvGrpSpPr>
        <p:grpSpPr>
          <a:xfrm>
            <a:off x="3563888" y="3931644"/>
            <a:ext cx="1220894" cy="1161420"/>
            <a:chOff x="2735796" y="2456892"/>
            <a:chExt cx="1220894" cy="1161420"/>
          </a:xfrm>
        </p:grpSpPr>
        <p:sp>
          <p:nvSpPr>
            <p:cNvPr id="62" name="AutoShape 64"/>
            <p:cNvSpPr>
              <a:spLocks noChangeArrowheads="1"/>
            </p:cNvSpPr>
            <p:nvPr/>
          </p:nvSpPr>
          <p:spPr bwMode="auto">
            <a:xfrm>
              <a:off x="2735796" y="2456892"/>
              <a:ext cx="1208362" cy="115212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вершина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07904" y="2456892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707904" y="3248980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</p:grpSp>
      <p:grpSp>
        <p:nvGrpSpPr>
          <p:cNvPr id="76" name="Группа 30"/>
          <p:cNvGrpSpPr/>
          <p:nvPr/>
        </p:nvGrpSpPr>
        <p:grpSpPr>
          <a:xfrm>
            <a:off x="3563888" y="3931644"/>
            <a:ext cx="1220894" cy="1161420"/>
            <a:chOff x="2735796" y="2456892"/>
            <a:chExt cx="1220894" cy="1161420"/>
          </a:xfrm>
        </p:grpSpPr>
        <p:sp>
          <p:nvSpPr>
            <p:cNvPr id="77" name="AutoShape 64"/>
            <p:cNvSpPr>
              <a:spLocks noChangeArrowheads="1"/>
            </p:cNvSpPr>
            <p:nvPr/>
          </p:nvSpPr>
          <p:spPr bwMode="auto">
            <a:xfrm>
              <a:off x="2735796" y="2456892"/>
              <a:ext cx="1208362" cy="115212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вершина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707904" y="2456892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707904" y="3248980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</p:grpSp>
      <p:pic>
        <p:nvPicPr>
          <p:cNvPr id="40" name="Рисунок 39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075660"/>
            <a:ext cx="503334" cy="360000"/>
          </a:xfrm>
          <a:prstGeom prst="rect">
            <a:avLst/>
          </a:prstGeom>
        </p:spPr>
      </p:pic>
      <p:pic>
        <p:nvPicPr>
          <p:cNvPr id="41" name="Рисунок 40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317394"/>
            <a:ext cx="503334" cy="360000"/>
          </a:xfrm>
          <a:prstGeom prst="rect">
            <a:avLst/>
          </a:prstGeom>
        </p:spPr>
      </p:pic>
      <p:pic>
        <p:nvPicPr>
          <p:cNvPr id="42" name="Рисунок 41" descr="kirpic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4580" y="4306924"/>
            <a:ext cx="377799" cy="375481"/>
          </a:xfrm>
          <a:prstGeom prst="rect">
            <a:avLst/>
          </a:prstGeom>
        </p:spPr>
      </p:pic>
      <p:pic>
        <p:nvPicPr>
          <p:cNvPr id="37" name="Рисунок 36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075660"/>
            <a:ext cx="503334" cy="360000"/>
          </a:xfrm>
          <a:prstGeom prst="rect">
            <a:avLst/>
          </a:prstGeom>
        </p:spPr>
      </p:pic>
      <p:pic>
        <p:nvPicPr>
          <p:cNvPr id="38" name="Рисунок 37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317394"/>
            <a:ext cx="503334" cy="360000"/>
          </a:xfrm>
          <a:prstGeom prst="rect">
            <a:avLst/>
          </a:prstGeom>
        </p:spPr>
      </p:pic>
      <p:pic>
        <p:nvPicPr>
          <p:cNvPr id="39" name="Рисунок 38" descr="kirpic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4580" y="4306924"/>
            <a:ext cx="377799" cy="375481"/>
          </a:xfrm>
          <a:prstGeom prst="rect">
            <a:avLst/>
          </a:prstGeom>
        </p:spPr>
      </p:pic>
      <p:pic>
        <p:nvPicPr>
          <p:cNvPr id="56" name="Рисунок 55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075660"/>
            <a:ext cx="503334" cy="360000"/>
          </a:xfrm>
          <a:prstGeom prst="rect">
            <a:avLst/>
          </a:prstGeom>
        </p:spPr>
      </p:pic>
      <p:pic>
        <p:nvPicPr>
          <p:cNvPr id="57" name="Рисунок 56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317394"/>
            <a:ext cx="503334" cy="360000"/>
          </a:xfrm>
          <a:prstGeom prst="rect">
            <a:avLst/>
          </a:prstGeom>
        </p:spPr>
      </p:pic>
      <p:pic>
        <p:nvPicPr>
          <p:cNvPr id="58" name="Рисунок 57" descr="kirpic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4580" y="4306924"/>
            <a:ext cx="377799" cy="375481"/>
          </a:xfrm>
          <a:prstGeom prst="rect">
            <a:avLst/>
          </a:prstGeom>
        </p:spPr>
      </p:pic>
      <p:pic>
        <p:nvPicPr>
          <p:cNvPr id="71" name="Рисунок 70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075660"/>
            <a:ext cx="503334" cy="360000"/>
          </a:xfrm>
          <a:prstGeom prst="rect">
            <a:avLst/>
          </a:prstGeom>
        </p:spPr>
      </p:pic>
      <p:pic>
        <p:nvPicPr>
          <p:cNvPr id="72" name="Рисунок 71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317394"/>
            <a:ext cx="503334" cy="360000"/>
          </a:xfrm>
          <a:prstGeom prst="rect">
            <a:avLst/>
          </a:prstGeom>
        </p:spPr>
      </p:pic>
      <p:pic>
        <p:nvPicPr>
          <p:cNvPr id="73" name="Рисунок 72" descr="kirpic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4580" y="4306924"/>
            <a:ext cx="377799" cy="375481"/>
          </a:xfrm>
          <a:prstGeom prst="rect">
            <a:avLst/>
          </a:prstGeom>
        </p:spPr>
      </p:pic>
      <p:grpSp>
        <p:nvGrpSpPr>
          <p:cNvPr id="2" name="Группа 30"/>
          <p:cNvGrpSpPr/>
          <p:nvPr/>
        </p:nvGrpSpPr>
        <p:grpSpPr>
          <a:xfrm>
            <a:off x="3563888" y="3931644"/>
            <a:ext cx="1220894" cy="1161420"/>
            <a:chOff x="2735796" y="2456892"/>
            <a:chExt cx="1220894" cy="1161420"/>
          </a:xfrm>
        </p:grpSpPr>
        <p:sp>
          <p:nvSpPr>
            <p:cNvPr id="19" name="AutoShape 64"/>
            <p:cNvSpPr>
              <a:spLocks noChangeArrowheads="1"/>
            </p:cNvSpPr>
            <p:nvPr/>
          </p:nvSpPr>
          <p:spPr bwMode="auto">
            <a:xfrm>
              <a:off x="2735796" y="2456892"/>
              <a:ext cx="1208362" cy="115212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вершина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07904" y="2456892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07904" y="3248980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</p:grpSp>
      <p:sp>
        <p:nvSpPr>
          <p:cNvPr id="27" name="AutoShape 64"/>
          <p:cNvSpPr>
            <a:spLocks noChangeArrowheads="1"/>
          </p:cNvSpPr>
          <p:nvPr/>
        </p:nvSpPr>
        <p:spPr bwMode="auto">
          <a:xfrm>
            <a:off x="6373827" y="5408514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auto">
          <a:xfrm>
            <a:off x="6444208" y="4940462"/>
            <a:ext cx="437071" cy="364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vert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5" name="AutoShape 64"/>
          <p:cNvSpPr>
            <a:spLocks noChangeArrowheads="1"/>
          </p:cNvSpPr>
          <p:nvPr/>
        </p:nvSpPr>
        <p:spPr bwMode="auto">
          <a:xfrm>
            <a:off x="6373827" y="3247568"/>
            <a:ext cx="1823615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пустая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64"/>
          <p:cNvSpPr>
            <a:spLocks noChangeArrowheads="1"/>
          </p:cNvSpPr>
          <p:nvPr/>
        </p:nvSpPr>
        <p:spPr bwMode="auto">
          <a:xfrm>
            <a:off x="6373827" y="4290213"/>
            <a:ext cx="1790934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занята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>
            <a:off x="6373827" y="5408514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AutoShape 64"/>
          <p:cNvSpPr>
            <a:spLocks noChangeArrowheads="1"/>
          </p:cNvSpPr>
          <p:nvPr/>
        </p:nvSpPr>
        <p:spPr bwMode="auto">
          <a:xfrm>
            <a:off x="6444208" y="4940462"/>
            <a:ext cx="437071" cy="364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vert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44" name="AutoShape 64"/>
          <p:cNvSpPr>
            <a:spLocks noChangeArrowheads="1"/>
          </p:cNvSpPr>
          <p:nvPr/>
        </p:nvSpPr>
        <p:spPr bwMode="auto">
          <a:xfrm>
            <a:off x="6373827" y="3247568"/>
            <a:ext cx="1823615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пустая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6373827" y="4290213"/>
            <a:ext cx="1790934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занята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AutoShape 64"/>
          <p:cNvSpPr>
            <a:spLocks noChangeArrowheads="1"/>
          </p:cNvSpPr>
          <p:nvPr/>
        </p:nvSpPr>
        <p:spPr bwMode="auto">
          <a:xfrm>
            <a:off x="6373827" y="5408514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AutoShape 64"/>
          <p:cNvSpPr>
            <a:spLocks noChangeArrowheads="1"/>
          </p:cNvSpPr>
          <p:nvPr/>
        </p:nvSpPr>
        <p:spPr bwMode="auto">
          <a:xfrm>
            <a:off x="6444208" y="4940462"/>
            <a:ext cx="437071" cy="364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vert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59" name="AutoShape 64"/>
          <p:cNvSpPr>
            <a:spLocks noChangeArrowheads="1"/>
          </p:cNvSpPr>
          <p:nvPr/>
        </p:nvSpPr>
        <p:spPr bwMode="auto">
          <a:xfrm>
            <a:off x="6373827" y="3247568"/>
            <a:ext cx="1823615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пустая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AutoShape 64"/>
          <p:cNvSpPr>
            <a:spLocks noChangeArrowheads="1"/>
          </p:cNvSpPr>
          <p:nvPr/>
        </p:nvSpPr>
        <p:spPr bwMode="auto">
          <a:xfrm>
            <a:off x="6373827" y="4290213"/>
            <a:ext cx="1790934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занята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AutoShape 64"/>
          <p:cNvSpPr>
            <a:spLocks noChangeArrowheads="1"/>
          </p:cNvSpPr>
          <p:nvPr/>
        </p:nvSpPr>
        <p:spPr bwMode="auto">
          <a:xfrm>
            <a:off x="6373827" y="5408514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AutoShape 64"/>
          <p:cNvSpPr>
            <a:spLocks noChangeArrowheads="1"/>
          </p:cNvSpPr>
          <p:nvPr/>
        </p:nvSpPr>
        <p:spPr bwMode="auto">
          <a:xfrm>
            <a:off x="6444208" y="4940462"/>
            <a:ext cx="437071" cy="364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vert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74" name="AutoShape 64"/>
          <p:cNvSpPr>
            <a:spLocks noChangeArrowheads="1"/>
          </p:cNvSpPr>
          <p:nvPr/>
        </p:nvSpPr>
        <p:spPr bwMode="auto">
          <a:xfrm>
            <a:off x="6373827" y="3247568"/>
            <a:ext cx="1823615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пустая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AutoShape 64"/>
          <p:cNvSpPr>
            <a:spLocks noChangeArrowheads="1"/>
          </p:cNvSpPr>
          <p:nvPr/>
        </p:nvSpPr>
        <p:spPr bwMode="auto">
          <a:xfrm>
            <a:off x="6373827" y="4290213"/>
            <a:ext cx="1790934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занята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3563888" y="3931644"/>
            <a:ext cx="1220894" cy="1162832"/>
            <a:chOff x="3563888" y="3931644"/>
            <a:chExt cx="1220894" cy="1162832"/>
          </a:xfrm>
        </p:grpSpPr>
        <p:sp>
          <p:nvSpPr>
            <p:cNvPr id="82" name="AutoShape 64"/>
            <p:cNvSpPr>
              <a:spLocks noChangeArrowheads="1"/>
            </p:cNvSpPr>
            <p:nvPr/>
          </p:nvSpPr>
          <p:spPr bwMode="auto">
            <a:xfrm>
              <a:off x="3563888" y="3931644"/>
              <a:ext cx="1208362" cy="115212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вершина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</a:rPr>
                <a:t>«стоит»</a:t>
              </a:r>
              <a:endPara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35996" y="3931644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535996" y="4723732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63888" y="3933056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563888" y="4725144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</p:grpSp>
      <p:sp>
        <p:nvSpPr>
          <p:cNvPr id="24" name="AutoShape 64"/>
          <p:cNvSpPr>
            <a:spLocks noChangeArrowheads="1"/>
          </p:cNvSpPr>
          <p:nvPr/>
        </p:nvSpPr>
        <p:spPr bwMode="auto">
          <a:xfrm>
            <a:off x="3240000" y="3106800"/>
            <a:ext cx="5184576" cy="29523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показываю ещё раз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AutoShape 64"/>
          <p:cNvSpPr>
            <a:spLocks noChangeArrowheads="1"/>
          </p:cNvSpPr>
          <p:nvPr/>
        </p:nvSpPr>
        <p:spPr bwMode="auto">
          <a:xfrm>
            <a:off x="3240000" y="3106800"/>
            <a:ext cx="5184576" cy="29523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показываю ещё раз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AutoShape 64"/>
          <p:cNvSpPr>
            <a:spLocks noChangeArrowheads="1"/>
          </p:cNvSpPr>
          <p:nvPr/>
        </p:nvSpPr>
        <p:spPr bwMode="auto">
          <a:xfrm>
            <a:off x="3240000" y="3106800"/>
            <a:ext cx="5184576" cy="29523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показываю ещё раз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4 L 0.18004 -0.099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15746 -0.0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46 L -0.04862 -0.000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8004 -0.09953 L 0.00017 0.0002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5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5764 -0.00208 L 0.00018 0.003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" presetClass="entr" presetSubtype="0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4 L 0.18004 -0.0995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5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15746 -0.005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35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46 L -0.04862 -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8004 -0.09953 L 0.00017 0.0002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5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5764 -0.00208 L 0.00018 0.0032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4 L 0.18004 -0.0995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5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15746 -0.0053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62" presetID="35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46 L -0.04862 -0.0004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8004 -0.09953 L 0.00017 0.0002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5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5764 -0.00208 L 0.00018 0.0032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500"/>
                            </p:stCondLst>
                            <p:childTnLst>
                              <p:par>
                                <p:cTn id="6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75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8500"/>
                            </p:stCondLst>
                            <p:childTnLst>
                              <p:par>
                                <p:cTn id="8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4 L 0.18004 -0.0995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5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15746 -0.0053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500"/>
                            </p:stCondLst>
                            <p:childTnLst>
                              <p:par>
                                <p:cTn id="88" presetID="35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46 L -0.04862 -0.0004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8004 -0.09953 L 0.00017 0.0002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5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5764 -0.00208 L 0.00018 0.00324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3000"/>
                            </p:stCondLst>
                            <p:childTnLst>
                              <p:par>
                                <p:cTn id="9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4" animBg="1"/>
      <p:bldP spid="24" grpId="5" animBg="1"/>
      <p:bldP spid="50" grpId="0" animBg="1"/>
      <p:bldP spid="50" grpId="1" animBg="1"/>
      <p:bldP spid="65" grpId="0" animBg="1"/>
      <p:bldP spid="65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2340" y="4342244"/>
            <a:ext cx="503334" cy="360000"/>
          </a:xfrm>
          <a:prstGeom prst="rect">
            <a:avLst/>
          </a:prstGeom>
        </p:spPr>
      </p:pic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33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45208"/>
            <a:ext cx="8748712" cy="104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Вторая проблема: асинхронные (альтернативные) переходы в автомате дуги</a:t>
            </a:r>
            <a:endParaRPr lang="ru-RU" sz="280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AutoShape 64"/>
          <p:cNvSpPr>
            <a:spLocks noChangeArrowheads="1"/>
          </p:cNvSpPr>
          <p:nvPr/>
        </p:nvSpPr>
        <p:spPr bwMode="auto">
          <a:xfrm>
            <a:off x="6373827" y="5408514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auto">
          <a:xfrm>
            <a:off x="6444208" y="4940462"/>
            <a:ext cx="437071" cy="364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vert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cxnSp>
        <p:nvCxnSpPr>
          <p:cNvPr id="29" name="Прямая со стрелкой 122"/>
          <p:cNvCxnSpPr>
            <a:stCxn id="20" idx="3"/>
            <a:endCxn id="25" idx="1"/>
          </p:cNvCxnSpPr>
          <p:nvPr/>
        </p:nvCxnSpPr>
        <p:spPr bwMode="auto">
          <a:xfrm flipV="1">
            <a:off x="4784782" y="3463945"/>
            <a:ext cx="1589045" cy="652365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2" name="Прямая со стрелкой 122"/>
          <p:cNvCxnSpPr>
            <a:stCxn id="19" idx="3"/>
            <a:endCxn id="26" idx="1"/>
          </p:cNvCxnSpPr>
          <p:nvPr/>
        </p:nvCxnSpPr>
        <p:spPr bwMode="auto">
          <a:xfrm>
            <a:off x="4772250" y="4507708"/>
            <a:ext cx="1599750" cy="10669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5" name="Прямая со стрелкой 122"/>
          <p:cNvCxnSpPr>
            <a:stCxn id="21" idx="3"/>
            <a:endCxn id="27" idx="1"/>
          </p:cNvCxnSpPr>
          <p:nvPr/>
        </p:nvCxnSpPr>
        <p:spPr bwMode="auto">
          <a:xfrm>
            <a:off x="4784782" y="4908398"/>
            <a:ext cx="1589045" cy="716493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50" name="AutoShape 2" descr="&amp;Kcy;&amp;acy;&amp;rcy;&amp;tcy;&amp;icy;&amp;ncy;&amp;kcy;&amp;icy; &amp;pcy;&amp;ocy; &amp;zcy;&amp;acy;&amp;pcy;&amp;rcy;&amp;ocy;&amp;scy;&amp;ucy; &amp;kcy;&amp;icy;&amp;rcy;&amp;pcy;&amp;icy;&amp;chcy; &amp;zcy;&amp;ncy;&amp;acy;&amp;kcy; &amp;dcy;&amp;ocy;&amp;rcy;&amp;ocy;&amp;zhcy;&amp;ncy;&amp;ocy;&amp;g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&amp;Kcy;&amp;acy;&amp;rcy;&amp;tcy;&amp;icy;&amp;ncy;&amp;kcy;&amp;icy; &amp;pcy;&amp;ocy; &amp;zcy;&amp;acy;&amp;pcy;&amp;rcy;&amp;ocy;&amp;scy;&amp;ucy; &amp;kcy;&amp;icy;&amp;rcy;&amp;pcy;&amp;icy;&amp;chcy; &amp;zcy;&amp;ncy;&amp;acy;&amp;kcy; &amp;dcy;&amp;ocy;&amp;rcy;&amp;ocy;&amp;zhcy;&amp;ncy;&amp;ocy;&amp;g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64"/>
          <p:cNvSpPr>
            <a:spLocks noChangeArrowheads="1"/>
          </p:cNvSpPr>
          <p:nvPr/>
        </p:nvSpPr>
        <p:spPr bwMode="auto">
          <a:xfrm>
            <a:off x="6373827" y="3247568"/>
            <a:ext cx="1823615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пустая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64"/>
          <p:cNvSpPr>
            <a:spLocks noChangeArrowheads="1"/>
          </p:cNvSpPr>
          <p:nvPr/>
        </p:nvSpPr>
        <p:spPr bwMode="auto">
          <a:xfrm>
            <a:off x="6372000" y="4302000"/>
            <a:ext cx="1790934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занята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3528" y="1340768"/>
            <a:ext cx="84609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 вершины «стоит», автоматы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дуг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могут работать. 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Входящая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дуга, если она пустая, может принять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сообщение.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Выходящая дуга, если она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занята,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может выдать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сообщение.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auto">
          <a:xfrm>
            <a:off x="1638043" y="5409926"/>
            <a:ext cx="945191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>
            <a:off x="1708424" y="4941874"/>
            <a:ext cx="437071" cy="364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vert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31" name="AutoShape 64"/>
          <p:cNvSpPr>
            <a:spLocks noChangeArrowheads="1"/>
          </p:cNvSpPr>
          <p:nvPr/>
        </p:nvSpPr>
        <p:spPr bwMode="auto">
          <a:xfrm>
            <a:off x="755576" y="3248980"/>
            <a:ext cx="1823615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пустая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AutoShape 64"/>
          <p:cNvSpPr>
            <a:spLocks noChangeArrowheads="1"/>
          </p:cNvSpPr>
          <p:nvPr/>
        </p:nvSpPr>
        <p:spPr bwMode="auto">
          <a:xfrm>
            <a:off x="755576" y="4291625"/>
            <a:ext cx="1790934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занята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122"/>
          <p:cNvCxnSpPr>
            <a:stCxn id="31" idx="3"/>
            <a:endCxn id="38" idx="1"/>
          </p:cNvCxnSpPr>
          <p:nvPr/>
        </p:nvCxnSpPr>
        <p:spPr bwMode="auto">
          <a:xfrm>
            <a:off x="2579191" y="3465357"/>
            <a:ext cx="984697" cy="652365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44" name="Группа 43"/>
          <p:cNvGrpSpPr/>
          <p:nvPr/>
        </p:nvGrpSpPr>
        <p:grpSpPr>
          <a:xfrm>
            <a:off x="3563888" y="3931644"/>
            <a:ext cx="1220894" cy="1162832"/>
            <a:chOff x="3563888" y="3931644"/>
            <a:chExt cx="1220894" cy="1162832"/>
          </a:xfrm>
        </p:grpSpPr>
        <p:sp>
          <p:nvSpPr>
            <p:cNvPr id="19" name="AutoShape 64"/>
            <p:cNvSpPr>
              <a:spLocks noChangeArrowheads="1"/>
            </p:cNvSpPr>
            <p:nvPr/>
          </p:nvSpPr>
          <p:spPr bwMode="auto">
            <a:xfrm>
              <a:off x="3563888" y="3931644"/>
              <a:ext cx="1208362" cy="115212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вершина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b="0" dirty="0" smtClean="0">
                  <a:latin typeface="Times New Roman" pitchFamily="18" charset="0"/>
                  <a:cs typeface="Times New Roman" pitchFamily="18" charset="0"/>
                </a:rPr>
                <a:t>«стоит»</a:t>
              </a:r>
              <a:endPara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35996" y="3931644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35996" y="4723732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63888" y="3933056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3888" y="4725144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</p:grpSp>
      <p:cxnSp>
        <p:nvCxnSpPr>
          <p:cNvPr id="46" name="Прямая со стрелкой 122"/>
          <p:cNvCxnSpPr>
            <a:stCxn id="33" idx="3"/>
            <a:endCxn id="19" idx="1"/>
          </p:cNvCxnSpPr>
          <p:nvPr/>
        </p:nvCxnSpPr>
        <p:spPr bwMode="auto">
          <a:xfrm flipV="1">
            <a:off x="2546510" y="4507708"/>
            <a:ext cx="1017378" cy="294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9" name="Прямая со стрелкой 122"/>
          <p:cNvCxnSpPr>
            <a:stCxn id="24" idx="3"/>
            <a:endCxn id="39" idx="1"/>
          </p:cNvCxnSpPr>
          <p:nvPr/>
        </p:nvCxnSpPr>
        <p:spPr bwMode="auto">
          <a:xfrm flipV="1">
            <a:off x="2583234" y="4909810"/>
            <a:ext cx="980654" cy="716493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5" name="AutoShape 64"/>
          <p:cNvSpPr>
            <a:spLocks noChangeArrowheads="1"/>
          </p:cNvSpPr>
          <p:nvPr/>
        </p:nvSpPr>
        <p:spPr bwMode="auto">
          <a:xfrm>
            <a:off x="6372000" y="4302000"/>
            <a:ext cx="1790934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пустая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" name="Рисунок 52" descr="pism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306" y="3285024"/>
            <a:ext cx="503334" cy="360000"/>
          </a:xfrm>
          <a:prstGeom prst="rect">
            <a:avLst/>
          </a:prstGeom>
        </p:spPr>
      </p:pic>
      <p:sp>
        <p:nvSpPr>
          <p:cNvPr id="54" name="AutoShape 64"/>
          <p:cNvSpPr>
            <a:spLocks noChangeArrowheads="1"/>
          </p:cNvSpPr>
          <p:nvPr/>
        </p:nvSpPr>
        <p:spPr bwMode="auto">
          <a:xfrm>
            <a:off x="756000" y="3250800"/>
            <a:ext cx="1825200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занята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AutoShape 64"/>
          <p:cNvSpPr>
            <a:spLocks noChangeArrowheads="1"/>
          </p:cNvSpPr>
          <p:nvPr/>
        </p:nvSpPr>
        <p:spPr bwMode="auto">
          <a:xfrm>
            <a:off x="395536" y="3104964"/>
            <a:ext cx="8028892" cy="29523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показываю ещё раз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1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7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3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0"/>
                            </p:stCondLst>
                            <p:childTnLst>
                              <p:par>
                                <p:cTn id="94" presetID="1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6000"/>
                            </p:stCondLst>
                            <p:childTnLst>
                              <p:par>
                                <p:cTn id="98" presetID="1" presetClass="entr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1" presetID="1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4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7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8" presetID="12" presetClass="entr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30" presetID="12" presetClass="entr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5" grpId="2" animBg="1"/>
      <p:bldP spid="55" grpId="3" animBg="1"/>
      <p:bldP spid="55" grpId="4" animBg="1"/>
      <p:bldP spid="55" grpId="5" animBg="1"/>
      <p:bldP spid="55" grpId="6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4" grpId="6" animBg="1"/>
      <p:bldP spid="60" grpId="0" animBg="1"/>
      <p:bldP spid="60" grpId="1" animBg="1"/>
      <p:bldP spid="60" grpId="2" animBg="1"/>
      <p:bldP spid="60" grpId="3" animBg="1"/>
      <p:bldP spid="60" grpId="4" animBg="1"/>
      <p:bldP spid="60" grpId="5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64"/>
          <p:cNvSpPr>
            <a:spLocks noChangeArrowheads="1"/>
          </p:cNvSpPr>
          <p:nvPr/>
        </p:nvSpPr>
        <p:spPr bwMode="auto">
          <a:xfrm>
            <a:off x="3167844" y="3104964"/>
            <a:ext cx="4536504" cy="2952328"/>
          </a:xfrm>
          <a:prstGeom prst="roundRect">
            <a:avLst>
              <a:gd name="adj" fmla="val 16667"/>
            </a:avLst>
          </a:prstGeom>
          <a:solidFill>
            <a:srgbClr val="F8F3E0"/>
          </a:solidFill>
          <a:ln w="9525">
            <a:solidFill>
              <a:srgbClr val="DAC052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34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10365"/>
            <a:ext cx="8748712" cy="147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Специальная асинхронная композиция</a:t>
            </a:r>
          </a:p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автомата вершины </a:t>
            </a:r>
          </a:p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с автоматами всех выходящих дуг</a:t>
            </a:r>
            <a:endParaRPr lang="ru-RU" sz="280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AutoShape 64"/>
          <p:cNvSpPr>
            <a:spLocks noChangeArrowheads="1"/>
          </p:cNvSpPr>
          <p:nvPr/>
        </p:nvSpPr>
        <p:spPr bwMode="auto">
          <a:xfrm>
            <a:off x="6373827" y="5408514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auto">
          <a:xfrm>
            <a:off x="6444208" y="4940462"/>
            <a:ext cx="437071" cy="364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vert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cxnSp>
        <p:nvCxnSpPr>
          <p:cNvPr id="29" name="Прямая со стрелкой 122"/>
          <p:cNvCxnSpPr>
            <a:stCxn id="48" idx="3"/>
            <a:endCxn id="25" idx="1"/>
          </p:cNvCxnSpPr>
          <p:nvPr/>
        </p:nvCxnSpPr>
        <p:spPr bwMode="auto">
          <a:xfrm flipV="1">
            <a:off x="4772250" y="3463945"/>
            <a:ext cx="1601577" cy="1081532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2" name="Прямая со стрелкой 122"/>
          <p:cNvCxnSpPr>
            <a:stCxn id="48" idx="3"/>
            <a:endCxn id="26" idx="1"/>
          </p:cNvCxnSpPr>
          <p:nvPr/>
        </p:nvCxnSpPr>
        <p:spPr bwMode="auto">
          <a:xfrm flipV="1">
            <a:off x="4772250" y="4506590"/>
            <a:ext cx="1601577" cy="38887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5" name="Прямая со стрелкой 122"/>
          <p:cNvCxnSpPr>
            <a:stCxn id="48" idx="3"/>
            <a:endCxn id="27" idx="1"/>
          </p:cNvCxnSpPr>
          <p:nvPr/>
        </p:nvCxnSpPr>
        <p:spPr bwMode="auto">
          <a:xfrm>
            <a:off x="4772250" y="4545477"/>
            <a:ext cx="1601577" cy="1079414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50" name="AutoShape 2" descr="&amp;Kcy;&amp;acy;&amp;rcy;&amp;tcy;&amp;icy;&amp;ncy;&amp;kcy;&amp;icy; &amp;pcy;&amp;ocy; &amp;zcy;&amp;acy;&amp;pcy;&amp;rcy;&amp;ocy;&amp;scy;&amp;ucy; &amp;kcy;&amp;icy;&amp;rcy;&amp;pcy;&amp;icy;&amp;chcy; &amp;zcy;&amp;ncy;&amp;acy;&amp;kcy; &amp;dcy;&amp;ocy;&amp;rcy;&amp;ocy;&amp;zhcy;&amp;ncy;&amp;ocy;&amp;g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&amp;Kcy;&amp;acy;&amp;rcy;&amp;tcy;&amp;icy;&amp;ncy;&amp;kcy;&amp;icy; &amp;pcy;&amp;ocy; &amp;zcy;&amp;acy;&amp;pcy;&amp;rcy;&amp;ocy;&amp;scy;&amp;ucy; &amp;kcy;&amp;icy;&amp;rcy;&amp;pcy;&amp;icy;&amp;chcy; &amp;zcy;&amp;ncy;&amp;acy;&amp;kcy; &amp;dcy;&amp;ocy;&amp;rcy;&amp;ocy;&amp;zhcy;&amp;ncy;&amp;ocy;&amp;g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64"/>
          <p:cNvSpPr>
            <a:spLocks noChangeArrowheads="1"/>
          </p:cNvSpPr>
          <p:nvPr/>
        </p:nvSpPr>
        <p:spPr bwMode="auto">
          <a:xfrm>
            <a:off x="6373827" y="3247568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64"/>
          <p:cNvSpPr>
            <a:spLocks noChangeArrowheads="1"/>
          </p:cNvSpPr>
          <p:nvPr/>
        </p:nvSpPr>
        <p:spPr bwMode="auto">
          <a:xfrm>
            <a:off x="6373827" y="4290213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5516" y="1772816"/>
            <a:ext cx="2696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входы композиции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это входы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автомата вершины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6788" y="1772816"/>
            <a:ext cx="2843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выходы композиции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это выходы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автоматов дуг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122"/>
          <p:cNvCxnSpPr>
            <a:stCxn id="30" idx="2"/>
            <a:endCxn id="24" idx="1"/>
          </p:cNvCxnSpPr>
          <p:nvPr/>
        </p:nvCxnSpPr>
        <p:spPr bwMode="auto">
          <a:xfrm rot="16200000" flipH="1">
            <a:off x="1561832" y="2975115"/>
            <a:ext cx="1607983" cy="1604042"/>
          </a:xfrm>
          <a:prstGeom prst="curvedConnector2">
            <a:avLst/>
          </a:prstGeom>
          <a:solidFill>
            <a:srgbClr val="F1F8F9"/>
          </a:solidFill>
          <a:ln w="50800" cap="flat" cmpd="dbl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7" name="Прямая со стрелкой 122"/>
          <p:cNvCxnSpPr>
            <a:stCxn id="24" idx="3"/>
            <a:endCxn id="31" idx="3"/>
          </p:cNvCxnSpPr>
          <p:nvPr/>
        </p:nvCxnSpPr>
        <p:spPr bwMode="auto">
          <a:xfrm flipV="1">
            <a:off x="7704348" y="2372981"/>
            <a:ext cx="936104" cy="2208147"/>
          </a:xfrm>
          <a:prstGeom prst="curvedConnector3">
            <a:avLst>
              <a:gd name="adj1" fmla="val 124420"/>
            </a:avLst>
          </a:prstGeom>
          <a:solidFill>
            <a:srgbClr val="F1F8F9"/>
          </a:solidFill>
          <a:ln w="50800" cap="flat" cmpd="dbl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8" name="AutoShape 64"/>
          <p:cNvSpPr>
            <a:spLocks noChangeArrowheads="1"/>
          </p:cNvSpPr>
          <p:nvPr/>
        </p:nvSpPr>
        <p:spPr bwMode="auto">
          <a:xfrm>
            <a:off x="3563888" y="4329100"/>
            <a:ext cx="1208362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вершина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4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64"/>
          <p:cNvSpPr>
            <a:spLocks noChangeArrowheads="1"/>
          </p:cNvSpPr>
          <p:nvPr/>
        </p:nvSpPr>
        <p:spPr bwMode="auto">
          <a:xfrm>
            <a:off x="3167844" y="3104964"/>
            <a:ext cx="4536504" cy="2952328"/>
          </a:xfrm>
          <a:prstGeom prst="roundRect">
            <a:avLst>
              <a:gd name="adj" fmla="val 16667"/>
            </a:avLst>
          </a:prstGeom>
          <a:solidFill>
            <a:srgbClr val="F8F3E0"/>
          </a:solidFill>
          <a:ln w="9525">
            <a:solidFill>
              <a:srgbClr val="DAC052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35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11525"/>
            <a:ext cx="8748712" cy="190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Специальная асинхронная композиция </a:t>
            </a:r>
            <a:r>
              <a:rPr lang="ru-RU" sz="2800" dirty="0" smtClean="0">
                <a:latin typeface="+mj-lt"/>
                <a:sym typeface="Symbol" pitchFamily="18" charset="2"/>
              </a:rPr>
              <a:t>двудольного графа</a:t>
            </a:r>
          </a:p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автоматов </a:t>
            </a:r>
            <a:r>
              <a:rPr lang="ru-RU" sz="2800" dirty="0" smtClean="0">
                <a:latin typeface="+mj-lt"/>
                <a:sym typeface="Symbol" pitchFamily="18" charset="2"/>
              </a:rPr>
              <a:t>вершин </a:t>
            </a:r>
            <a:r>
              <a:rPr lang="ru-RU" sz="2800" dirty="0" smtClean="0">
                <a:latin typeface="+mj-lt"/>
                <a:sym typeface="Symbol" pitchFamily="18" charset="2"/>
              </a:rPr>
              <a:t>и автоматов </a:t>
            </a:r>
            <a:r>
              <a:rPr lang="ru-RU" sz="2800" dirty="0" smtClean="0">
                <a:latin typeface="+mj-lt"/>
                <a:sym typeface="Symbol" pitchFamily="18" charset="2"/>
              </a:rPr>
              <a:t>дуг, </a:t>
            </a:r>
            <a:endParaRPr lang="ru-RU" sz="2800" dirty="0" smtClean="0">
              <a:latin typeface="+mj-lt"/>
              <a:sym typeface="Symbol" pitchFamily="18" charset="2"/>
            </a:endParaRPr>
          </a:p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замкнутого по выходам автоматов вершин</a:t>
            </a:r>
            <a:endParaRPr lang="ru-RU" sz="280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AutoShape 64"/>
          <p:cNvSpPr>
            <a:spLocks noChangeArrowheads="1"/>
          </p:cNvSpPr>
          <p:nvPr/>
        </p:nvSpPr>
        <p:spPr bwMode="auto">
          <a:xfrm>
            <a:off x="6373827" y="5408514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auto">
          <a:xfrm>
            <a:off x="4067944" y="4977172"/>
            <a:ext cx="437071" cy="364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vert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cxnSp>
        <p:nvCxnSpPr>
          <p:cNvPr id="29" name="Прямая со стрелкой 122"/>
          <p:cNvCxnSpPr>
            <a:stCxn id="19" idx="3"/>
            <a:endCxn id="25" idx="1"/>
          </p:cNvCxnSpPr>
          <p:nvPr/>
        </p:nvCxnSpPr>
        <p:spPr bwMode="auto">
          <a:xfrm flipV="1">
            <a:off x="5009780" y="3463945"/>
            <a:ext cx="1364047" cy="361452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2" name="Прямая со стрелкой 122"/>
          <p:cNvCxnSpPr>
            <a:stCxn id="19" idx="3"/>
            <a:endCxn id="26" idx="1"/>
          </p:cNvCxnSpPr>
          <p:nvPr/>
        </p:nvCxnSpPr>
        <p:spPr bwMode="auto">
          <a:xfrm>
            <a:off x="5009780" y="3825397"/>
            <a:ext cx="1364047" cy="681193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5" name="Прямая со стрелкой 122"/>
          <p:cNvCxnSpPr>
            <a:stCxn id="19" idx="3"/>
            <a:endCxn id="50" idx="1"/>
          </p:cNvCxnSpPr>
          <p:nvPr/>
        </p:nvCxnSpPr>
        <p:spPr bwMode="auto">
          <a:xfrm>
            <a:off x="5009780" y="3825397"/>
            <a:ext cx="1586828" cy="1449790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50" name="AutoShape 2" descr="&amp;Kcy;&amp;acy;&amp;rcy;&amp;tcy;&amp;icy;&amp;ncy;&amp;kcy;&amp;icy; &amp;pcy;&amp;ocy; &amp;zcy;&amp;acy;&amp;pcy;&amp;rcy;&amp;ocy;&amp;scy;&amp;ucy; &amp;kcy;&amp;icy;&amp;rcy;&amp;pcy;&amp;icy;&amp;chcy; &amp;zcy;&amp;ncy;&amp;acy;&amp;kcy; &amp;dcy;&amp;ocy;&amp;rcy;&amp;ocy;&amp;zhcy;&amp;ncy;&amp;ocy;&amp;g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&amp;Kcy;&amp;acy;&amp;rcy;&amp;tcy;&amp;icy;&amp;ncy;&amp;kcy;&amp;icy; &amp;pcy;&amp;ocy; &amp;zcy;&amp;acy;&amp;pcy;&amp;rcy;&amp;ocy;&amp;scy;&amp;ucy; &amp;kcy;&amp;icy;&amp;rcy;&amp;pcy;&amp;icy;&amp;chcy; &amp;zcy;&amp;ncy;&amp;acy;&amp;kcy; &amp;dcy;&amp;ocy;&amp;rcy;&amp;ocy;&amp;zhcy;&amp;ncy;&amp;ocy;&amp;g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64"/>
          <p:cNvSpPr>
            <a:spLocks noChangeArrowheads="1"/>
          </p:cNvSpPr>
          <p:nvPr/>
        </p:nvSpPr>
        <p:spPr bwMode="auto">
          <a:xfrm>
            <a:off x="6373827" y="3247568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64"/>
          <p:cNvSpPr>
            <a:spLocks noChangeArrowheads="1"/>
          </p:cNvSpPr>
          <p:nvPr/>
        </p:nvSpPr>
        <p:spPr bwMode="auto">
          <a:xfrm>
            <a:off x="6373827" y="4290213"/>
            <a:ext cx="881729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auto">
          <a:xfrm>
            <a:off x="3563888" y="3609020"/>
            <a:ext cx="1445892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вершина 1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5516" y="1772816"/>
            <a:ext cx="2636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входы композиции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это входы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автоматов вершин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6788" y="1772816"/>
            <a:ext cx="2843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выходы композиции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это выходы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автоматов дуг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122"/>
          <p:cNvCxnSpPr>
            <a:stCxn id="30" idx="2"/>
            <a:endCxn id="24" idx="1"/>
          </p:cNvCxnSpPr>
          <p:nvPr/>
        </p:nvCxnSpPr>
        <p:spPr bwMode="auto">
          <a:xfrm rot="16200000" flipH="1">
            <a:off x="1546908" y="2960191"/>
            <a:ext cx="1607983" cy="1633890"/>
          </a:xfrm>
          <a:prstGeom prst="curvedConnector2">
            <a:avLst/>
          </a:prstGeom>
          <a:solidFill>
            <a:srgbClr val="F1F8F9"/>
          </a:solidFill>
          <a:ln w="50800" cap="flat" cmpd="dbl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7" name="Прямая со стрелкой 122"/>
          <p:cNvCxnSpPr>
            <a:stCxn id="24" idx="3"/>
            <a:endCxn id="31" idx="3"/>
          </p:cNvCxnSpPr>
          <p:nvPr/>
        </p:nvCxnSpPr>
        <p:spPr bwMode="auto">
          <a:xfrm flipV="1">
            <a:off x="7704348" y="2372981"/>
            <a:ext cx="936104" cy="2208147"/>
          </a:xfrm>
          <a:prstGeom prst="curvedConnector3">
            <a:avLst>
              <a:gd name="adj1" fmla="val 124420"/>
            </a:avLst>
          </a:prstGeom>
          <a:solidFill>
            <a:srgbClr val="F1F8F9"/>
          </a:solidFill>
          <a:ln w="50800" cap="flat" cmpd="dbl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9" name="AutoShape 64"/>
          <p:cNvSpPr>
            <a:spLocks noChangeArrowheads="1"/>
          </p:cNvSpPr>
          <p:nvPr/>
        </p:nvSpPr>
        <p:spPr bwMode="auto">
          <a:xfrm>
            <a:off x="3563888" y="4400402"/>
            <a:ext cx="1445892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вершина 2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AutoShape 64"/>
          <p:cNvSpPr>
            <a:spLocks noChangeArrowheads="1"/>
          </p:cNvSpPr>
          <p:nvPr/>
        </p:nvSpPr>
        <p:spPr bwMode="auto">
          <a:xfrm>
            <a:off x="6596608" y="5092862"/>
            <a:ext cx="437071" cy="364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vert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51" name="AutoShape 64"/>
          <p:cNvSpPr>
            <a:spLocks noChangeArrowheads="1"/>
          </p:cNvSpPr>
          <p:nvPr/>
        </p:nvSpPr>
        <p:spPr bwMode="auto">
          <a:xfrm>
            <a:off x="3563888" y="5408514"/>
            <a:ext cx="1518905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вершина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 стрелкой 122"/>
          <p:cNvCxnSpPr>
            <a:stCxn id="49" idx="3"/>
            <a:endCxn id="25" idx="1"/>
          </p:cNvCxnSpPr>
          <p:nvPr/>
        </p:nvCxnSpPr>
        <p:spPr bwMode="auto">
          <a:xfrm flipV="1">
            <a:off x="5009780" y="3463945"/>
            <a:ext cx="1364047" cy="1152834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6" name="Прямая со стрелкой 122"/>
          <p:cNvCxnSpPr>
            <a:stCxn id="49" idx="3"/>
            <a:endCxn id="27" idx="1"/>
          </p:cNvCxnSpPr>
          <p:nvPr/>
        </p:nvCxnSpPr>
        <p:spPr bwMode="auto">
          <a:xfrm>
            <a:off x="5009780" y="4616779"/>
            <a:ext cx="1364047" cy="1008112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Прямая со стрелкой 122"/>
          <p:cNvCxnSpPr>
            <a:stCxn id="51" idx="3"/>
            <a:endCxn id="27" idx="1"/>
          </p:cNvCxnSpPr>
          <p:nvPr/>
        </p:nvCxnSpPr>
        <p:spPr bwMode="auto">
          <a:xfrm>
            <a:off x="5082793" y="5624891"/>
            <a:ext cx="1291034" cy="0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3" name="Прямая со стрелкой 122"/>
          <p:cNvCxnSpPr>
            <a:stCxn id="51" idx="3"/>
            <a:endCxn id="26" idx="1"/>
          </p:cNvCxnSpPr>
          <p:nvPr/>
        </p:nvCxnSpPr>
        <p:spPr bwMode="auto">
          <a:xfrm flipV="1">
            <a:off x="5082793" y="4506590"/>
            <a:ext cx="1291034" cy="1118301"/>
          </a:xfrm>
          <a:prstGeom prst="straightConnector1">
            <a:avLst/>
          </a:prstGeom>
          <a:solidFill>
            <a:srgbClr val="F1F8F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CC7CF-713B-4C77-9267-538C5C5D2D17}" type="slidenum">
              <a:rPr lang="ru-RU" smtClean="0"/>
              <a:pPr/>
              <a:t>36</a:t>
            </a:fld>
            <a:endParaRPr lang="ru-RU" smtClean="0"/>
          </a:p>
        </p:txBody>
      </p:sp>
      <p:pic>
        <p:nvPicPr>
          <p:cNvPr id="47107" name="Picture 2" descr="end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6636" name="Text Box 156"/>
          <p:cNvSpPr txBox="1">
            <a:spLocks noChangeArrowheads="1"/>
          </p:cNvSpPr>
          <p:nvPr/>
        </p:nvSpPr>
        <p:spPr bwMode="auto">
          <a:xfrm>
            <a:off x="684213" y="657225"/>
            <a:ext cx="5797550" cy="682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grpSp>
        <p:nvGrpSpPr>
          <p:cNvPr id="47109" name="Group 180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47117" name="Text Box 181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47118" name="Group 182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47119" name="Group 183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47121" name="Rectangle 184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122" name="Rectangle 185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123" name="Rectangle 186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124" name="Rectangle 18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125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chemeClr val="bg1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chemeClr val="bg1"/>
                      </a:solidFill>
                    </a:rPr>
                    <a:t>&amp;</a:t>
                  </a:r>
                  <a:r>
                    <a:rPr lang="ru-RU" sz="1600" b="0">
                      <a:solidFill>
                        <a:schemeClr val="bg1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47126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 dirty="0" smtClean="0">
                      <a:solidFill>
                        <a:schemeClr val="bg1"/>
                      </a:solidFill>
                      <a:latin typeface="Times New Roman" pitchFamily="18" charset="0"/>
                    </a:rPr>
                    <a:t>Обобщенная модель системы автоматов</a:t>
                  </a:r>
                  <a:endParaRPr lang="ru-RU" b="0" dirty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7120" name="Text Box 190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endParaRPr lang="ru-RU" sz="1400" b="0"/>
              </a:p>
            </p:txBody>
          </p:sp>
        </p:grpSp>
      </p:grpSp>
      <p:pic>
        <p:nvPicPr>
          <p:cNvPr id="16" name="Picture 12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2816225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ptica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5900" y="3176588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 descr="ptica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975" y="26368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5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7488" y="2995613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 descr="ptica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413" y="3355975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7" descr="ptica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17488" y="281622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8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2584450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C 0.02066 -0.00903 0.04236 -0.01782 0.07639 -0.02708 C 0.11042 -0.03634 0.12274 -0.04815 0.20347 -0.05579 C 0.28385 -0.06343 0.47656 -0.07546 0.56198 -0.07269 C 0.64722 -0.06991 0.70313 -0.05093 0.71493 -0.03889 C 0.72622 -0.02685 0.6842 -0.01181 0.62917 3.7037E-7 C 0.575 0.01181 0.41719 0.01458 0.38351 0.03194 C 0.34913 0.04931 0.36684 0.09051 0.42517 0.10463 C 0.48385 0.11875 0.58629 0.10741 0.73108 0.11643 C 0.87569 0.12546 1.28194 0.13634 1.29358 0.15833 C 1.30486 0.18032 0.96788 0.23287 0.79983 0.24768 C 0.63194 0.2625 0.39254 0.24768 0.28889 0.24768 C 0.18455 0.24768 0.23958 0.24468 0.17899 0.24768 C 0.1184 0.25069 -0.06267 0.25417 -0.07569 0.26643 C -0.08889 0.2787 0.0125 0.31042 0.10156 0.32199 C 0.19184 0.33356 0.37292 0.33333 0.4592 0.33565 C 0.54531 0.33796 0.5816 0.33264 0.62118 0.33565 C 0.66076 0.33866 0.69688 0.34097 0.69688 0.35417 C 0.69688 0.36736 0.6191 0.39861 0.62118 0.41458 C 0.62361 0.43056 0.64219 0.44491 0.71493 0.45 C 0.78663 0.45509 0.92153 0.45 1.0559 0.44514 " pathEditMode="relative" rAng="0" ptsTypes="aaaaaaaaaaaaaaaaaaaaA">
                                      <p:cBhvr>
                                        <p:cTn id="12" dur="125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19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0" presetClass="path" presetSubtype="0" decel="5000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0.07621 0.45556 C -0.07257 0.45556 -0.06805 0.45417 -0.05312 0.45301 C -0.03784 0.45208 -0.01336 0.4456 0.01441 0.45 C 0.04236 0.45463 0.08334 0.48681 0.11424 0.48125 C 0.14549 0.47616 0.18507 0.44352 0.19966 0.41898 C 0.21736 0.39745 0.20938 0.38356 0.20209 0.33194 C 0.19462 0.28079 0.09167 0.13032 0.15556 0.11111 C 0.28073 0.03704 0.46823 0.2838 0.5849 0.21667 C 0.71355 0.14097 0.46077 0.0287 0.59809 -0.05394 C 0.7158 -0.12361 0.77361 0.01829 0.88143 -0.04398 C 0.98386 -0.10579 0.83872 -0.15394 0.92882 -0.21019 C 0.98664 -0.2412 1.01598 -0.22338 1.03802 -0.20833 " pathEditMode="relative" rAng="0" ptsTypes="faaafaffffff">
                                      <p:cBhvr>
                                        <p:cTn id="14" dur="1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" y="-3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8021 -0.21158 C 0.1382 -0.21899 0.35782 -0.21899 0.42917 -0.19954 C 0.50018 -0.17987 0.40573 -0.14005 0.34931 -0.08449 C 0.29271 -0.025 0.11702 0.07777 0.08872 0.14537 C 0.06042 0.21296 0.11459 0.29213 0.17848 0.32384 C 0.24236 0.35972 0.32709 0.37199 0.47448 0.34745 C 0.62188 0.32801 0.84289 0.26041 1.06563 0.19328 " pathEditMode="relative" rAng="0" ptsTypes="aaaaaaA">
                                      <p:cBhvr>
                                        <p:cTn id="16" dur="9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0.05017 0.43195 C 0.06094 0.42477 0.17587 0.41528 0.24809 0.39722 C 0.3191 0.37917 0.35625 0.36482 0.37569 0.32246 C 0.39618 0.28079 0.34809 0.19838 0.36649 0.14306 C 0.38247 0.08704 0.44115 0.02222 0.4849 -0.01458 C 0.52951 -0.05092 0.53767 -0.06134 0.63073 -0.07616 C 0.72378 -0.09051 0.88212 -0.09653 1.04444 -0.10347 " pathEditMode="relative" rAng="0" ptsTypes="aaaaaaA">
                                      <p:cBhvr>
                                        <p:cTn id="18" dur="7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-2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8.33333E-7 0.29398 C 0.11806 0.31111 0.23715 0.32847 0.30712 0.31551 C 0.37726 0.30278 0.39306 0.26643 0.42205 0.21968 C 0.45087 0.17315 0.48924 0.08611 0.48351 0.03542 C 0.47743 -0.01482 0.42205 -0.04468 0.38576 -0.08148 C 0.34948 -0.11782 0.24948 -0.16412 0.26267 -0.18241 C 0.27604 -0.2 0.39531 -0.21366 0.46528 -0.1912 C 0.53524 -0.16852 0.58594 -0.02662 0.68472 -0.04676 C 0.78368 -0.06782 0.91875 -0.19259 1.05521 -0.31736 " pathEditMode="relative" rAng="0" ptsTypes="aaaaaaaaA">
                                      <p:cBhvr>
                                        <p:cTn id="20" dur="8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-28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04479 -0.22338 C 0.16111 -0.22685 0.36927 -0.22939 0.43646 -0.21319 C 0.50365 -0.19699 0.41441 -0.16828 0.36076 -0.12477 C 0.30729 -0.08125 0.14149 -0.00254 0.11493 0.04861 C 0.08837 0.1007 0.13924 0.15973 0.19983 0.18542 C 0.2599 0.21111 0.3401 0.21875 0.47934 0.20209 C 0.61892 0.18588 0.8276 0.13588 1.03785 0.08611 " pathEditMode="relative" rAng="0" ptsTypes="aaaaaaA">
                                      <p:cBhvr>
                                        <p:cTn id="22" dur="1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" y="21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09132 0.54028 C 0.17048 0.42037 0.2526 0.29653 0.3092 0.22546 C 0.36545 0.1537 0.39496 0.12037 0.42361 0.11505 C 0.45364 0.10972 0.45086 0.19537 0.48385 0.19838 C 0.51632 0.20417 0.58142 0.16528 0.62413 0.1331 C 0.66823 0.09792 0.67777 0.09329 0.74757 -0.00232 C 0.81632 -0.1 0.92812 -0.27338 1.04357 -0.44838 " pathEditMode="relative" rAng="-3011083" ptsTypes="aaaaaaA">
                                      <p:cBhvr>
                                        <p:cTn id="24" dur="8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" y="-4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2.22222E-6 -0.2882 C 0.11597 -0.30301 0.23316 -0.31736 0.30173 -0.30672 C 0.37048 -0.29584 0.38576 -0.26459 0.41423 -0.22454 C 0.44271 -0.18449 0.48055 -0.10996 0.47465 -0.06667 C 0.46875 -0.02361 0.41423 0.00208 0.37864 0.03356 C 0.34323 0.06481 0.24496 0.1044 0.25798 0.1199 C 0.271 0.13518 0.38819 0.14699 0.45677 0.12754 C 0.52552 0.1081 0.57517 -0.01366 0.67222 0.0037 C 0.76927 0.02176 0.90191 0.1287 1.03576 0.23611 " pathEditMode="relative" rAng="0" ptsTypes="aaaaaaaaA">
                                      <p:cBhvr>
                                        <p:cTn id="26" dur="1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6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Автомат дуги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945" name="AutoShape 81"/>
          <p:cNvSpPr>
            <a:spLocks noChangeAspect="1" noChangeArrowheads="1" noTextEdit="1"/>
          </p:cNvSpPr>
          <p:nvPr/>
        </p:nvSpPr>
        <p:spPr bwMode="auto">
          <a:xfrm>
            <a:off x="1295636" y="800709"/>
            <a:ext cx="6379132" cy="216024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44" name="Arc 80"/>
          <p:cNvSpPr>
            <a:spLocks/>
          </p:cNvSpPr>
          <p:nvPr/>
        </p:nvSpPr>
        <p:spPr bwMode="auto">
          <a:xfrm rot="10800000" flipH="1">
            <a:off x="6203177" y="1830705"/>
            <a:ext cx="72768" cy="3693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none" lIns="3600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43" name="AutoShape 79"/>
          <p:cNvSpPr>
            <a:spLocks noChangeShapeType="1"/>
          </p:cNvSpPr>
          <p:nvPr/>
        </p:nvSpPr>
        <p:spPr bwMode="auto">
          <a:xfrm flipV="1">
            <a:off x="5923020" y="1160748"/>
            <a:ext cx="1817332" cy="2504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42" name="AutoShape 78"/>
          <p:cNvSpPr>
            <a:spLocks noChangeShapeType="1"/>
          </p:cNvSpPr>
          <p:nvPr/>
        </p:nvSpPr>
        <p:spPr bwMode="auto">
          <a:xfrm rot="10800000" flipV="1">
            <a:off x="5966212" y="1484783"/>
            <a:ext cx="1774139" cy="2083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6028760" y="728700"/>
            <a:ext cx="1315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?(i,m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!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</a:t>
            </a:r>
          </a:p>
        </p:txBody>
      </p:sp>
      <p:sp>
        <p:nvSpPr>
          <p:cNvPr id="36940" name="AutoShape 76"/>
          <p:cNvSpPr>
            <a:spLocks noChangeArrowheads="1"/>
          </p:cNvSpPr>
          <p:nvPr/>
        </p:nvSpPr>
        <p:spPr bwMode="auto">
          <a:xfrm>
            <a:off x="6120172" y="1520788"/>
            <a:ext cx="1353717" cy="4327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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!(j,m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36939" name="Text Box 75"/>
          <p:cNvSpPr txBox="1">
            <a:spLocks noChangeArrowheads="1"/>
          </p:cNvSpPr>
          <p:nvPr/>
        </p:nvSpPr>
        <p:spPr bwMode="auto">
          <a:xfrm>
            <a:off x="7164288" y="2420888"/>
            <a:ext cx="13043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i,m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!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</a:t>
            </a:r>
          </a:p>
        </p:txBody>
      </p:sp>
      <p:sp>
        <p:nvSpPr>
          <p:cNvPr id="36938" name="AutoShape 74"/>
          <p:cNvSpPr>
            <a:spLocks noChangeArrowheads="1"/>
          </p:cNvSpPr>
          <p:nvPr/>
        </p:nvSpPr>
        <p:spPr bwMode="auto">
          <a:xfrm>
            <a:off x="3995936" y="1844824"/>
            <a:ext cx="1342171" cy="4327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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j,m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7735661" y="1088740"/>
            <a:ext cx="400735" cy="468000"/>
            <a:chOff x="3293" y="5681"/>
            <a:chExt cx="307" cy="302"/>
          </a:xfrm>
        </p:grpSpPr>
        <p:sp>
          <p:nvSpPr>
            <p:cNvPr id="36937" name="AutoShape 73"/>
            <p:cNvSpPr>
              <a:spLocks noChangeArrowheads="1"/>
            </p:cNvSpPr>
            <p:nvPr/>
          </p:nvSpPr>
          <p:spPr bwMode="auto">
            <a:xfrm>
              <a:off x="3296" y="5681"/>
              <a:ext cx="304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36" name="Oval 72"/>
            <p:cNvSpPr>
              <a:spLocks noChangeArrowheads="1"/>
            </p:cNvSpPr>
            <p:nvPr/>
          </p:nvSpPr>
          <p:spPr bwMode="auto">
            <a:xfrm>
              <a:off x="3293" y="5681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35" name="Oval 71"/>
            <p:cNvSpPr>
              <a:spLocks noChangeArrowheads="1"/>
            </p:cNvSpPr>
            <p:nvPr/>
          </p:nvSpPr>
          <p:spPr bwMode="auto">
            <a:xfrm>
              <a:off x="3293" y="5926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929" name="AutoShape 65"/>
          <p:cNvSpPr>
            <a:spLocks noChangeShapeType="1"/>
          </p:cNvSpPr>
          <p:nvPr/>
        </p:nvSpPr>
        <p:spPr bwMode="auto">
          <a:xfrm>
            <a:off x="5616116" y="1555628"/>
            <a:ext cx="6527" cy="93726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5085000" y="1128360"/>
            <a:ext cx="879790" cy="468000"/>
            <a:chOff x="2163" y="5666"/>
            <a:chExt cx="674" cy="332"/>
          </a:xfrm>
        </p:grpSpPr>
        <p:sp>
          <p:nvSpPr>
            <p:cNvPr id="36928" name="AutoShape 64"/>
            <p:cNvSpPr>
              <a:spLocks noChangeArrowheads="1"/>
            </p:cNvSpPr>
            <p:nvPr/>
          </p:nvSpPr>
          <p:spPr bwMode="auto">
            <a:xfrm>
              <a:off x="2163" y="5666"/>
              <a:ext cx="674" cy="33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пусто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27" name="Oval 63"/>
            <p:cNvSpPr>
              <a:spLocks noChangeArrowheads="1"/>
            </p:cNvSpPr>
            <p:nvPr/>
          </p:nvSpPr>
          <p:spPr bwMode="auto">
            <a:xfrm>
              <a:off x="2748" y="5681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26" name="Oval 62"/>
            <p:cNvSpPr>
              <a:spLocks noChangeArrowheads="1"/>
            </p:cNvSpPr>
            <p:nvPr/>
          </p:nvSpPr>
          <p:spPr bwMode="auto">
            <a:xfrm>
              <a:off x="2748" y="5926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25" name="Oval 61"/>
            <p:cNvSpPr>
              <a:spLocks noChangeArrowheads="1"/>
            </p:cNvSpPr>
            <p:nvPr/>
          </p:nvSpPr>
          <p:spPr bwMode="auto">
            <a:xfrm>
              <a:off x="2588" y="5926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24" name="Oval 60"/>
            <p:cNvSpPr>
              <a:spLocks noChangeArrowheads="1"/>
            </p:cNvSpPr>
            <p:nvPr/>
          </p:nvSpPr>
          <p:spPr bwMode="auto">
            <a:xfrm>
              <a:off x="2338" y="5926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922" name="AutoShape 58"/>
          <p:cNvSpPr>
            <a:spLocks noChangeShapeType="1"/>
          </p:cNvSpPr>
          <p:nvPr/>
        </p:nvSpPr>
        <p:spPr bwMode="auto">
          <a:xfrm flipH="1" flipV="1">
            <a:off x="5351286" y="1591632"/>
            <a:ext cx="6527" cy="93726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5796136" y="1556792"/>
            <a:ext cx="2628292" cy="1340721"/>
            <a:chOff x="4563" y="6107"/>
            <a:chExt cx="736" cy="623"/>
          </a:xfrm>
        </p:grpSpPr>
        <p:sp>
          <p:nvSpPr>
            <p:cNvPr id="36921" name="Text Box 57"/>
            <p:cNvSpPr txBox="1">
              <a:spLocks noChangeArrowheads="1"/>
            </p:cNvSpPr>
            <p:nvPr/>
          </p:nvSpPr>
          <p:spPr bwMode="auto">
            <a:xfrm>
              <a:off x="5138" y="6107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20" name="Text Box 56"/>
            <p:cNvSpPr txBox="1">
              <a:spLocks noChangeArrowheads="1"/>
            </p:cNvSpPr>
            <p:nvPr/>
          </p:nvSpPr>
          <p:spPr bwMode="auto">
            <a:xfrm>
              <a:off x="5093" y="6207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5043" y="6292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8" name="Text Box 54"/>
            <p:cNvSpPr txBox="1">
              <a:spLocks noChangeArrowheads="1"/>
            </p:cNvSpPr>
            <p:nvPr/>
          </p:nvSpPr>
          <p:spPr bwMode="auto">
            <a:xfrm>
              <a:off x="4973" y="6372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7" name="Text Box 53"/>
            <p:cNvSpPr txBox="1">
              <a:spLocks noChangeArrowheads="1"/>
            </p:cNvSpPr>
            <p:nvPr/>
          </p:nvSpPr>
          <p:spPr bwMode="auto">
            <a:xfrm>
              <a:off x="4888" y="6452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4798" y="6512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5" name="Text Box 51"/>
            <p:cNvSpPr txBox="1">
              <a:spLocks noChangeArrowheads="1"/>
            </p:cNvSpPr>
            <p:nvPr/>
          </p:nvSpPr>
          <p:spPr bwMode="auto">
            <a:xfrm>
              <a:off x="4683" y="6567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  <p:sp>
          <p:nvSpPr>
            <p:cNvPr id="36914" name="Text Box 50"/>
            <p:cNvSpPr txBox="1">
              <a:spLocks noChangeArrowheads="1"/>
            </p:cNvSpPr>
            <p:nvPr/>
          </p:nvSpPr>
          <p:spPr bwMode="auto">
            <a:xfrm>
              <a:off x="4563" y="6607"/>
              <a:ext cx="161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</a:t>
              </a:r>
            </a:p>
          </p:txBody>
        </p:sp>
      </p:grpSp>
      <p:sp>
        <p:nvSpPr>
          <p:cNvPr id="36911" name="AutoShape 47"/>
          <p:cNvSpPr>
            <a:spLocks noChangeArrowheads="1"/>
          </p:cNvSpPr>
          <p:nvPr/>
        </p:nvSpPr>
        <p:spPr bwMode="auto">
          <a:xfrm>
            <a:off x="1531642" y="1913216"/>
            <a:ext cx="638667" cy="43275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дуга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10" name="AutoShape 46"/>
          <p:cNvSpPr>
            <a:spLocks noChangeArrowheads="1"/>
          </p:cNvSpPr>
          <p:nvPr/>
        </p:nvSpPr>
        <p:spPr bwMode="auto">
          <a:xfrm>
            <a:off x="611560" y="2059563"/>
            <a:ext cx="900000" cy="180000"/>
          </a:xfrm>
          <a:prstGeom prst="rightArrow">
            <a:avLst>
              <a:gd name="adj1" fmla="val 50000"/>
              <a:gd name="adj2" fmla="val 118007"/>
            </a:avLst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09" name="AutoShape 45"/>
          <p:cNvSpPr>
            <a:spLocks noChangeArrowheads="1"/>
          </p:cNvSpPr>
          <p:nvPr/>
        </p:nvSpPr>
        <p:spPr bwMode="auto">
          <a:xfrm>
            <a:off x="2159632" y="2060868"/>
            <a:ext cx="900000" cy="180000"/>
          </a:xfrm>
          <a:prstGeom prst="rightArrow">
            <a:avLst>
              <a:gd name="adj1" fmla="val 50000"/>
              <a:gd name="adj2" fmla="val 117657"/>
            </a:avLst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08" name="AutoShape 44"/>
          <p:cNvSpPr>
            <a:spLocks noChangeArrowheads="1"/>
          </p:cNvSpPr>
          <p:nvPr/>
        </p:nvSpPr>
        <p:spPr bwMode="auto">
          <a:xfrm>
            <a:off x="707235" y="1628800"/>
            <a:ext cx="696313" cy="4327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07" name="AutoShape 43"/>
          <p:cNvSpPr>
            <a:spLocks noChangeArrowheads="1"/>
          </p:cNvSpPr>
          <p:nvPr/>
        </p:nvSpPr>
        <p:spPr bwMode="auto">
          <a:xfrm>
            <a:off x="2224292" y="1592796"/>
            <a:ext cx="871444" cy="4327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858927" y="932599"/>
            <a:ext cx="2018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3600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= {m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,...,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5319959" y="2479436"/>
            <a:ext cx="400735" cy="468000"/>
            <a:chOff x="2343" y="6581"/>
            <a:chExt cx="307" cy="304"/>
          </a:xfrm>
        </p:grpSpPr>
        <p:sp>
          <p:nvSpPr>
            <p:cNvPr id="36933" name="AutoShape 69"/>
            <p:cNvSpPr>
              <a:spLocks noChangeArrowheads="1"/>
            </p:cNvSpPr>
            <p:nvPr/>
          </p:nvSpPr>
          <p:spPr bwMode="auto">
            <a:xfrm>
              <a:off x="2346" y="6583"/>
              <a:ext cx="304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400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32" name="Oval 68"/>
            <p:cNvSpPr>
              <a:spLocks noChangeArrowheads="1"/>
            </p:cNvSpPr>
            <p:nvPr/>
          </p:nvSpPr>
          <p:spPr bwMode="auto">
            <a:xfrm>
              <a:off x="2593" y="6581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31" name="Oval 67"/>
            <p:cNvSpPr>
              <a:spLocks noChangeArrowheads="1"/>
            </p:cNvSpPr>
            <p:nvPr/>
          </p:nvSpPr>
          <p:spPr bwMode="auto">
            <a:xfrm>
              <a:off x="2343" y="6581"/>
              <a:ext cx="57" cy="5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1" name="Скругленный прямоугольник 90"/>
          <p:cNvSpPr/>
          <p:nvPr/>
        </p:nvSpPr>
        <p:spPr bwMode="auto">
          <a:xfrm>
            <a:off x="323528" y="4257092"/>
            <a:ext cx="4176464" cy="2052228"/>
          </a:xfrm>
          <a:prstGeom prst="roundRect">
            <a:avLst/>
          </a:prstGeom>
          <a:solidFill>
            <a:srgbClr val="F8F3E0"/>
          </a:solidFill>
          <a:ln w="12700" cap="flat" cmpd="sng" algn="ctr">
            <a:solidFill>
              <a:srgbClr val="DAC05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AutoShape 31"/>
          <p:cNvSpPr>
            <a:spLocks noChangeAspect="1" noChangeArrowheads="1" noTextEdit="1"/>
          </p:cNvSpPr>
          <p:nvPr/>
        </p:nvSpPr>
        <p:spPr bwMode="auto">
          <a:xfrm>
            <a:off x="431540" y="3269082"/>
            <a:ext cx="4104456" cy="286021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93" name="Oval 30"/>
          <p:cNvSpPr>
            <a:spLocks noChangeArrowheads="1"/>
          </p:cNvSpPr>
          <p:nvPr/>
        </p:nvSpPr>
        <p:spPr bwMode="auto">
          <a:xfrm>
            <a:off x="443215" y="4826181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Oval 29"/>
          <p:cNvSpPr>
            <a:spLocks noChangeArrowheads="1"/>
          </p:cNvSpPr>
          <p:nvPr/>
        </p:nvSpPr>
        <p:spPr bwMode="auto">
          <a:xfrm>
            <a:off x="3104022" y="5177540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Oval 28"/>
          <p:cNvSpPr>
            <a:spLocks noChangeArrowheads="1"/>
          </p:cNvSpPr>
          <p:nvPr/>
        </p:nvSpPr>
        <p:spPr bwMode="auto">
          <a:xfrm>
            <a:off x="1883911" y="5403794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Oval 27"/>
          <p:cNvSpPr>
            <a:spLocks noChangeArrowheads="1"/>
          </p:cNvSpPr>
          <p:nvPr/>
        </p:nvSpPr>
        <p:spPr bwMode="auto">
          <a:xfrm>
            <a:off x="3924324" y="4440218"/>
            <a:ext cx="468743" cy="452508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AutoShape 25"/>
          <p:cNvSpPr>
            <a:spLocks noChangeShapeType="1"/>
          </p:cNvSpPr>
          <p:nvPr/>
        </p:nvSpPr>
        <p:spPr bwMode="auto">
          <a:xfrm flipH="1">
            <a:off x="843024" y="3248980"/>
            <a:ext cx="1496727" cy="1643746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98" name="AutoShape 24"/>
          <p:cNvSpPr>
            <a:spLocks noChangeShapeType="1"/>
          </p:cNvSpPr>
          <p:nvPr/>
        </p:nvSpPr>
        <p:spPr bwMode="auto">
          <a:xfrm flipH="1">
            <a:off x="2118283" y="3320988"/>
            <a:ext cx="401489" cy="2082806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99" name="AutoShape 23"/>
          <p:cNvSpPr>
            <a:spLocks noChangeShapeType="1"/>
          </p:cNvSpPr>
          <p:nvPr/>
        </p:nvSpPr>
        <p:spPr bwMode="auto">
          <a:xfrm flipH="1" flipV="1">
            <a:off x="2627784" y="3320988"/>
            <a:ext cx="545172" cy="192309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0" name="AutoShape 22"/>
          <p:cNvSpPr>
            <a:spLocks noChangeShapeType="1"/>
          </p:cNvSpPr>
          <p:nvPr/>
        </p:nvSpPr>
        <p:spPr bwMode="auto">
          <a:xfrm flipH="1" flipV="1">
            <a:off x="2771800" y="3212975"/>
            <a:ext cx="1221457" cy="1293787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1" name="AutoShape 21"/>
          <p:cNvSpPr>
            <a:spLocks noChangeShapeType="1"/>
          </p:cNvSpPr>
          <p:nvPr/>
        </p:nvSpPr>
        <p:spPr bwMode="auto">
          <a:xfrm>
            <a:off x="911958" y="5052435"/>
            <a:ext cx="1040886" cy="417905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2" name="AutoShape 20"/>
          <p:cNvSpPr>
            <a:spLocks noChangeShapeType="1"/>
          </p:cNvSpPr>
          <p:nvPr/>
        </p:nvSpPr>
        <p:spPr bwMode="auto">
          <a:xfrm flipV="1">
            <a:off x="911958" y="4666472"/>
            <a:ext cx="3012365" cy="385963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3" name="AutoShape 19"/>
          <p:cNvSpPr>
            <a:spLocks noChangeShapeType="1"/>
          </p:cNvSpPr>
          <p:nvPr/>
        </p:nvSpPr>
        <p:spPr bwMode="auto">
          <a:xfrm flipH="1">
            <a:off x="3503833" y="4892726"/>
            <a:ext cx="654862" cy="351359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4" name="AutoShape 18"/>
          <p:cNvSpPr>
            <a:spLocks noChangeShapeType="1"/>
          </p:cNvSpPr>
          <p:nvPr/>
        </p:nvSpPr>
        <p:spPr bwMode="auto">
          <a:xfrm flipH="1">
            <a:off x="2352655" y="5403794"/>
            <a:ext cx="751368" cy="226254"/>
          </a:xfrm>
          <a:prstGeom prst="straightConnector1">
            <a:avLst/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5" name="AutoShape 17"/>
          <p:cNvSpPr>
            <a:spLocks noChangeShapeType="1"/>
          </p:cNvSpPr>
          <p:nvPr/>
        </p:nvSpPr>
        <p:spPr bwMode="auto">
          <a:xfrm rot="16200000" flipV="1">
            <a:off x="1782864" y="4173412"/>
            <a:ext cx="284814" cy="2495369"/>
          </a:xfrm>
          <a:prstGeom prst="curvedConnector3">
            <a:avLst>
              <a:gd name="adj1" fmla="val -191588"/>
            </a:avLst>
          </a:prstGeom>
          <a:noFill/>
          <a:ln w="25400" cmpd="sng">
            <a:solidFill>
              <a:srgbClr val="000000"/>
            </a:solidFill>
            <a:prstDash val="solid"/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6" name="Oval 26"/>
          <p:cNvSpPr>
            <a:spLocks noChangeArrowheads="1"/>
          </p:cNvSpPr>
          <p:nvPr/>
        </p:nvSpPr>
        <p:spPr bwMode="auto">
          <a:xfrm>
            <a:off x="2316810" y="2888940"/>
            <a:ext cx="468743" cy="452508"/>
          </a:xfrm>
          <a:prstGeom prst="ellipse">
            <a:avLst/>
          </a:prstGeom>
          <a:solidFill>
            <a:srgbClr val="D8D8D8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Oval 27"/>
          <p:cNvSpPr>
            <a:spLocks noChangeArrowheads="1"/>
          </p:cNvSpPr>
          <p:nvPr/>
        </p:nvSpPr>
        <p:spPr bwMode="auto">
          <a:xfrm>
            <a:off x="3635896" y="4833156"/>
            <a:ext cx="396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" name="Oval 27"/>
          <p:cNvSpPr>
            <a:spLocks noChangeArrowheads="1"/>
          </p:cNvSpPr>
          <p:nvPr/>
        </p:nvSpPr>
        <p:spPr bwMode="auto">
          <a:xfrm>
            <a:off x="2555776" y="5301208"/>
            <a:ext cx="396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Oval 27"/>
          <p:cNvSpPr>
            <a:spLocks noChangeArrowheads="1"/>
          </p:cNvSpPr>
          <p:nvPr/>
        </p:nvSpPr>
        <p:spPr bwMode="auto">
          <a:xfrm>
            <a:off x="1295636" y="5085184"/>
            <a:ext cx="396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" name="Oval 27"/>
          <p:cNvSpPr>
            <a:spLocks noChangeArrowheads="1"/>
          </p:cNvSpPr>
          <p:nvPr/>
        </p:nvSpPr>
        <p:spPr bwMode="auto">
          <a:xfrm>
            <a:off x="1331640" y="5877272"/>
            <a:ext cx="396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8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" name="Oval 27"/>
          <p:cNvSpPr>
            <a:spLocks noChangeArrowheads="1"/>
          </p:cNvSpPr>
          <p:nvPr/>
        </p:nvSpPr>
        <p:spPr bwMode="auto">
          <a:xfrm>
            <a:off x="2411760" y="4653136"/>
            <a:ext cx="396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" name="Oval 27"/>
          <p:cNvSpPr>
            <a:spLocks noChangeArrowheads="1"/>
          </p:cNvSpPr>
          <p:nvPr/>
        </p:nvSpPr>
        <p:spPr bwMode="auto">
          <a:xfrm>
            <a:off x="1331640" y="3969060"/>
            <a:ext cx="396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Oval 27"/>
          <p:cNvSpPr>
            <a:spLocks noChangeArrowheads="1"/>
          </p:cNvSpPr>
          <p:nvPr/>
        </p:nvSpPr>
        <p:spPr bwMode="auto">
          <a:xfrm>
            <a:off x="2159732" y="4041068"/>
            <a:ext cx="396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" name="Oval 27"/>
          <p:cNvSpPr>
            <a:spLocks noChangeArrowheads="1"/>
          </p:cNvSpPr>
          <p:nvPr/>
        </p:nvSpPr>
        <p:spPr bwMode="auto">
          <a:xfrm>
            <a:off x="2699792" y="4113076"/>
            <a:ext cx="396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" name="Oval 27"/>
          <p:cNvSpPr>
            <a:spLocks noChangeArrowheads="1"/>
          </p:cNvSpPr>
          <p:nvPr/>
        </p:nvSpPr>
        <p:spPr bwMode="auto">
          <a:xfrm>
            <a:off x="3167844" y="3681028"/>
            <a:ext cx="396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8" name="Прямая со стрелкой 117"/>
          <p:cNvCxnSpPr>
            <a:stCxn id="96" idx="1"/>
          </p:cNvCxnSpPr>
          <p:nvPr/>
        </p:nvCxnSpPr>
        <p:spPr bwMode="auto">
          <a:xfrm flipH="1" flipV="1">
            <a:off x="3527884" y="4005064"/>
            <a:ext cx="465086" cy="501422"/>
          </a:xfrm>
          <a:prstGeom prst="straightConnector1">
            <a:avLst/>
          </a:prstGeom>
          <a:solidFill>
            <a:srgbClr val="F1F8F9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23" name="Прямая со стрелкой 122"/>
          <p:cNvCxnSpPr>
            <a:stCxn id="94" idx="1"/>
          </p:cNvCxnSpPr>
          <p:nvPr/>
        </p:nvCxnSpPr>
        <p:spPr bwMode="auto">
          <a:xfrm flipH="1" flipV="1">
            <a:off x="2951820" y="4473116"/>
            <a:ext cx="220848" cy="770692"/>
          </a:xfrm>
          <a:prstGeom prst="straightConnector1">
            <a:avLst/>
          </a:prstGeom>
          <a:solidFill>
            <a:srgbClr val="F1F8F9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9" name="AutoShape 22"/>
          <p:cNvSpPr>
            <a:spLocks noChangeShapeType="1"/>
          </p:cNvSpPr>
          <p:nvPr/>
        </p:nvSpPr>
        <p:spPr bwMode="auto">
          <a:xfrm flipH="1">
            <a:off x="1655674" y="3284983"/>
            <a:ext cx="648073" cy="720079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30" name="AutoShape 22"/>
          <p:cNvSpPr>
            <a:spLocks noChangeShapeType="1"/>
          </p:cNvSpPr>
          <p:nvPr/>
        </p:nvSpPr>
        <p:spPr bwMode="auto">
          <a:xfrm flipH="1">
            <a:off x="2375756" y="3356993"/>
            <a:ext cx="144014" cy="6840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31" name="AutoShape 22"/>
          <p:cNvSpPr>
            <a:spLocks noChangeShapeType="1"/>
          </p:cNvSpPr>
          <p:nvPr/>
        </p:nvSpPr>
        <p:spPr bwMode="auto">
          <a:xfrm flipV="1">
            <a:off x="935595" y="4869160"/>
            <a:ext cx="1474831" cy="1800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32" name="AutoShape 22"/>
          <p:cNvSpPr>
            <a:spLocks noChangeShapeType="1"/>
          </p:cNvSpPr>
          <p:nvPr/>
        </p:nvSpPr>
        <p:spPr bwMode="auto">
          <a:xfrm>
            <a:off x="945121" y="5065847"/>
            <a:ext cx="360040" cy="14401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33" name="AutoShape 22"/>
          <p:cNvSpPr>
            <a:spLocks noChangeShapeType="1"/>
          </p:cNvSpPr>
          <p:nvPr/>
        </p:nvSpPr>
        <p:spPr bwMode="auto">
          <a:xfrm flipH="1">
            <a:off x="2939914" y="5404266"/>
            <a:ext cx="144017" cy="4571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34" name="AutoShape 22"/>
          <p:cNvSpPr>
            <a:spLocks noChangeShapeType="1"/>
          </p:cNvSpPr>
          <p:nvPr/>
        </p:nvSpPr>
        <p:spPr bwMode="auto">
          <a:xfrm flipH="1">
            <a:off x="4024796" y="4905164"/>
            <a:ext cx="115155" cy="601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cxnSp>
        <p:nvCxnSpPr>
          <p:cNvPr id="137" name="Прямая со стрелкой 136"/>
          <p:cNvCxnSpPr/>
          <p:nvPr/>
        </p:nvCxnSpPr>
        <p:spPr bwMode="auto">
          <a:xfrm flipH="1">
            <a:off x="1727684" y="6093296"/>
            <a:ext cx="72008" cy="0"/>
          </a:xfrm>
          <a:prstGeom prst="straightConnector1">
            <a:avLst/>
          </a:prstGeom>
          <a:solidFill>
            <a:srgbClr val="F1F8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0" y="3811103"/>
            <a:ext cx="43924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Было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	окружение,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	4 автомата в вершинах,</a:t>
            </a:r>
          </a:p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	9 дуг.</a:t>
            </a:r>
          </a:p>
          <a:p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	окружение,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	4+9=13 автоматов,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	9*2=18 соединений.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Обобщение автомата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3529" y="656692"/>
            <a:ext cx="86769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множество сообщений.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пустое сообщение,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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M{}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Автомат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 алфавите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это набор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где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конечное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входов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конечное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выходов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конечное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состояний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 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переходов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 где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= {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стимулов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(если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= {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реакций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(если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= 2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семейство подмножеств входов (параметров приема),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= 2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семейство подмножеств выходов (параметров выдачи),</a:t>
            </a:r>
          </a:p>
          <a:p>
            <a:pPr>
              <a:spcAft>
                <a:spcPts val="6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начальное 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причём выполнены следующие условия: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входы и выходы не пересекаются: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J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принимается и выдаётся только непустое сообщение:</a:t>
            </a:r>
          </a:p>
          <a:p>
            <a:pPr lvl="2"/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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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Обобщение автомата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3529" y="656692"/>
            <a:ext cx="86769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множество сообщений.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пустое сообщение,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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M{}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Автомат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 алфавите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это набор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где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конечное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входов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конечное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выходов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конечное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состояний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 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переходов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 где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= {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стимулов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(если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= {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реакций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(если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= 2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семейство подмножеств входов (параметров приема),</a:t>
            </a:r>
          </a:p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= 2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семейство подмножеств выходов (параметров выдачи),</a:t>
            </a:r>
          </a:p>
          <a:p>
            <a:pPr>
              <a:spcAft>
                <a:spcPts val="6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начальное 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причём выполнены следующие условия: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входы и выходы не пересекаются: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J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принимается и выдаётся только непустое сообщение:</a:t>
            </a:r>
          </a:p>
          <a:p>
            <a:pPr lvl="2"/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p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q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 q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59532" y="117732"/>
            <a:ext cx="8496000" cy="2419124"/>
            <a:chOff x="359532" y="117732"/>
            <a:chExt cx="8496000" cy="2419124"/>
          </a:xfrm>
        </p:grpSpPr>
        <p:grpSp>
          <p:nvGrpSpPr>
            <p:cNvPr id="2" name="Группа 35"/>
            <p:cNvGrpSpPr/>
            <p:nvPr/>
          </p:nvGrpSpPr>
          <p:grpSpPr>
            <a:xfrm>
              <a:off x="359532" y="117732"/>
              <a:ext cx="8496000" cy="2419124"/>
              <a:chOff x="447118" y="117732"/>
              <a:chExt cx="8496000" cy="241912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47118" y="117732"/>
                <a:ext cx="8496000" cy="2419124"/>
              </a:xfrm>
              <a:prstGeom prst="rect">
                <a:avLst/>
              </a:prstGeom>
              <a:solidFill>
                <a:srgbClr val="F3EBC9"/>
              </a:solidFill>
              <a:ln>
                <a:solidFill>
                  <a:srgbClr val="DAC052"/>
                </a:solidFill>
              </a:ln>
            </p:spPr>
            <p:txBody>
              <a:bodyPr wrap="square" lIns="108000" rIns="10800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ru-RU" sz="2400" b="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параметр выдачи: по каким входам идет прием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sz="2400" b="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стимул: сообщения на входах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sz="2400" b="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пресостояние</a:t>
                </a:r>
                <a:endParaRPr lang="ru-RU" sz="2400" b="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sz="2400" b="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				</a:t>
                </a:r>
                <a:r>
                  <a:rPr lang="ru-RU" sz="2400" b="0" dirty="0" smtClean="0">
                    <a:latin typeface="Times New Roman" pitchFamily="18" charset="0"/>
                    <a:cs typeface="Times New Roman" pitchFamily="18" charset="0"/>
                  </a:rPr>
                  <a:t>Переход </a:t>
                </a:r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</a:rPr>
                  <a:t>a =</a:t>
                </a:r>
                <a:r>
                  <a:rPr lang="ru-RU" sz="2400" b="0" i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0" i="1" dirty="0" err="1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 </a:t>
                </a:r>
                <a:r>
                  <a:rPr lang="en-US" sz="2400" b="0" i="1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x</a:t>
                </a:r>
                <a:r>
                  <a:rPr lang="en-US" sz="2400" b="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p</a:t>
                </a:r>
                <a:r>
                  <a:rPr lang="en-US" sz="2400" b="0" i="1" baseline="-25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</a:t>
                </a:r>
                <a:r>
                  <a:rPr lang="en-US" sz="2400" b="0" i="1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y</a:t>
                </a:r>
                <a:r>
                  <a:rPr lang="en-US" sz="2400" b="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</a:t>
                </a:r>
                <a:r>
                  <a:rPr lang="en-US" sz="2400" b="0" i="1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q</a:t>
                </a:r>
                <a:r>
                  <a:rPr lang="en-US" sz="2400" b="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 </a:t>
                </a:r>
                <a:r>
                  <a:rPr lang="en-US" sz="2400" b="0" i="1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t</a:t>
                </a:r>
                <a:r>
                  <a:rPr lang="en-US" sz="2400" b="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400" b="0" i="1" dirty="0" smtClean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sz="2400" b="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реакция: сообщения на выходах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sz="2400" b="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параметр </a:t>
                </a:r>
                <a:r>
                  <a:rPr lang="ru-RU" sz="2400" b="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выдачи:по</a:t>
                </a:r>
                <a:r>
                  <a:rPr lang="ru-RU" sz="2400" b="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каким выходам идет выдача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sz="2400" b="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постсостояние</a:t>
                </a:r>
                <a:endParaRPr lang="ru-RU" sz="2400" b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Стрелка углом вверх 26"/>
              <p:cNvSpPr/>
              <p:nvPr/>
            </p:nvSpPr>
            <p:spPr bwMode="auto">
              <a:xfrm>
                <a:off x="4751512" y="1531853"/>
                <a:ext cx="2788394" cy="168955"/>
              </a:xfrm>
              <a:prstGeom prst="bentUpArrow">
                <a:avLst>
                  <a:gd name="adj1" fmla="val 14183"/>
                  <a:gd name="adj2" fmla="val 24919"/>
                  <a:gd name="adj3" fmla="val 50000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Стрелка углом вверх 27"/>
              <p:cNvSpPr/>
              <p:nvPr/>
            </p:nvSpPr>
            <p:spPr bwMode="auto">
              <a:xfrm>
                <a:off x="6983760" y="1576170"/>
                <a:ext cx="988194" cy="448674"/>
              </a:xfrm>
              <a:prstGeom prst="bentUpArrow">
                <a:avLst>
                  <a:gd name="adj1" fmla="val 5211"/>
                  <a:gd name="adj2" fmla="val 10952"/>
                  <a:gd name="adj3" fmla="val 42630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Стрелка углом вверх 28"/>
              <p:cNvSpPr/>
              <p:nvPr/>
            </p:nvSpPr>
            <p:spPr bwMode="auto">
              <a:xfrm>
                <a:off x="2499346" y="1520788"/>
                <a:ext cx="6120680" cy="828092"/>
              </a:xfrm>
              <a:prstGeom prst="bentUpArrow">
                <a:avLst>
                  <a:gd name="adj1" fmla="val 3734"/>
                  <a:gd name="adj2" fmla="val 5245"/>
                  <a:gd name="adj3" fmla="val 33760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Стрелка углом вверх 29"/>
              <p:cNvSpPr/>
              <p:nvPr/>
            </p:nvSpPr>
            <p:spPr bwMode="auto">
              <a:xfrm flipV="1">
                <a:off x="4407558" y="656692"/>
                <a:ext cx="2340260" cy="576064"/>
              </a:xfrm>
              <a:prstGeom prst="bentUpArrow">
                <a:avLst>
                  <a:gd name="adj1" fmla="val 5606"/>
                  <a:gd name="adj2" fmla="val 7453"/>
                  <a:gd name="adj3" fmla="val 24076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Стрелка углом вверх 30"/>
              <p:cNvSpPr/>
              <p:nvPr/>
            </p:nvSpPr>
            <p:spPr bwMode="auto">
              <a:xfrm flipV="1">
                <a:off x="2364183" y="1016732"/>
                <a:ext cx="3699559" cy="216024"/>
              </a:xfrm>
              <a:prstGeom prst="bentUpArrow">
                <a:avLst>
                  <a:gd name="adj1" fmla="val 13302"/>
                  <a:gd name="adj2" fmla="val 21172"/>
                  <a:gd name="adj3" fmla="val 47184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5" name="Стрелка углом вверх 14"/>
            <p:cNvSpPr/>
            <p:nvPr/>
          </p:nvSpPr>
          <p:spPr bwMode="auto">
            <a:xfrm flipV="1">
              <a:off x="6588224" y="332656"/>
              <a:ext cx="504056" cy="900100"/>
            </a:xfrm>
            <a:prstGeom prst="bentUpArrow">
              <a:avLst>
                <a:gd name="adj1" fmla="val 5606"/>
                <a:gd name="adj2" fmla="val 12796"/>
                <a:gd name="adj3" fmla="val 24076"/>
              </a:avLst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Система автоматов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43508" y="834382"/>
            <a:ext cx="882098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конечное множество автоматов в алфавите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Будем считать, что входы, выходы и состояния автоматов разные:</a:t>
            </a:r>
          </a:p>
          <a:p>
            <a:pPr>
              <a:spcAft>
                <a:spcPts val="18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 (A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&amp; S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множество всех выходов всех автоматов,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множество всех входов всех автоматов.</a:t>
            </a:r>
          </a:p>
          <a:p>
            <a:pPr>
              <a:spcAft>
                <a:spcPts val="18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Система автоматов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это набор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биекция, определяющая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соединения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внешний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вход системы,</a:t>
            </a:r>
          </a:p>
          <a:p>
            <a:pPr>
              <a:spcAft>
                <a:spcPts val="18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внешний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выход системы.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 системы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обозначим: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Классы связности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43508" y="1064634"/>
            <a:ext cx="882098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Система автоматов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Ориентированный граф связей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вершины = автоматы из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дуга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j,i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 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 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jJ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&amp;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iI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&amp; 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j,i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)E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Неориентированный граф связей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если снять ориентацию дуг.</a:t>
            </a:r>
          </a:p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Автоматы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AV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BV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связаны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 в неориентированном графе связей есть маршрут из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Связанность – отношение эквивалентности</a:t>
            </a:r>
          </a:p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(рефлексивно, симметрично и транзитивно).</a:t>
            </a:r>
          </a:p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Разбиение множества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на классы связности.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(36)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5735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Обобщенная модель системы автоматов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Состояние автомата – это множество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719572" y="856739"/>
            <a:ext cx="777686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Система автоматов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 удобства определения композиции будем считать, что состояние автомата является множеством, причём состояния разных автоматов в системе являются непересекающимися множествами:</a:t>
            </a:r>
          </a:p>
          <a:p>
            <a:pPr algn="just">
              <a:spcAft>
                <a:spcPts val="18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s`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s`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задана система, в которой это не так, то заменим в каждом автомате каждое состояние </a:t>
            </a:r>
            <a:r>
              <a:rPr lang="ru-RU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на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синглетон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{s}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Будут получены автоматы изоморфные исходным.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Поскольку в системе автоматов состояния разных автоматов разные, то будет выполнено условие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попарного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непересечения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множеств состояний разных автоматов.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199203</TotalTime>
  <Words>3035</Words>
  <Application>Microsoft Office PowerPoint</Application>
  <PresentationFormat>Экран (4:3)</PresentationFormat>
  <Paragraphs>709</Paragraphs>
  <Slides>36</Slides>
  <Notes>35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Times New Roman</vt:lpstr>
      <vt:lpstr>Symbol</vt:lpstr>
      <vt:lpstr>Euclid Extra</vt:lpstr>
      <vt:lpstr>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ISP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Игорь Борисович Бурдонов   Институт Системного Программирования РАН (ИСПРАН)  Исследование одно/двунаправленных распределённых сетей конечным роботом</dc:title>
  <dc:creator>Igor Bourdonov</dc:creator>
  <cp:lastModifiedBy>Burdonov</cp:lastModifiedBy>
  <cp:revision>2195</cp:revision>
  <dcterms:created xsi:type="dcterms:W3CDTF">2004-09-07T08:30:49Z</dcterms:created>
  <dcterms:modified xsi:type="dcterms:W3CDTF">2016-05-25T15:53:06Z</dcterms:modified>
</cp:coreProperties>
</file>