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Default Extension="fntdata" ContentType="application/x-fontdata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Default Extension="gif" ContentType="image/gif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embedTrueTypeFonts="1">
  <p:sldMasterIdLst>
    <p:sldMasterId id="2147483648" r:id="rId1"/>
  </p:sldMasterIdLst>
  <p:notesMasterIdLst>
    <p:notesMasterId r:id="rId38"/>
  </p:notesMasterIdLst>
  <p:sldIdLst>
    <p:sldId id="1041" r:id="rId2"/>
    <p:sldId id="1063" r:id="rId3"/>
    <p:sldId id="1051" r:id="rId4"/>
    <p:sldId id="1064" r:id="rId5"/>
    <p:sldId id="1052" r:id="rId6"/>
    <p:sldId id="1065" r:id="rId7"/>
    <p:sldId id="1043" r:id="rId8"/>
    <p:sldId id="1070" r:id="rId9"/>
    <p:sldId id="1071" r:id="rId10"/>
    <p:sldId id="1069" r:id="rId11"/>
    <p:sldId id="1072" r:id="rId12"/>
    <p:sldId id="1074" r:id="rId13"/>
    <p:sldId id="1075" r:id="rId14"/>
    <p:sldId id="1076" r:id="rId15"/>
    <p:sldId id="1077" r:id="rId16"/>
    <p:sldId id="1078" r:id="rId17"/>
    <p:sldId id="1079" r:id="rId18"/>
    <p:sldId id="1080" r:id="rId19"/>
    <p:sldId id="1081" r:id="rId20"/>
    <p:sldId id="1082" r:id="rId21"/>
    <p:sldId id="1110" r:id="rId22"/>
    <p:sldId id="1111" r:id="rId23"/>
    <p:sldId id="1087" r:id="rId24"/>
    <p:sldId id="1088" r:id="rId25"/>
    <p:sldId id="1089" r:id="rId26"/>
    <p:sldId id="1093" r:id="rId27"/>
    <p:sldId id="1090" r:id="rId28"/>
    <p:sldId id="1108" r:id="rId29"/>
    <p:sldId id="1095" r:id="rId30"/>
    <p:sldId id="1107" r:id="rId31"/>
    <p:sldId id="1097" r:id="rId32"/>
    <p:sldId id="1100" r:id="rId33"/>
    <p:sldId id="1101" r:id="rId34"/>
    <p:sldId id="1104" r:id="rId35"/>
    <p:sldId id="1106" r:id="rId36"/>
    <p:sldId id="757" r:id="rId37"/>
  </p:sldIdLst>
  <p:sldSz cx="9144000" cy="6858000" type="screen4x3"/>
  <p:notesSz cx="6797675" cy="9926638"/>
  <p:embeddedFontLst>
    <p:embeddedFont>
      <p:font typeface="Euclid Extra" pitchFamily="18" charset="2"/>
      <p:regular r:id="rId39"/>
      <p:bold r:id="rId40"/>
    </p:embeddedFont>
  </p:embeddedFont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C052"/>
    <a:srgbClr val="FFE5E5"/>
    <a:srgbClr val="F8F3E0"/>
    <a:srgbClr val="F3EBC9"/>
    <a:srgbClr val="E5FFEC"/>
    <a:srgbClr val="00FF00"/>
    <a:srgbClr val="0000FF"/>
    <a:srgbClr val="0000CC"/>
    <a:srgbClr val="000066"/>
    <a:srgbClr val="FF99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0" autoAdjust="0"/>
    <p:restoredTop sz="94582" autoAdjust="0"/>
  </p:normalViewPr>
  <p:slideViewPr>
    <p:cSldViewPr>
      <p:cViewPr varScale="1">
        <p:scale>
          <a:sx n="127" d="100"/>
          <a:sy n="127" d="100"/>
        </p:scale>
        <p:origin x="-28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4" d="100"/>
          <a:sy n="74" d="100"/>
        </p:scale>
        <p:origin x="-1314" y="-102"/>
      </p:cViewPr>
      <p:guideLst>
        <p:guide orient="horz" pos="3127"/>
        <p:guide pos="2141"/>
      </p:guideLst>
    </p:cSldViewPr>
  </p:notes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font" Target="fonts/font1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>
            <a:lvl1pPr defTabSz="915988">
              <a:defRPr sz="1200" b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 b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12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Click to edit Master text styles</a:t>
            </a:r>
          </a:p>
          <a:p>
            <a:pPr lvl="1"/>
            <a:r>
              <a:rPr lang="ru-RU" noProof="0" smtClean="0"/>
              <a:t>Second level</a:t>
            </a:r>
          </a:p>
          <a:p>
            <a:pPr lvl="2"/>
            <a:r>
              <a:rPr lang="ru-RU" noProof="0" smtClean="0"/>
              <a:t>Third level</a:t>
            </a:r>
          </a:p>
          <a:p>
            <a:pPr lvl="3"/>
            <a:r>
              <a:rPr lang="ru-RU" noProof="0" smtClean="0"/>
              <a:t>Fourth level</a:t>
            </a:r>
          </a:p>
          <a:p>
            <a:pPr lvl="4"/>
            <a:r>
              <a:rPr lang="ru-RU" noProof="0" smtClean="0"/>
              <a:t>Fifth level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8" tIns="45784" rIns="91568" bIns="45784" numCol="1" anchor="b" anchorCtr="0" compatLnSpc="1">
            <a:prstTxWarp prst="textNoShape">
              <a:avLst/>
            </a:prstTxWarp>
          </a:bodyPr>
          <a:lstStyle>
            <a:lvl1pPr defTabSz="915988">
              <a:defRPr sz="1200" b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8" tIns="45784" rIns="91568" bIns="45784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 b="0"/>
            </a:lvl1pPr>
          </a:lstStyle>
          <a:p>
            <a:pPr>
              <a:defRPr/>
            </a:pPr>
            <a:fld id="{800CDBA3-C83D-4E13-82EF-C89DA4A232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52A5655-4EC1-4D7D-BFAD-20F6DBE16D5E}" type="slidenum">
              <a:rPr lang="ru-RU" smtClean="0"/>
              <a:pPr/>
              <a:t>1</a:t>
            </a:fld>
            <a:endParaRPr lang="ru-RU" smtClean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076069-D975-4F30-B3E7-D8EF87DB03F8}" type="slidenum">
              <a:rPr lang="ru-RU" smtClean="0"/>
              <a:pPr/>
              <a:t>10</a:t>
            </a:fld>
            <a:endParaRPr lang="ru-RU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076069-D975-4F30-B3E7-D8EF87DB03F8}" type="slidenum">
              <a:rPr lang="ru-RU" smtClean="0"/>
              <a:pPr/>
              <a:t>11</a:t>
            </a:fld>
            <a:endParaRPr lang="ru-RU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076069-D975-4F30-B3E7-D8EF87DB03F8}" type="slidenum">
              <a:rPr lang="ru-RU" smtClean="0"/>
              <a:pPr/>
              <a:t>12</a:t>
            </a:fld>
            <a:endParaRPr lang="ru-RU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076069-D975-4F30-B3E7-D8EF87DB03F8}" type="slidenum">
              <a:rPr lang="ru-RU" smtClean="0"/>
              <a:pPr/>
              <a:t>13</a:t>
            </a:fld>
            <a:endParaRPr lang="ru-RU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076069-D975-4F30-B3E7-D8EF87DB03F8}" type="slidenum">
              <a:rPr lang="ru-RU" smtClean="0"/>
              <a:pPr/>
              <a:t>14</a:t>
            </a:fld>
            <a:endParaRPr lang="ru-RU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076069-D975-4F30-B3E7-D8EF87DB03F8}" type="slidenum">
              <a:rPr lang="ru-RU" smtClean="0"/>
              <a:pPr/>
              <a:t>15</a:t>
            </a:fld>
            <a:endParaRPr lang="ru-RU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076069-D975-4F30-B3E7-D8EF87DB03F8}" type="slidenum">
              <a:rPr lang="ru-RU" smtClean="0"/>
              <a:pPr/>
              <a:t>16</a:t>
            </a:fld>
            <a:endParaRPr lang="ru-RU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076069-D975-4F30-B3E7-D8EF87DB03F8}" type="slidenum">
              <a:rPr lang="ru-RU" smtClean="0"/>
              <a:pPr/>
              <a:t>17</a:t>
            </a:fld>
            <a:endParaRPr lang="ru-RU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076069-D975-4F30-B3E7-D8EF87DB03F8}" type="slidenum">
              <a:rPr lang="ru-RU" smtClean="0"/>
              <a:pPr/>
              <a:t>18</a:t>
            </a:fld>
            <a:endParaRPr lang="ru-RU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076069-D975-4F30-B3E7-D8EF87DB03F8}" type="slidenum">
              <a:rPr lang="ru-RU" smtClean="0"/>
              <a:pPr/>
              <a:t>19</a:t>
            </a:fld>
            <a:endParaRPr lang="ru-RU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076069-D975-4F30-B3E7-D8EF87DB03F8}" type="slidenum">
              <a:rPr lang="ru-RU" smtClean="0"/>
              <a:pPr/>
              <a:t>2</a:t>
            </a:fld>
            <a:endParaRPr lang="ru-RU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076069-D975-4F30-B3E7-D8EF87DB03F8}" type="slidenum">
              <a:rPr lang="ru-RU" smtClean="0"/>
              <a:pPr/>
              <a:t>20</a:t>
            </a:fld>
            <a:endParaRPr lang="ru-RU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076069-D975-4F30-B3E7-D8EF87DB03F8}" type="slidenum">
              <a:rPr lang="ru-RU" smtClean="0"/>
              <a:pPr/>
              <a:t>21</a:t>
            </a:fld>
            <a:endParaRPr lang="ru-RU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076069-D975-4F30-B3E7-D8EF87DB03F8}" type="slidenum">
              <a:rPr lang="ru-RU" smtClean="0"/>
              <a:pPr/>
              <a:t>22</a:t>
            </a:fld>
            <a:endParaRPr lang="ru-RU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076069-D975-4F30-B3E7-D8EF87DB03F8}" type="slidenum">
              <a:rPr lang="ru-RU" smtClean="0"/>
              <a:pPr/>
              <a:t>23</a:t>
            </a:fld>
            <a:endParaRPr lang="ru-RU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076069-D975-4F30-B3E7-D8EF87DB03F8}" type="slidenum">
              <a:rPr lang="ru-RU" smtClean="0"/>
              <a:pPr/>
              <a:t>24</a:t>
            </a:fld>
            <a:endParaRPr lang="ru-RU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076069-D975-4F30-B3E7-D8EF87DB03F8}" type="slidenum">
              <a:rPr lang="ru-RU" smtClean="0"/>
              <a:pPr/>
              <a:t>25</a:t>
            </a:fld>
            <a:endParaRPr lang="ru-RU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076069-D975-4F30-B3E7-D8EF87DB03F8}" type="slidenum">
              <a:rPr lang="ru-RU" smtClean="0"/>
              <a:pPr/>
              <a:t>26</a:t>
            </a:fld>
            <a:endParaRPr lang="ru-RU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076069-D975-4F30-B3E7-D8EF87DB03F8}" type="slidenum">
              <a:rPr lang="ru-RU" smtClean="0"/>
              <a:pPr/>
              <a:t>27</a:t>
            </a:fld>
            <a:endParaRPr lang="ru-RU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076069-D975-4F30-B3E7-D8EF87DB03F8}" type="slidenum">
              <a:rPr lang="ru-RU" smtClean="0"/>
              <a:pPr/>
              <a:t>28</a:t>
            </a:fld>
            <a:endParaRPr lang="ru-RU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076069-D975-4F30-B3E7-D8EF87DB03F8}" type="slidenum">
              <a:rPr lang="ru-RU" smtClean="0"/>
              <a:pPr/>
              <a:t>29</a:t>
            </a:fld>
            <a:endParaRPr lang="ru-RU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076069-D975-4F30-B3E7-D8EF87DB03F8}" type="slidenum">
              <a:rPr lang="ru-RU" smtClean="0"/>
              <a:pPr/>
              <a:t>3</a:t>
            </a:fld>
            <a:endParaRPr lang="ru-RU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076069-D975-4F30-B3E7-D8EF87DB03F8}" type="slidenum">
              <a:rPr lang="ru-RU" smtClean="0"/>
              <a:pPr/>
              <a:t>30</a:t>
            </a:fld>
            <a:endParaRPr lang="ru-RU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076069-D975-4F30-B3E7-D8EF87DB03F8}" type="slidenum">
              <a:rPr lang="ru-RU" smtClean="0"/>
              <a:pPr/>
              <a:t>31</a:t>
            </a:fld>
            <a:endParaRPr lang="ru-RU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076069-D975-4F30-B3E7-D8EF87DB03F8}" type="slidenum">
              <a:rPr lang="ru-RU" smtClean="0"/>
              <a:pPr/>
              <a:t>32</a:t>
            </a:fld>
            <a:endParaRPr lang="ru-RU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076069-D975-4F30-B3E7-D8EF87DB03F8}" type="slidenum">
              <a:rPr lang="ru-RU" smtClean="0"/>
              <a:pPr/>
              <a:t>33</a:t>
            </a:fld>
            <a:endParaRPr lang="ru-RU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076069-D975-4F30-B3E7-D8EF87DB03F8}" type="slidenum">
              <a:rPr lang="ru-RU" smtClean="0"/>
              <a:pPr/>
              <a:t>34</a:t>
            </a:fld>
            <a:endParaRPr lang="ru-RU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076069-D975-4F30-B3E7-D8EF87DB03F8}" type="slidenum">
              <a:rPr lang="ru-RU" smtClean="0"/>
              <a:pPr/>
              <a:t>35</a:t>
            </a:fld>
            <a:endParaRPr lang="ru-RU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076069-D975-4F30-B3E7-D8EF87DB03F8}" type="slidenum">
              <a:rPr lang="ru-RU" smtClean="0"/>
              <a:pPr/>
              <a:t>4</a:t>
            </a:fld>
            <a:endParaRPr lang="ru-RU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076069-D975-4F30-B3E7-D8EF87DB03F8}" type="slidenum">
              <a:rPr lang="ru-RU" smtClean="0"/>
              <a:pPr/>
              <a:t>5</a:t>
            </a:fld>
            <a:endParaRPr lang="ru-RU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076069-D975-4F30-B3E7-D8EF87DB03F8}" type="slidenum">
              <a:rPr lang="ru-RU" smtClean="0"/>
              <a:pPr/>
              <a:t>6</a:t>
            </a:fld>
            <a:endParaRPr lang="ru-RU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076069-D975-4F30-B3E7-D8EF87DB03F8}" type="slidenum">
              <a:rPr lang="ru-RU" smtClean="0"/>
              <a:pPr/>
              <a:t>7</a:t>
            </a:fld>
            <a:endParaRPr lang="ru-RU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076069-D975-4F30-B3E7-D8EF87DB03F8}" type="slidenum">
              <a:rPr lang="ru-RU" smtClean="0"/>
              <a:pPr/>
              <a:t>8</a:t>
            </a:fld>
            <a:endParaRPr lang="ru-RU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076069-D975-4F30-B3E7-D8EF87DB03F8}" type="slidenum">
              <a:rPr lang="ru-RU" smtClean="0"/>
              <a:pPr/>
              <a:t>9</a:t>
            </a:fld>
            <a:endParaRPr lang="ru-RU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7823CF-282E-4B67-AF63-F7700663FBAE}" type="datetime1">
              <a:rPr lang="ru-RU"/>
              <a:pPr>
                <a:defRPr/>
              </a:pPr>
              <a:t>25.05.2016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E6009C-CAE8-46FC-82CF-43DADF63CB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E4A80F-21EE-447B-8F9A-CE12AC1CA20B}" type="datetime1">
              <a:rPr lang="ru-RU"/>
              <a:pPr>
                <a:defRPr/>
              </a:pPr>
              <a:t>25.05.2016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FFC3D2-9823-410B-A5A3-2E5AA8A20A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36E75-C97D-4DB5-9FD2-73ADA8CD5006}" type="datetime1">
              <a:rPr lang="ru-RU"/>
              <a:pPr>
                <a:defRPr/>
              </a:pPr>
              <a:t>25.05.2016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777614-F379-4E51-B206-19EC61D654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B7072B-114E-4C8E-A508-BB2057694F16}" type="datetime1">
              <a:rPr lang="ru-RU"/>
              <a:pPr>
                <a:defRPr/>
              </a:pPr>
              <a:t>25.05.2016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0DD2E7-D1F7-4E7F-B4B7-4D6C8F5EAA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452D72-55E1-4D50-A7C3-C6C432838B5E}" type="datetime1">
              <a:rPr lang="ru-RU"/>
              <a:pPr>
                <a:defRPr/>
              </a:pPr>
              <a:t>25.05.2016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FF3371-0885-4DA6-853F-C8B855E959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166B1F-B8D9-4E03-8272-49018FE03997}" type="datetime1">
              <a:rPr lang="ru-RU"/>
              <a:pPr>
                <a:defRPr/>
              </a:pPr>
              <a:t>25.05.2016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BE1457-5553-4384-A780-E3A87EC95F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428999-1276-43B7-B6CD-6F9F642A401F}" type="datetime1">
              <a:rPr lang="ru-RU"/>
              <a:pPr>
                <a:defRPr/>
              </a:pPr>
              <a:t>25.05.2016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189F8F-B2D3-4683-B031-15C90C1541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5478B6-FF5C-4ACC-A9F1-4BC36AB1564A}" type="datetime1">
              <a:rPr lang="ru-RU"/>
              <a:pPr>
                <a:defRPr/>
              </a:pPr>
              <a:t>25.05.2016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AA0BC7-5E2F-4FF4-815E-6A4F8FDBF4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86F572-5B3B-4883-9FDE-301505C5F027}" type="datetime1">
              <a:rPr lang="ru-RU"/>
              <a:pPr>
                <a:defRPr/>
              </a:pPr>
              <a:t>25.05.2016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966328-21E0-4507-8E1F-783934C726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977027-FA6E-4F2C-AF8F-728A44543655}" type="datetime1">
              <a:rPr lang="ru-RU"/>
              <a:pPr>
                <a:defRPr/>
              </a:pPr>
              <a:t>25.05.2016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AC4550-A249-48E8-A0DF-47B525DBAB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AF6921-7D91-4736-8266-26BDCC90DF07}" type="datetime1">
              <a:rPr lang="ru-RU"/>
              <a:pPr>
                <a:defRPr/>
              </a:pPr>
              <a:t>25.05.2016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433131-57D5-4DFB-8AC6-987BF3E999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2DC1E4-247C-45CF-86E7-442D09167A3B}" type="datetime1">
              <a:rPr lang="ru-RU"/>
              <a:pPr>
                <a:defRPr/>
              </a:pPr>
              <a:t>25.05.2016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B50497-8675-4C5D-9B35-E9F7175D2B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horzBrick">
          <a:fgClr>
            <a:srgbClr val="E7EDF5"/>
          </a:fgClr>
          <a:bgClr>
            <a:srgbClr val="F1F8F9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>
              <a:defRPr/>
            </a:pPr>
            <a:fld id="{197BF323-B417-4E69-BF13-AC3574CA5EC4}" type="datetime1">
              <a:rPr lang="ru-RU"/>
              <a:pPr>
                <a:defRPr/>
              </a:pPr>
              <a:t>25.05.2016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>
              <a:defRPr/>
            </a:pPr>
            <a:fld id="{88592C9F-6A3E-42F8-97C1-99E7F2A42D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49" r:id="rId12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gif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Номер слайда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2B6212E-805D-4B8D-A9CD-E753F2033F21}" type="slidenum">
              <a:rPr lang="ru-RU" smtClean="0"/>
              <a:pPr/>
              <a:t>1</a:t>
            </a:fld>
            <a:endParaRPr lang="ru-RU" smtClean="0"/>
          </a:p>
        </p:txBody>
      </p:sp>
      <p:pic>
        <p:nvPicPr>
          <p:cNvPr id="2051" name="Picture 2" descr="titul_origina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488" y="68263"/>
            <a:ext cx="8961437" cy="672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0" y="-7938"/>
            <a:ext cx="9144000" cy="6865938"/>
            <a:chOff x="0" y="-5"/>
            <a:chExt cx="5760" cy="4325"/>
          </a:xfrm>
        </p:grpSpPr>
        <p:sp>
          <p:nvSpPr>
            <p:cNvPr id="2063" name="Rectangle 4"/>
            <p:cNvSpPr>
              <a:spLocks noChangeArrowheads="1"/>
            </p:cNvSpPr>
            <p:nvPr/>
          </p:nvSpPr>
          <p:spPr bwMode="auto">
            <a:xfrm>
              <a:off x="0" y="22"/>
              <a:ext cx="5760" cy="11"/>
            </a:xfrm>
            <a:prstGeom prst="rect">
              <a:avLst/>
            </a:prstGeom>
            <a:gradFill rotWithShape="1">
              <a:gsLst>
                <a:gs pos="0">
                  <a:srgbClr val="7FA9D3"/>
                </a:gs>
                <a:gs pos="100000">
                  <a:srgbClr val="FFFFFF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64" name="Rectangle 5"/>
            <p:cNvSpPr>
              <a:spLocks noChangeArrowheads="1"/>
            </p:cNvSpPr>
            <p:nvPr/>
          </p:nvSpPr>
          <p:spPr bwMode="auto">
            <a:xfrm rot="-5400000">
              <a:off x="3573" y="2154"/>
              <a:ext cx="4320" cy="11"/>
            </a:xfrm>
            <a:prstGeom prst="rect">
              <a:avLst/>
            </a:prstGeom>
            <a:gradFill rotWithShape="1">
              <a:gsLst>
                <a:gs pos="0">
                  <a:srgbClr val="7FA9D3"/>
                </a:gs>
                <a:gs pos="100000">
                  <a:srgbClr val="FFFFFF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65" name="Rectangle 6"/>
            <p:cNvSpPr>
              <a:spLocks noChangeArrowheads="1"/>
            </p:cNvSpPr>
            <p:nvPr/>
          </p:nvSpPr>
          <p:spPr bwMode="auto">
            <a:xfrm rot="5400000" flipV="1">
              <a:off x="-2132" y="2154"/>
              <a:ext cx="4320" cy="11"/>
            </a:xfrm>
            <a:prstGeom prst="rect">
              <a:avLst/>
            </a:prstGeom>
            <a:gradFill rotWithShape="1">
              <a:gsLst>
                <a:gs pos="0">
                  <a:srgbClr val="7FA9D3"/>
                </a:gs>
                <a:gs pos="100000">
                  <a:srgbClr val="FFFFFF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66" name="Rectangle 7"/>
            <p:cNvSpPr>
              <a:spLocks noChangeArrowheads="1"/>
            </p:cNvSpPr>
            <p:nvPr/>
          </p:nvSpPr>
          <p:spPr bwMode="auto">
            <a:xfrm flipH="1" flipV="1">
              <a:off x="0" y="45"/>
              <a:ext cx="5760" cy="11"/>
            </a:xfrm>
            <a:prstGeom prst="rect">
              <a:avLst/>
            </a:prstGeom>
            <a:gradFill rotWithShape="1">
              <a:gsLst>
                <a:gs pos="0">
                  <a:srgbClr val="7FA9D3"/>
                </a:gs>
                <a:gs pos="100000">
                  <a:srgbClr val="FFFFFF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67" name="Rectangle 8"/>
            <p:cNvSpPr>
              <a:spLocks noChangeArrowheads="1"/>
            </p:cNvSpPr>
            <p:nvPr/>
          </p:nvSpPr>
          <p:spPr bwMode="auto">
            <a:xfrm>
              <a:off x="0" y="4269"/>
              <a:ext cx="5760" cy="11"/>
            </a:xfrm>
            <a:prstGeom prst="rect">
              <a:avLst/>
            </a:prstGeom>
            <a:gradFill rotWithShape="1">
              <a:gsLst>
                <a:gs pos="0">
                  <a:srgbClr val="7FA9D3"/>
                </a:gs>
                <a:gs pos="100000">
                  <a:srgbClr val="FFFFFF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68" name="Rectangle 9"/>
            <p:cNvSpPr>
              <a:spLocks noChangeArrowheads="1"/>
            </p:cNvSpPr>
            <p:nvPr/>
          </p:nvSpPr>
          <p:spPr bwMode="auto">
            <a:xfrm rot="5400000" flipV="1">
              <a:off x="3550" y="2149"/>
              <a:ext cx="4320" cy="11"/>
            </a:xfrm>
            <a:prstGeom prst="rect">
              <a:avLst/>
            </a:prstGeom>
            <a:gradFill rotWithShape="1">
              <a:gsLst>
                <a:gs pos="0">
                  <a:srgbClr val="7FA9D3"/>
                </a:gs>
                <a:gs pos="100000">
                  <a:srgbClr val="FFFFFF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69" name="Rectangle 10"/>
            <p:cNvSpPr>
              <a:spLocks noChangeArrowheads="1"/>
            </p:cNvSpPr>
            <p:nvPr/>
          </p:nvSpPr>
          <p:spPr bwMode="auto">
            <a:xfrm flipH="1">
              <a:off x="0" y="4292"/>
              <a:ext cx="5760" cy="11"/>
            </a:xfrm>
            <a:prstGeom prst="rect">
              <a:avLst/>
            </a:prstGeom>
            <a:gradFill rotWithShape="1">
              <a:gsLst>
                <a:gs pos="0">
                  <a:srgbClr val="7FA9D3"/>
                </a:gs>
                <a:gs pos="100000">
                  <a:srgbClr val="FFFFFF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70" name="Rectangle 11"/>
            <p:cNvSpPr>
              <a:spLocks noChangeArrowheads="1"/>
            </p:cNvSpPr>
            <p:nvPr/>
          </p:nvSpPr>
          <p:spPr bwMode="auto">
            <a:xfrm rot="5400000" flipH="1">
              <a:off x="-2108" y="2152"/>
              <a:ext cx="4315" cy="11"/>
            </a:xfrm>
            <a:prstGeom prst="rect">
              <a:avLst/>
            </a:prstGeom>
            <a:gradFill rotWithShape="1">
              <a:gsLst>
                <a:gs pos="0">
                  <a:srgbClr val="7FA9D3"/>
                </a:gs>
                <a:gs pos="100000">
                  <a:srgbClr val="FFFFFF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pic>
        <p:nvPicPr>
          <p:cNvPr id="961548" name="Picture 12" descr="ptica_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50938" y="2816225"/>
            <a:ext cx="171450" cy="12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61549" name="Picture 13" descr="ptica_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16013" y="3176588"/>
            <a:ext cx="123825" cy="12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61550" name="Picture 14" descr="ptica_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150938" y="2636838"/>
            <a:ext cx="142875" cy="10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61551" name="Picture 15" descr="ptica_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4425" y="2995613"/>
            <a:ext cx="171450" cy="12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61552" name="Picture 16" descr="ptica_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79500" y="3355975"/>
            <a:ext cx="123825" cy="12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61553" name="Picture 17" descr="ptica_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114425" y="2816225"/>
            <a:ext cx="142875" cy="10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9" name="Picture 20" descr="gora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31800" y="2500313"/>
            <a:ext cx="100965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61557" name="Text Box 21" descr="Horizontal brick"/>
          <p:cNvSpPr txBox="1">
            <a:spLocks noChangeArrowheads="1"/>
          </p:cNvSpPr>
          <p:nvPr/>
        </p:nvSpPr>
        <p:spPr bwMode="auto">
          <a:xfrm>
            <a:off x="2447925" y="366713"/>
            <a:ext cx="6337300" cy="6194425"/>
          </a:xfrm>
          <a:prstGeom prst="rect">
            <a:avLst/>
          </a:prstGeom>
          <a:pattFill prst="horzBrick">
            <a:fgClr>
              <a:srgbClr val="F8F2DC"/>
            </a:fgClr>
            <a:bgClr>
              <a:srgbClr val="FDFAF1"/>
            </a:bgClr>
          </a:pattFill>
          <a:ln w="57150" cmpd="thickThin">
            <a:solidFill>
              <a:srgbClr val="808080"/>
            </a:solidFill>
            <a:miter lim="800000"/>
            <a:headEnd/>
            <a:tailEnd/>
          </a:ln>
          <a:effectLst/>
        </p:spPr>
        <p:txBody>
          <a:bodyPr lIns="198000" rIns="198000"/>
          <a:lstStyle/>
          <a:p>
            <a:pPr algn="ctr">
              <a:lnSpc>
                <a:spcPct val="50000"/>
              </a:lnSpc>
              <a:spcAft>
                <a:spcPct val="100000"/>
              </a:spcAft>
              <a:defRPr/>
            </a:pPr>
            <a:endParaRPr lang="ru-RU" sz="500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  <a:p>
            <a:pPr algn="ctr">
              <a:defRPr/>
            </a:pPr>
            <a:r>
              <a:rPr lang="ru-RU" sz="3000" dirty="0">
                <a:solidFill>
                  <a:srgbClr val="331C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Игорь Борисович Бурдонов</a:t>
            </a:r>
          </a:p>
          <a:p>
            <a:pPr algn="ctr">
              <a:spcBef>
                <a:spcPct val="20000"/>
              </a:spcBef>
              <a:defRPr/>
            </a:pPr>
            <a:r>
              <a:rPr lang="ru-RU" sz="3000" dirty="0">
                <a:solidFill>
                  <a:srgbClr val="331C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Александр Сергеевич </a:t>
            </a:r>
            <a:r>
              <a:rPr lang="ru-RU" sz="3000" dirty="0" err="1">
                <a:solidFill>
                  <a:srgbClr val="331C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Косачев</a:t>
            </a:r>
            <a:endParaRPr lang="ru-RU" sz="3000" dirty="0">
              <a:solidFill>
                <a:srgbClr val="331C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  <a:p>
            <a:pPr algn="ctr">
              <a:spcBef>
                <a:spcPct val="20000"/>
              </a:spcBef>
              <a:defRPr/>
            </a:pPr>
            <a:endParaRPr lang="ru-RU" sz="2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spcBef>
                <a:spcPct val="100000"/>
              </a:spcBef>
              <a:defRPr/>
            </a:pPr>
            <a:r>
              <a:rPr lang="ru-RU" sz="3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Обобщенная модель системы автоматов</a:t>
            </a:r>
            <a:endParaRPr lang="ru-RU" sz="32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61558" name="Text Box 22"/>
          <p:cNvSpPr txBox="1">
            <a:spLocks noChangeArrowheads="1"/>
          </p:cNvSpPr>
          <p:nvPr/>
        </p:nvSpPr>
        <p:spPr bwMode="auto">
          <a:xfrm>
            <a:off x="2808288" y="5969000"/>
            <a:ext cx="5695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/>
              <a:t>   </a:t>
            </a:r>
            <a:r>
              <a:rPr lang="ru-RU" sz="2000" b="0">
                <a:solidFill>
                  <a:srgbClr val="58A5FA"/>
                </a:solidFill>
              </a:rPr>
              <a:t>Институт Системного Программирования РАН</a:t>
            </a:r>
            <a:endParaRPr lang="ru-RU" sz="2000" b="0"/>
          </a:p>
        </p:txBody>
      </p:sp>
      <p:pic>
        <p:nvPicPr>
          <p:cNvPr id="961554" name="Picture 18" descr="ptica_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50938" y="2584450"/>
            <a:ext cx="171450" cy="12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1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61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0" presetClass="path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6.19796E-6 C 0.00313 -0.00901 0.00643 -0.0178 0.01146 -0.02705 C 0.0165 -0.0363 0.0184 -0.0481 0.03038 -0.05573 C 0.04236 -0.06336 0.07101 -0.07539 0.08368 -0.07261 C 0.09636 -0.06984 0.10469 -0.05087 0.10643 -0.03885 C 0.10816 -0.02682 0.10191 -0.01179 0.09375 6.19796E-6 C 0.08559 0.0118 0.06215 0.01458 0.05712 0.03192 C 0.05209 0.04927 0.05469 0.09043 0.06337 0.10454 C 0.07205 0.11865 0.08733 0.10731 0.10886 0.11633 C 0.13038 0.12535 0.1908 0.13645 0.19254 0.15842 C 0.1941 0.18039 0.1441 0.23289 0.1191 0.24769 C 0.0941 0.26249 0.05851 0.24769 0.04306 0.24769 C 0.02761 0.24769 0.03577 0.24469 0.02674 0.24769 C 0.01771 0.2507 -0.00937 0.25417 -0.01128 0.26643 C -0.01319 0.27868 0.00191 0.31037 0.01528 0.32193 C 0.02865 0.33349 0.05556 0.33326 0.0684 0.33558 C 0.08125 0.33789 0.08663 0.33257 0.09254 0.33558 C 0.09844 0.33858 0.10382 0.34089 0.10382 0.35408 C 0.10382 0.36726 0.09219 0.39871 0.09254 0.41467 C 0.09288 0.43063 0.09566 0.44496 0.10643 0.45005 C 0.11719 0.45514 0.13715 0.45005 0.15712 0.4452 " pathEditMode="relative" rAng="0" ptsTypes="aaaaaaaaaaaaaaaaaaaaA">
                                      <p:cBhvr>
                                        <p:cTn id="9" dur="12500" fill="hold"/>
                                        <p:tgtEl>
                                          <p:spTgt spid="9615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60" presetClass="path" presetSubtype="0" decel="50000" fill="hold" nodeType="withEffect">
                                  <p:stCondLst>
                                    <p:cond delay="12500"/>
                                  </p:stCondLst>
                                  <p:childTnLst>
                                    <p:animMotion origin="layout" path="M 0.15712 0.44468 C 0.15903 0.44468 0.16146 0.44329 0.16927 0.44213 C 0.17709 0.4412 0.18993 0.43472 0.20452 0.43912 C 0.2191 0.44375 0.24063 0.47523 0.25677 0.46991 C 0.27309 0.46481 0.29375 0.43264 0.30139 0.40856 C 0.31059 0.38727 0.30643 0.37361 0.30261 0.32292 C 0.29879 0.27245 0.24497 0.12431 0.2783 0.10532 C 0.34375 0.03241 0.44167 0.27546 0.50261 0.20926 C 0.56979 0.13472 0.43785 0.02431 0.50955 -0.05718 C 0.57101 -0.12569 0.60122 0.01389 0.65747 -0.04745 C 0.71111 -0.1081 0.63143 -0.18241 0.67848 -0.23796 C 0.70868 -0.26852 0.74236 -0.28796 0.75382 -0.27315 " pathEditMode="relative" rAng="0" ptsTypes="faaafaffffff">
                                      <p:cBhvr>
                                        <p:cTn id="11" dur="12000" fill="hold"/>
                                        <p:tgtEl>
                                          <p:spTgt spid="9615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8" y="-351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0" presetClass="path" presetSubtype="0" repeatCount="indefinite" accel="5000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3.05556E-6 0.00208 C 0.03091 -0.0007 0.06198 -0.00301 0.07205 0.01064 C 0.08212 0.02428 0.06875 0.04833 0.06077 0.08487 C 0.05278 0.12141 0.02795 0.18756 0.02396 0.23127 C 0.01997 0.27474 0.02761 0.32423 0.03664 0.34597 C 0.04566 0.36748 0.05764 0.37396 0.07848 0.36008 C 0.09931 0.34644 0.13056 0.30435 0.16198 0.26249 " pathEditMode="relative" rAng="0" ptsTypes="aaaaaaA">
                                      <p:cBhvr>
                                        <p:cTn id="13" dur="9000" fill="hold"/>
                                        <p:tgtEl>
                                          <p:spTgt spid="9615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1" y="183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0" presetClass="path" presetSubtype="0" repeatCount="indefinite" accel="50000" decel="50000" fill="hold" nodeType="withEffect">
                                  <p:stCondLst>
                                    <p:cond delay="3500"/>
                                  </p:stCondLst>
                                  <p:childTnLst>
                                    <p:animMotion origin="layout" path="M 1.94444E-6 4.89362E-6 C 0.01684 0.003 0.0342 0.00647 0.04514 0.01341 C 0.0559 0.02035 0.06146 0.02567 0.06441 0.04185 C 0.06753 0.05781 0.06024 0.08903 0.06302 0.11031 C 0.06545 0.13182 0.0743 0.15656 0.0809 0.17067 C 0.08767 0.18455 0.08889 0.18848 0.10295 0.19403 C 0.11701 0.19958 0.14097 0.20189 0.16545 0.20444 " pathEditMode="relative" rAng="0" ptsTypes="aaaaaaA">
                                      <p:cBhvr>
                                        <p:cTn id="15" dur="7500" fill="hold"/>
                                        <p:tgtEl>
                                          <p:spTgt spid="9615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3" y="102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0" presetClass="path" presetSubtype="0" repeatCount="indefinite" accel="50000" decel="50000" fill="hold" nodeType="withEffect">
                                  <p:stCondLst>
                                    <p:cond delay="4500"/>
                                  </p:stCondLst>
                                  <p:childTnLst>
                                    <p:animMotion origin="layout" path="M 4.44444E-6 -4.07956E-6 C 0.01701 -0.00671 0.0342 -0.01318 0.04427 -0.00832 C 0.05434 -0.00347 0.05659 0.01064 0.06076 0.02868 C 0.06493 0.04672 0.07048 0.08025 0.06961 0.09968 C 0.06875 0.1191 0.06076 0.1309 0.05555 0.14501 C 0.05034 0.15911 0.03593 0.17692 0.03784 0.18386 C 0.03975 0.1908 0.05694 0.19612 0.06701 0.18733 C 0.07708 0.17854 0.08437 0.1235 0.09861 0.13159 C 0.11284 0.13969 0.13229 0.18779 0.15191 0.23612 " pathEditMode="relative" ptsTypes="aaaaaaaaA">
                                      <p:cBhvr>
                                        <p:cTn id="17" dur="8000" fill="hold"/>
                                        <p:tgtEl>
                                          <p:spTgt spid="9615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8" presetID="0" presetClass="path" presetSubtype="0" repeatCount="indefinite" accel="50000" decel="50000" fill="hold" nodeType="withEffect">
                                  <p:stCondLst>
                                    <p:cond delay="6000"/>
                                  </p:stCondLst>
                                  <p:childTnLst>
                                    <p:animMotion origin="layout" path="M 1.66667E-6 -2.67345E-6 C 0.0309 -0.00162 0.06198 -0.00301 0.07205 0.00509 C 0.08212 0.01318 0.06875 0.02729 0.06077 0.0488 C 0.05278 0.07031 0.02795 0.10916 0.02396 0.13483 C 0.01997 0.1605 0.02761 0.18964 0.03663 0.20236 C 0.04566 0.21508 0.05764 0.21878 0.07847 0.21068 C 0.09931 0.20259 0.13056 0.17784 0.16198 0.15333 " pathEditMode="relative" ptsTypes="aaaaaaA">
                                      <p:cBhvr>
                                        <p:cTn id="19" dur="11000" fill="hold"/>
                                        <p:tgtEl>
                                          <p:spTgt spid="9615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0" presetID="0" presetClass="path" presetSubtype="0" repeatCount="indefinite" accel="50000" decel="50000" fill="hold" nodeType="withEffect">
                                  <p:stCondLst>
                                    <p:cond delay="7000"/>
                                  </p:stCondLst>
                                  <p:childTnLst>
                                    <p:animMotion origin="layout" path="M 3.61111E-6 1.40611E-6 C 0.01614 0.00462 0.03264 0.00971 0.04305 0.02012 C 0.0533 0.03029 0.0585 0.03862 0.06128 0.06244 C 0.06423 0.08649 0.05746 0.13298 0.06007 0.16489 C 0.06232 0.19727 0.07083 0.23427 0.07708 0.25509 C 0.0835 0.2759 0.08472 0.28168 0.09809 0.29024 C 0.11145 0.2981 0.13437 0.30157 0.15764 0.30573 " pathEditMode="relative" rAng="0" ptsTypes="aaaaaaA">
                                      <p:cBhvr>
                                        <p:cTn id="21" dur="8500" fill="hold"/>
                                        <p:tgtEl>
                                          <p:spTgt spid="9615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9" y="153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0" presetClass="path" presetSubtype="0" repeatCount="indefinite" accel="50000" decel="50000" fill="hold" nodeType="withEffect">
                                  <p:stCondLst>
                                    <p:cond delay="8000"/>
                                  </p:stCondLst>
                                  <p:childTnLst>
                                    <p:animMotion origin="layout" path="M 4.44444E-6 -4.07956E-6 C 0.01701 -0.00671 0.0342 -0.01318 0.04427 -0.00832 C 0.05434 -0.00347 0.05659 0.01064 0.06076 0.02868 C 0.06493 0.04672 0.07048 0.08025 0.06961 0.09968 C 0.06875 0.1191 0.06076 0.1309 0.05555 0.14501 C 0.05034 0.15911 0.03593 0.17692 0.03784 0.18386 C 0.03975 0.1908 0.05694 0.19612 0.06701 0.18733 C 0.07708 0.17854 0.08437 0.1235 0.09861 0.13159 C 0.11284 0.13969 0.13229 0.18779 0.15191 0.23612 " pathEditMode="relative" ptsTypes="aaaaaaaaA">
                                      <p:cBhvr>
                                        <p:cTn id="23" dur="10000" fill="hold"/>
                                        <p:tgtEl>
                                          <p:spTgt spid="9615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15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9615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15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9615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1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961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445250"/>
            <a:ext cx="2133600" cy="476250"/>
          </a:xfrm>
          <a:noFill/>
        </p:spPr>
        <p:txBody>
          <a:bodyPr/>
          <a:lstStyle/>
          <a:p>
            <a:fld id="{196D03F6-C403-400F-BBFC-111E0F1EADEF}" type="slidenum">
              <a:rPr lang="ru-RU" smtClean="0">
                <a:solidFill>
                  <a:schemeClr val="bg2"/>
                </a:solidFill>
              </a:rPr>
              <a:pPr/>
              <a:t>10</a:t>
            </a:fld>
            <a:endParaRPr lang="ru-RU" smtClean="0">
              <a:solidFill>
                <a:schemeClr val="bg2"/>
              </a:solidFill>
            </a:endParaRPr>
          </a:p>
        </p:txBody>
      </p:sp>
      <p:sp>
        <p:nvSpPr>
          <p:cNvPr id="3080" name="Text Box 101"/>
          <p:cNvSpPr txBox="1">
            <a:spLocks noChangeArrowheads="1"/>
          </p:cNvSpPr>
          <p:nvPr/>
        </p:nvSpPr>
        <p:spPr bwMode="auto">
          <a:xfrm>
            <a:off x="8748713" y="6473825"/>
            <a:ext cx="3175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0" dirty="0" smtClean="0">
                <a:solidFill>
                  <a:srgbClr val="808080"/>
                </a:solidFill>
              </a:rPr>
              <a:t>(36)</a:t>
            </a:r>
            <a:endParaRPr lang="ru-RU" sz="1400" b="0" dirty="0">
              <a:solidFill>
                <a:srgbClr val="808080"/>
              </a:solidFill>
            </a:endParaRPr>
          </a:p>
        </p:txBody>
      </p:sp>
      <p:sp>
        <p:nvSpPr>
          <p:cNvPr id="3081" name="Text Box 88"/>
          <p:cNvSpPr txBox="1">
            <a:spLocks noChangeArrowheads="1"/>
          </p:cNvSpPr>
          <p:nvPr/>
        </p:nvSpPr>
        <p:spPr bwMode="auto">
          <a:xfrm>
            <a:off x="71500" y="6489700"/>
            <a:ext cx="57358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200" b="0" dirty="0">
                <a:solidFill>
                  <a:srgbClr val="6666FF"/>
                </a:solidFill>
              </a:rPr>
              <a:t>И.Б.Бурдонов, </a:t>
            </a:r>
            <a:r>
              <a:rPr lang="ru-RU" sz="1200" b="0" dirty="0" err="1">
                <a:solidFill>
                  <a:srgbClr val="6666FF"/>
                </a:solidFill>
              </a:rPr>
              <a:t>А.С.Косачев</a:t>
            </a:r>
            <a:r>
              <a:rPr lang="ru-RU" sz="1200" b="0" dirty="0">
                <a:solidFill>
                  <a:srgbClr val="6666FF"/>
                </a:solidFill>
              </a:rPr>
              <a:t>. ИСП РАН. </a:t>
            </a:r>
            <a:r>
              <a:rPr lang="ru-RU" sz="1200" b="0" dirty="0" smtClean="0">
                <a:solidFill>
                  <a:srgbClr val="6666FF"/>
                </a:solidFill>
              </a:rPr>
              <a:t>Обобщенная модель системы автоматов</a:t>
            </a:r>
            <a:endParaRPr lang="ru-RU" sz="1200" b="0" dirty="0">
              <a:solidFill>
                <a:srgbClr val="6666FF"/>
              </a:solidFill>
            </a:endParaRPr>
          </a:p>
        </p:txBody>
      </p:sp>
      <p:sp>
        <p:nvSpPr>
          <p:cNvPr id="22" name="Rectangle 3"/>
          <p:cNvSpPr txBox="1">
            <a:spLocks noChangeArrowheads="1"/>
          </p:cNvSpPr>
          <p:nvPr/>
        </p:nvSpPr>
        <p:spPr bwMode="auto">
          <a:xfrm>
            <a:off x="179388" y="0"/>
            <a:ext cx="8748712" cy="612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90000" rIns="91440" bIns="9000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defRPr/>
            </a:pPr>
            <a:r>
              <a:rPr lang="ru-RU" sz="2800" dirty="0" smtClean="0">
                <a:latin typeface="+mj-lt"/>
                <a:sym typeface="Symbol" pitchFamily="18" charset="2"/>
              </a:rPr>
              <a:t>Полезные обозначения</a:t>
            </a:r>
          </a:p>
        </p:txBody>
      </p:sp>
      <p:sp>
        <p:nvSpPr>
          <p:cNvPr id="89120" name="Rectangle 3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2" name="TextBox 51"/>
          <p:cNvSpPr txBox="1"/>
          <p:nvPr/>
        </p:nvSpPr>
        <p:spPr>
          <a:xfrm>
            <a:off x="143508" y="1013532"/>
            <a:ext cx="8820980" cy="45397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Для функции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и множества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:   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 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  <a:sym typeface="Euclid Extra"/>
              </a:rPr>
              <a:t>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 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  \ {(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)) | 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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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Dom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)}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 / (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400" b="0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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400" b="0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400" b="0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) /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400" b="0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Если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Dom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sz="2400" b="0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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Dom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sz="2400" b="0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) = 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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  и 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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Dom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sz="2400" b="0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) = 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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914400" lvl="1" indent="-457200">
              <a:spcAft>
                <a:spcPts val="1800"/>
              </a:spcAft>
            </a:pP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то   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sz="2400" b="0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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sz="2400" b="0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) /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N 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sz="2400" b="0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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sz="2400" b="0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Будем считать, что “/” </a:t>
            </a:r>
            <a:r>
              <a:rPr lang="ru-RU" sz="2400" b="0" dirty="0" err="1" smtClean="0">
                <a:latin typeface="Times New Roman" pitchFamily="18" charset="0"/>
                <a:cs typeface="Times New Roman" pitchFamily="18" charset="0"/>
              </a:rPr>
              <a:t>равноприоритетна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с “\” и “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  <a:sym typeface="Symbol"/>
              </a:rPr>
              <a:t>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” множеств. </a:t>
            </a:r>
          </a:p>
          <a:p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В выражениях над множествами, где встречаются только операции “/”, “\” и “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  <a:sym typeface="Symbol"/>
              </a:rPr>
              <a:t>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”, будем использовать бесскобочную запись и предполагать, что операции выполняются слева направо.</a:t>
            </a:r>
          </a:p>
          <a:p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Логическую эквивалентность будем обозначать символом «~»:</a:t>
            </a:r>
          </a:p>
          <a:p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 ~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b  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  <a:sym typeface="Euclid Extra"/>
              </a:rPr>
              <a:t>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  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 &amp;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 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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 &amp; 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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b="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445250"/>
            <a:ext cx="2133600" cy="476250"/>
          </a:xfrm>
          <a:noFill/>
        </p:spPr>
        <p:txBody>
          <a:bodyPr/>
          <a:lstStyle/>
          <a:p>
            <a:fld id="{196D03F6-C403-400F-BBFC-111E0F1EADEF}" type="slidenum">
              <a:rPr lang="ru-RU" smtClean="0">
                <a:solidFill>
                  <a:schemeClr val="bg2"/>
                </a:solidFill>
              </a:rPr>
              <a:pPr/>
              <a:t>11</a:t>
            </a:fld>
            <a:endParaRPr lang="ru-RU" smtClean="0">
              <a:solidFill>
                <a:schemeClr val="bg2"/>
              </a:solidFill>
            </a:endParaRPr>
          </a:p>
        </p:txBody>
      </p:sp>
      <p:sp>
        <p:nvSpPr>
          <p:cNvPr id="3080" name="Text Box 101"/>
          <p:cNvSpPr txBox="1">
            <a:spLocks noChangeArrowheads="1"/>
          </p:cNvSpPr>
          <p:nvPr/>
        </p:nvSpPr>
        <p:spPr bwMode="auto">
          <a:xfrm>
            <a:off x="8748713" y="6473825"/>
            <a:ext cx="3175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0" dirty="0" smtClean="0">
                <a:solidFill>
                  <a:srgbClr val="808080"/>
                </a:solidFill>
              </a:rPr>
              <a:t>(36)</a:t>
            </a:r>
            <a:endParaRPr lang="ru-RU" sz="1400" b="0" dirty="0">
              <a:solidFill>
                <a:srgbClr val="808080"/>
              </a:solidFill>
            </a:endParaRPr>
          </a:p>
        </p:txBody>
      </p:sp>
      <p:sp>
        <p:nvSpPr>
          <p:cNvPr id="3081" name="Text Box 88"/>
          <p:cNvSpPr txBox="1">
            <a:spLocks noChangeArrowheads="1"/>
          </p:cNvSpPr>
          <p:nvPr/>
        </p:nvSpPr>
        <p:spPr bwMode="auto">
          <a:xfrm>
            <a:off x="71500" y="6489700"/>
            <a:ext cx="57358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200" b="0" dirty="0">
                <a:solidFill>
                  <a:srgbClr val="6666FF"/>
                </a:solidFill>
              </a:rPr>
              <a:t>И.Б.Бурдонов, </a:t>
            </a:r>
            <a:r>
              <a:rPr lang="ru-RU" sz="1200" b="0" dirty="0" err="1">
                <a:solidFill>
                  <a:srgbClr val="6666FF"/>
                </a:solidFill>
              </a:rPr>
              <a:t>А.С.Косачев</a:t>
            </a:r>
            <a:r>
              <a:rPr lang="ru-RU" sz="1200" b="0" dirty="0">
                <a:solidFill>
                  <a:srgbClr val="6666FF"/>
                </a:solidFill>
              </a:rPr>
              <a:t>. ИСП РАН. </a:t>
            </a:r>
            <a:r>
              <a:rPr lang="ru-RU" sz="1200" b="0" dirty="0" smtClean="0">
                <a:solidFill>
                  <a:srgbClr val="6666FF"/>
                </a:solidFill>
              </a:rPr>
              <a:t>Обобщенная модель системы автоматов</a:t>
            </a:r>
            <a:endParaRPr lang="ru-RU" sz="1200" b="0" dirty="0">
              <a:solidFill>
                <a:srgbClr val="6666FF"/>
              </a:solidFill>
            </a:endParaRPr>
          </a:p>
        </p:txBody>
      </p:sp>
      <p:sp>
        <p:nvSpPr>
          <p:cNvPr id="22" name="Rectangle 3"/>
          <p:cNvSpPr txBox="1">
            <a:spLocks noChangeArrowheads="1"/>
          </p:cNvSpPr>
          <p:nvPr/>
        </p:nvSpPr>
        <p:spPr bwMode="auto">
          <a:xfrm>
            <a:off x="179388" y="0"/>
            <a:ext cx="8748712" cy="612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90000" rIns="91440" bIns="9000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defRPr/>
            </a:pPr>
            <a:r>
              <a:rPr lang="ru-RU" sz="2800" dirty="0" smtClean="0">
                <a:latin typeface="+mj-lt"/>
                <a:sym typeface="Symbol" pitchFamily="18" charset="2"/>
              </a:rPr>
              <a:t>Композиция переходов</a:t>
            </a:r>
          </a:p>
        </p:txBody>
      </p:sp>
      <p:sp>
        <p:nvSpPr>
          <p:cNvPr id="89120" name="Rectangle 3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2" name="TextBox 51"/>
          <p:cNvSpPr txBox="1"/>
          <p:nvPr/>
        </p:nvSpPr>
        <p:spPr>
          <a:xfrm>
            <a:off x="169200" y="763200"/>
            <a:ext cx="8460971" cy="53553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Система автоматов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b="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spcAft>
                <a:spcPts val="3600"/>
              </a:spcAft>
            </a:pP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Пусть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A,B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V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  <a:sym typeface="Symbol"/>
              </a:rPr>
              <a:t>, 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j,i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E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  <a:sym typeface="Symbol"/>
              </a:rPr>
              <a:t>,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J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A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  <a:sym typeface="Symbol"/>
              </a:rPr>
              <a:t>,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I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B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  <a:sym typeface="Symbol"/>
              </a:rPr>
              <a:t>. </a:t>
            </a:r>
          </a:p>
          <a:p>
            <a:pPr algn="just">
              <a:spcAft>
                <a:spcPts val="1200"/>
              </a:spcAft>
            </a:pPr>
            <a:r>
              <a:rPr lang="ru-RU" sz="2400" b="0" u="sng" dirty="0" smtClean="0">
                <a:latin typeface="Times New Roman" pitchFamily="18" charset="0"/>
                <a:cs typeface="Times New Roman" pitchFamily="18" charset="0"/>
                <a:sym typeface="Symbol"/>
              </a:rPr>
              <a:t>Композиция переходов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="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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  <a:sym typeface="Symbol"/>
              </a:rPr>
              <a:t> и 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b="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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  <a:sym typeface="Symbol"/>
              </a:rPr>
              <a:t>:</a:t>
            </a:r>
          </a:p>
          <a:p>
            <a:pPr>
              <a:spcAft>
                <a:spcPts val="6000"/>
              </a:spcAft>
            </a:pP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f(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a,j,i,b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) 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  <a:sym typeface="Euclid Extra"/>
              </a:rPr>
              <a:t>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 (A=B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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 a=b) &amp; 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(j)=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) &amp; (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2400" b="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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 ~ 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="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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>
              <a:spcAft>
                <a:spcPts val="3600"/>
              </a:spcAft>
            </a:pP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a[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j,i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]b 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  <a:sym typeface="Euclid Extra"/>
              </a:rPr>
              <a:t>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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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/{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}, 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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\{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}, 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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/{j}, 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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\{j}, 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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b="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spcAft>
                <a:spcPts val="1200"/>
              </a:spcAft>
            </a:pP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Заметим, что если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, то </a:t>
            </a:r>
          </a:p>
          <a:p>
            <a:pPr lvl="1">
              <a:spcAft>
                <a:spcPts val="1200"/>
              </a:spcAft>
            </a:pP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f(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a,j,i,a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) 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  <a:sym typeface="Euclid Extra"/>
              </a:rPr>
              <a:t>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(j)=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) &amp; (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2400" b="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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 ~ 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="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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,</a:t>
            </a:r>
            <a:endParaRPr lang="ru-RU" sz="2400" b="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a[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j,i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]a  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  <a:sym typeface="Euclid Extra"/>
              </a:rPr>
              <a:t>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   (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/{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}, p</a:t>
            </a:r>
            <a:r>
              <a:rPr lang="en-US" sz="2400" b="0" i="1" baseline="-25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\{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}, 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/{j}, 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\{j}, 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b="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8" name="Группа 7"/>
          <p:cNvGrpSpPr/>
          <p:nvPr/>
        </p:nvGrpSpPr>
        <p:grpSpPr>
          <a:xfrm>
            <a:off x="5436096" y="1052736"/>
            <a:ext cx="2772308" cy="576064"/>
            <a:chOff x="5436096" y="1052736"/>
            <a:chExt cx="2772308" cy="576064"/>
          </a:xfrm>
        </p:grpSpPr>
        <p:sp>
          <p:nvSpPr>
            <p:cNvPr id="9" name="Скругленный прямоугольник 8"/>
            <p:cNvSpPr/>
            <p:nvPr/>
          </p:nvSpPr>
          <p:spPr bwMode="auto">
            <a:xfrm>
              <a:off x="5436096" y="1052736"/>
              <a:ext cx="972108" cy="576064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254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36000" tIns="36000" rIns="36000" bIns="360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A    j</a:t>
              </a:r>
              <a:endPara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Скругленный прямоугольник 9"/>
            <p:cNvSpPr/>
            <p:nvPr/>
          </p:nvSpPr>
          <p:spPr bwMode="auto">
            <a:xfrm>
              <a:off x="7236296" y="1052736"/>
              <a:ext cx="972108" cy="576064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254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36000" tIns="36000" rIns="36000" bIns="360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1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kumimoji="0" lang="en-US" sz="24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   B</a:t>
              </a:r>
              <a:endPara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1" name="Прямая со стрелкой 10"/>
            <p:cNvCxnSpPr>
              <a:stCxn id="9" idx="3"/>
              <a:endCxn id="10" idx="1"/>
            </p:cNvCxnSpPr>
            <p:nvPr/>
          </p:nvCxnSpPr>
          <p:spPr bwMode="auto">
            <a:xfrm>
              <a:off x="6408204" y="1340768"/>
              <a:ext cx="828092" cy="0"/>
            </a:xfrm>
            <a:prstGeom prst="straightConnector1">
              <a:avLst/>
            </a:prstGeom>
            <a:solidFill>
              <a:srgbClr val="F1F8F9"/>
            </a:solidFill>
            <a:ln w="254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  <p:grpSp>
        <p:nvGrpSpPr>
          <p:cNvPr id="17" name="Группа 16"/>
          <p:cNvGrpSpPr/>
          <p:nvPr/>
        </p:nvGrpSpPr>
        <p:grpSpPr>
          <a:xfrm>
            <a:off x="7128284" y="4797152"/>
            <a:ext cx="972108" cy="576064"/>
            <a:chOff x="7416316" y="4329100"/>
            <a:chExt cx="972108" cy="576064"/>
          </a:xfrm>
        </p:grpSpPr>
        <p:sp>
          <p:nvSpPr>
            <p:cNvPr id="13" name="Скругленный прямоугольник 12"/>
            <p:cNvSpPr/>
            <p:nvPr/>
          </p:nvSpPr>
          <p:spPr bwMode="auto">
            <a:xfrm>
              <a:off x="7416316" y="4329100"/>
              <a:ext cx="972108" cy="576064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254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36000" tIns="36000" rIns="36000" bIns="360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1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kumimoji="0" lang="en-US" sz="24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  A    j</a:t>
              </a:r>
              <a:endPara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5" name="Прямая со стрелкой 14"/>
            <p:cNvCxnSpPr>
              <a:stCxn id="13" idx="3"/>
              <a:endCxn id="13" idx="1"/>
            </p:cNvCxnSpPr>
            <p:nvPr/>
          </p:nvCxnSpPr>
          <p:spPr bwMode="auto">
            <a:xfrm flipH="1">
              <a:off x="7416316" y="4617132"/>
              <a:ext cx="972108" cy="12700"/>
            </a:xfrm>
            <a:prstGeom prst="curvedConnector5">
              <a:avLst>
                <a:gd name="adj1" fmla="val -23516"/>
                <a:gd name="adj2" fmla="val 4067969"/>
                <a:gd name="adj3" fmla="val 123516"/>
              </a:avLst>
            </a:prstGeom>
            <a:solidFill>
              <a:srgbClr val="F1F8F9"/>
            </a:solidFill>
            <a:ln w="254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  <p:sp>
        <p:nvSpPr>
          <p:cNvPr id="16" name="Левая фигурная скобка 15"/>
          <p:cNvSpPr/>
          <p:nvPr/>
        </p:nvSpPr>
        <p:spPr bwMode="auto">
          <a:xfrm rot="16200000">
            <a:off x="4319972" y="2463279"/>
            <a:ext cx="288032" cy="1296144"/>
          </a:xfrm>
          <a:prstGeom prst="leftBrac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36000" tIns="36000" rIns="36000" bIns="36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805668" y="3147355"/>
            <a:ext cx="14035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условие 1</a:t>
            </a:r>
            <a:endParaRPr lang="ru-RU" sz="2400" b="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Левая фигурная скобка 18"/>
          <p:cNvSpPr/>
          <p:nvPr/>
        </p:nvSpPr>
        <p:spPr bwMode="auto">
          <a:xfrm rot="16200000">
            <a:off x="6174178" y="2301261"/>
            <a:ext cx="288032" cy="1620180"/>
          </a:xfrm>
          <a:prstGeom prst="leftBrac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36000" tIns="36000" rIns="36000" bIns="36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569864" y="3147355"/>
            <a:ext cx="14035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условие 2</a:t>
            </a:r>
            <a:endParaRPr lang="ru-RU" sz="2400" b="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445250"/>
            <a:ext cx="2133600" cy="476250"/>
          </a:xfrm>
          <a:noFill/>
        </p:spPr>
        <p:txBody>
          <a:bodyPr/>
          <a:lstStyle/>
          <a:p>
            <a:fld id="{196D03F6-C403-400F-BBFC-111E0F1EADEF}" type="slidenum">
              <a:rPr lang="ru-RU" smtClean="0">
                <a:solidFill>
                  <a:schemeClr val="bg2"/>
                </a:solidFill>
              </a:rPr>
              <a:pPr/>
              <a:t>12</a:t>
            </a:fld>
            <a:endParaRPr lang="ru-RU" smtClean="0">
              <a:solidFill>
                <a:schemeClr val="bg2"/>
              </a:solidFill>
            </a:endParaRPr>
          </a:p>
        </p:txBody>
      </p:sp>
      <p:sp>
        <p:nvSpPr>
          <p:cNvPr id="3080" name="Text Box 101"/>
          <p:cNvSpPr txBox="1">
            <a:spLocks noChangeArrowheads="1"/>
          </p:cNvSpPr>
          <p:nvPr/>
        </p:nvSpPr>
        <p:spPr bwMode="auto">
          <a:xfrm>
            <a:off x="8748713" y="6473825"/>
            <a:ext cx="3175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0" dirty="0" smtClean="0">
                <a:solidFill>
                  <a:srgbClr val="808080"/>
                </a:solidFill>
              </a:rPr>
              <a:t>(36)</a:t>
            </a:r>
            <a:endParaRPr lang="ru-RU" sz="1400" b="0" dirty="0">
              <a:solidFill>
                <a:srgbClr val="808080"/>
              </a:solidFill>
            </a:endParaRPr>
          </a:p>
        </p:txBody>
      </p:sp>
      <p:sp>
        <p:nvSpPr>
          <p:cNvPr id="3081" name="Text Box 88"/>
          <p:cNvSpPr txBox="1">
            <a:spLocks noChangeArrowheads="1"/>
          </p:cNvSpPr>
          <p:nvPr/>
        </p:nvSpPr>
        <p:spPr bwMode="auto">
          <a:xfrm>
            <a:off x="71500" y="6489700"/>
            <a:ext cx="57358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200" b="0" dirty="0">
                <a:solidFill>
                  <a:srgbClr val="6666FF"/>
                </a:solidFill>
              </a:rPr>
              <a:t>И.Б.Бурдонов, </a:t>
            </a:r>
            <a:r>
              <a:rPr lang="ru-RU" sz="1200" b="0" dirty="0" err="1">
                <a:solidFill>
                  <a:srgbClr val="6666FF"/>
                </a:solidFill>
              </a:rPr>
              <a:t>А.С.Косачев</a:t>
            </a:r>
            <a:r>
              <a:rPr lang="ru-RU" sz="1200" b="0" dirty="0">
                <a:solidFill>
                  <a:srgbClr val="6666FF"/>
                </a:solidFill>
              </a:rPr>
              <a:t>. ИСП РАН. </a:t>
            </a:r>
            <a:r>
              <a:rPr lang="ru-RU" sz="1200" b="0" dirty="0" smtClean="0">
                <a:solidFill>
                  <a:srgbClr val="6666FF"/>
                </a:solidFill>
              </a:rPr>
              <a:t>Обобщенная модель системы автоматов</a:t>
            </a:r>
            <a:endParaRPr lang="ru-RU" sz="1200" b="0" dirty="0">
              <a:solidFill>
                <a:srgbClr val="6666FF"/>
              </a:solidFill>
            </a:endParaRPr>
          </a:p>
        </p:txBody>
      </p:sp>
      <p:sp>
        <p:nvSpPr>
          <p:cNvPr id="22" name="Rectangle 3"/>
          <p:cNvSpPr txBox="1">
            <a:spLocks noChangeArrowheads="1"/>
          </p:cNvSpPr>
          <p:nvPr/>
        </p:nvSpPr>
        <p:spPr bwMode="auto">
          <a:xfrm>
            <a:off x="179388" y="0"/>
            <a:ext cx="8748712" cy="612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90000" rIns="91440" bIns="9000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defRPr/>
            </a:pPr>
            <a:r>
              <a:rPr lang="ru-RU" sz="2800" dirty="0" smtClean="0">
                <a:latin typeface="+mj-lt"/>
                <a:sym typeface="Symbol" pitchFamily="18" charset="2"/>
              </a:rPr>
              <a:t>Композиция автоматов</a:t>
            </a:r>
          </a:p>
        </p:txBody>
      </p:sp>
      <p:sp>
        <p:nvSpPr>
          <p:cNvPr id="89120" name="Rectangle 3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2" name="TextBox 51"/>
          <p:cNvSpPr txBox="1"/>
          <p:nvPr/>
        </p:nvSpPr>
        <p:spPr>
          <a:xfrm>
            <a:off x="167882" y="764704"/>
            <a:ext cx="8832610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Система автоматов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spcAft>
                <a:spcPts val="2400"/>
              </a:spcAft>
            </a:pP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Пусть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A,B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V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  <a:sym typeface="Symbol"/>
              </a:rPr>
              <a:t>, 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j,i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E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  <a:sym typeface="Symbol"/>
              </a:rPr>
              <a:t>,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J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A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  <a:sym typeface="Symbol"/>
              </a:rPr>
              <a:t>,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I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B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  <a:sym typeface="Symbol"/>
              </a:rPr>
              <a:t>. </a:t>
            </a:r>
            <a:endParaRPr lang="ru-RU" sz="2400" b="0" dirty="0" smtClean="0">
              <a:latin typeface="Times New Roman" pitchFamily="18" charset="0"/>
              <a:cs typeface="Times New Roman" pitchFamily="18" charset="0"/>
              <a:sym typeface="Symbol"/>
            </a:endParaRPr>
          </a:p>
          <a:p>
            <a:pPr algn="just">
              <a:spcAft>
                <a:spcPts val="600"/>
              </a:spcAft>
            </a:pP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Композиция множеств переходов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G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 T</a:t>
            </a:r>
            <a:r>
              <a:rPr lang="en-US" sz="2400" b="0" i="1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A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  T</a:t>
            </a:r>
            <a:r>
              <a:rPr lang="en-US" sz="2400" b="0" i="1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B 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spcAft>
                <a:spcPts val="1800"/>
              </a:spcAft>
            </a:pP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  <a:sym typeface="Euclid Extra"/>
              </a:rPr>
              <a:t>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{ 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  |  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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  &amp;  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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  &amp; 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)  }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spcAft>
                <a:spcPts val="1800"/>
              </a:spcAft>
            </a:pP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Для множества переходов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обозначим множество </a:t>
            </a:r>
            <a:r>
              <a:rPr lang="ru-RU" sz="2400" b="0" dirty="0" err="1" smtClean="0">
                <a:latin typeface="Times New Roman" pitchFamily="18" charset="0"/>
                <a:cs typeface="Times New Roman" pitchFamily="18" charset="0"/>
              </a:rPr>
              <a:t>пре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- и </a:t>
            </a:r>
            <a:r>
              <a:rPr lang="ru-RU" sz="2400" b="0" dirty="0" err="1" smtClean="0">
                <a:latin typeface="Times New Roman" pitchFamily="18" charset="0"/>
                <a:cs typeface="Times New Roman" pitchFamily="18" charset="0"/>
              </a:rPr>
              <a:t>постсостояний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этих переходов: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States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  <a:sym typeface="Euclid Extra"/>
              </a:rPr>
              <a:t>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 {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|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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}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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|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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}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b="0" dirty="0" smtClean="0">
              <a:latin typeface="Times New Roman" pitchFamily="18" charset="0"/>
              <a:cs typeface="Times New Roman" pitchFamily="18" charset="0"/>
              <a:sym typeface="Symbol"/>
            </a:endParaRPr>
          </a:p>
          <a:p>
            <a:pPr algn="just">
              <a:spcAft>
                <a:spcPts val="600"/>
              </a:spcAft>
            </a:pPr>
            <a:r>
              <a:rPr lang="ru-RU" sz="2400" b="0" u="sng" dirty="0" smtClean="0">
                <a:latin typeface="Times New Roman" pitchFamily="18" charset="0"/>
                <a:cs typeface="Times New Roman" pitchFamily="18" charset="0"/>
                <a:sym typeface="Symbol"/>
              </a:rPr>
              <a:t>Композиция автоматов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  <a:sym typeface="Symbol"/>
              </a:rPr>
              <a:t> и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  <a:sym typeface="Symbol"/>
              </a:rPr>
              <a:t>по соединению 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(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j,i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)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  <a:sym typeface="Symbol"/>
              </a:rPr>
              <a:t>:</a:t>
            </a:r>
          </a:p>
          <a:p>
            <a:pPr>
              <a:spcAft>
                <a:spcPts val="600"/>
              </a:spcAft>
            </a:pP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A[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j,i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]B 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  <a:sym typeface="Euclid Extra"/>
              </a:rPr>
              <a:t>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M,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="0" i="1" baseline="-25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  <a:sym typeface="Symbol"/>
              </a:rPr>
              <a:t>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="0" i="1" baseline="-250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\{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},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2400" b="0" i="1" baseline="-25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  <a:sym typeface="Symbol"/>
              </a:rPr>
              <a:t>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2400" b="0" i="1" baseline="-250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\{j},</a:t>
            </a:r>
            <a:endParaRPr lang="ru-RU" sz="2400" b="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1800"/>
              </a:spcAft>
            </a:pP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                    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{s</a:t>
            </a:r>
            <a:r>
              <a:rPr lang="en-US" sz="2400" b="0" i="1" baseline="-25000" dirty="0" smtClean="0">
                <a:latin typeface="Times New Roman" pitchFamily="18" charset="0"/>
                <a:cs typeface="Times New Roman" pitchFamily="18" charset="0"/>
              </a:rPr>
              <a:t>0A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  <a:sym typeface="Symbol"/>
              </a:rPr>
              <a:t>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b="0" i="1" baseline="-25000" dirty="0" smtClean="0">
                <a:latin typeface="Times New Roman" pitchFamily="18" charset="0"/>
                <a:cs typeface="Times New Roman" pitchFamily="18" charset="0"/>
              </a:rPr>
              <a:t>0B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}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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States(T</a:t>
            </a:r>
            <a:r>
              <a:rPr lang="en-US" sz="2400" b="0" i="1" baseline="-25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j,i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]T</a:t>
            </a:r>
            <a:r>
              <a:rPr lang="en-US" sz="2400" b="0" i="1" baseline="-250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),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400" b="0" i="1" baseline="-25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j,i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]T</a:t>
            </a:r>
            <a:r>
              <a:rPr lang="en-US" sz="2400" b="0" i="1" baseline="-250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b="0" i="1" baseline="-25000" dirty="0" smtClean="0">
                <a:latin typeface="Times New Roman" pitchFamily="18" charset="0"/>
                <a:cs typeface="Times New Roman" pitchFamily="18" charset="0"/>
              </a:rPr>
              <a:t>0A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  <a:sym typeface="Symbol"/>
              </a:rPr>
              <a:t>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b="0" i="1" baseline="-25000" dirty="0" smtClean="0">
                <a:latin typeface="Times New Roman" pitchFamily="18" charset="0"/>
                <a:cs typeface="Times New Roman" pitchFamily="18" charset="0"/>
              </a:rPr>
              <a:t>0B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b="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600"/>
              </a:spcAft>
            </a:pPr>
            <a:r>
              <a:rPr lang="ru-RU" sz="2400" b="0" u="sng" dirty="0" smtClean="0">
                <a:latin typeface="Times New Roman" pitchFamily="18" charset="0"/>
                <a:cs typeface="Times New Roman" pitchFamily="18" charset="0"/>
              </a:rPr>
              <a:t>Утверждение 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: композиция автоматов удовлетворяет всем требованиям, предъявляемым к автомату.</a:t>
            </a:r>
            <a:endParaRPr lang="ru-RU" sz="2400" b="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2" name="Группа 11"/>
          <p:cNvGrpSpPr/>
          <p:nvPr/>
        </p:nvGrpSpPr>
        <p:grpSpPr>
          <a:xfrm>
            <a:off x="5436096" y="1052736"/>
            <a:ext cx="2772308" cy="576064"/>
            <a:chOff x="5436096" y="1052736"/>
            <a:chExt cx="2772308" cy="576064"/>
          </a:xfrm>
        </p:grpSpPr>
        <p:sp>
          <p:nvSpPr>
            <p:cNvPr id="8" name="Скругленный прямоугольник 7"/>
            <p:cNvSpPr/>
            <p:nvPr/>
          </p:nvSpPr>
          <p:spPr bwMode="auto">
            <a:xfrm>
              <a:off x="5436096" y="1052736"/>
              <a:ext cx="972108" cy="576064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254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36000" tIns="36000" rIns="36000" bIns="360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A    j</a:t>
              </a:r>
              <a:endPara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" name="Скругленный прямоугольник 8"/>
            <p:cNvSpPr/>
            <p:nvPr/>
          </p:nvSpPr>
          <p:spPr bwMode="auto">
            <a:xfrm>
              <a:off x="7236296" y="1052736"/>
              <a:ext cx="972108" cy="576064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254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36000" tIns="36000" rIns="36000" bIns="360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1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kumimoji="0" lang="en-US" sz="24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   B</a:t>
              </a:r>
              <a:endPara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1" name="Прямая со стрелкой 10"/>
            <p:cNvCxnSpPr>
              <a:stCxn id="8" idx="3"/>
              <a:endCxn id="9" idx="1"/>
            </p:cNvCxnSpPr>
            <p:nvPr/>
          </p:nvCxnSpPr>
          <p:spPr bwMode="auto">
            <a:xfrm>
              <a:off x="6408204" y="1340768"/>
              <a:ext cx="828092" cy="0"/>
            </a:xfrm>
            <a:prstGeom prst="straightConnector1">
              <a:avLst/>
            </a:prstGeom>
            <a:solidFill>
              <a:srgbClr val="F1F8F9"/>
            </a:solidFill>
            <a:ln w="254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445250"/>
            <a:ext cx="2133600" cy="476250"/>
          </a:xfrm>
          <a:noFill/>
        </p:spPr>
        <p:txBody>
          <a:bodyPr/>
          <a:lstStyle/>
          <a:p>
            <a:fld id="{196D03F6-C403-400F-BBFC-111E0F1EADEF}" type="slidenum">
              <a:rPr lang="ru-RU" smtClean="0">
                <a:solidFill>
                  <a:schemeClr val="bg2"/>
                </a:solidFill>
              </a:rPr>
              <a:pPr/>
              <a:t>13</a:t>
            </a:fld>
            <a:endParaRPr lang="ru-RU" smtClean="0">
              <a:solidFill>
                <a:schemeClr val="bg2"/>
              </a:solidFill>
            </a:endParaRPr>
          </a:p>
        </p:txBody>
      </p:sp>
      <p:sp>
        <p:nvSpPr>
          <p:cNvPr id="3080" name="Text Box 101"/>
          <p:cNvSpPr txBox="1">
            <a:spLocks noChangeArrowheads="1"/>
          </p:cNvSpPr>
          <p:nvPr/>
        </p:nvSpPr>
        <p:spPr bwMode="auto">
          <a:xfrm>
            <a:off x="8748713" y="6473825"/>
            <a:ext cx="3175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0" dirty="0" smtClean="0">
                <a:solidFill>
                  <a:srgbClr val="808080"/>
                </a:solidFill>
              </a:rPr>
              <a:t>(36)</a:t>
            </a:r>
            <a:endParaRPr lang="ru-RU" sz="1400" b="0" dirty="0">
              <a:solidFill>
                <a:srgbClr val="808080"/>
              </a:solidFill>
            </a:endParaRPr>
          </a:p>
        </p:txBody>
      </p:sp>
      <p:sp>
        <p:nvSpPr>
          <p:cNvPr id="3081" name="Text Box 88"/>
          <p:cNvSpPr txBox="1">
            <a:spLocks noChangeArrowheads="1"/>
          </p:cNvSpPr>
          <p:nvPr/>
        </p:nvSpPr>
        <p:spPr bwMode="auto">
          <a:xfrm>
            <a:off x="71500" y="6489700"/>
            <a:ext cx="57358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200" b="0" dirty="0">
                <a:solidFill>
                  <a:srgbClr val="6666FF"/>
                </a:solidFill>
              </a:rPr>
              <a:t>И.Б.Бурдонов, </a:t>
            </a:r>
            <a:r>
              <a:rPr lang="ru-RU" sz="1200" b="0" dirty="0" err="1">
                <a:solidFill>
                  <a:srgbClr val="6666FF"/>
                </a:solidFill>
              </a:rPr>
              <a:t>А.С.Косачев</a:t>
            </a:r>
            <a:r>
              <a:rPr lang="ru-RU" sz="1200" b="0" dirty="0">
                <a:solidFill>
                  <a:srgbClr val="6666FF"/>
                </a:solidFill>
              </a:rPr>
              <a:t>. ИСП РАН. </a:t>
            </a:r>
            <a:r>
              <a:rPr lang="ru-RU" sz="1200" b="0" dirty="0" smtClean="0">
                <a:solidFill>
                  <a:srgbClr val="6666FF"/>
                </a:solidFill>
              </a:rPr>
              <a:t>Обобщенная модель системы автоматов</a:t>
            </a:r>
            <a:endParaRPr lang="ru-RU" sz="1200" b="0" dirty="0">
              <a:solidFill>
                <a:srgbClr val="6666FF"/>
              </a:solidFill>
            </a:endParaRPr>
          </a:p>
        </p:txBody>
      </p:sp>
      <p:sp>
        <p:nvSpPr>
          <p:cNvPr id="22" name="Rectangle 3"/>
          <p:cNvSpPr txBox="1">
            <a:spLocks noChangeArrowheads="1"/>
          </p:cNvSpPr>
          <p:nvPr/>
        </p:nvSpPr>
        <p:spPr bwMode="auto">
          <a:xfrm>
            <a:off x="179388" y="0"/>
            <a:ext cx="8748712" cy="612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90000" rIns="91440" bIns="9000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defRPr/>
            </a:pPr>
            <a:r>
              <a:rPr lang="ru-RU" sz="2800" dirty="0" smtClean="0">
                <a:latin typeface="+mj-lt"/>
                <a:sym typeface="Symbol" pitchFamily="18" charset="2"/>
              </a:rPr>
              <a:t>Композиция системы автоматов</a:t>
            </a:r>
          </a:p>
        </p:txBody>
      </p:sp>
      <p:sp>
        <p:nvSpPr>
          <p:cNvPr id="89120" name="Rectangle 3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2" name="TextBox 51"/>
          <p:cNvSpPr txBox="1"/>
          <p:nvPr/>
        </p:nvSpPr>
        <p:spPr>
          <a:xfrm>
            <a:off x="167882" y="763200"/>
            <a:ext cx="883261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Система автоматов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spcAft>
                <a:spcPts val="2400"/>
              </a:spcAft>
            </a:pP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Пусть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A,B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V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  <a:sym typeface="Symbol"/>
              </a:rPr>
              <a:t>, 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j,i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E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  <a:sym typeface="Symbol"/>
              </a:rPr>
              <a:t>,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J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A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  <a:sym typeface="Symbol"/>
              </a:rPr>
              <a:t>,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I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B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  <a:sym typeface="Symbol"/>
              </a:rPr>
              <a:t>. </a:t>
            </a:r>
            <a:endParaRPr lang="ru-RU" sz="2400" b="0" dirty="0" smtClean="0">
              <a:latin typeface="Times New Roman" pitchFamily="18" charset="0"/>
              <a:cs typeface="Times New Roman" pitchFamily="18" charset="0"/>
              <a:sym typeface="Symbol"/>
            </a:endParaRPr>
          </a:p>
          <a:p>
            <a:pPr algn="just">
              <a:spcAft>
                <a:spcPts val="1200"/>
              </a:spcAft>
            </a:pPr>
            <a:r>
              <a:rPr lang="ru-RU" sz="2400" b="0" u="sng" dirty="0" smtClean="0">
                <a:latin typeface="Times New Roman" pitchFamily="18" charset="0"/>
                <a:cs typeface="Times New Roman" pitchFamily="18" charset="0"/>
                <a:sym typeface="Symbol"/>
              </a:rPr>
              <a:t>Композиция системы автоматов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  <a:sym typeface="Symbol"/>
              </a:rPr>
              <a:t>по соединению 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(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j,i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)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  <a:sym typeface="Symbol"/>
              </a:rPr>
              <a:t>:</a:t>
            </a:r>
          </a:p>
          <a:p>
            <a:pPr>
              <a:spcAft>
                <a:spcPts val="2400"/>
              </a:spcAft>
            </a:pP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]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  <a:sym typeface="Euclid Extra"/>
              </a:rPr>
              <a:t>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 (  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,  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\{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}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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},  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\{(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)}   )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spcAft>
                <a:spcPts val="600"/>
              </a:spcAft>
            </a:pPr>
            <a:r>
              <a:rPr lang="ru-RU" sz="2400" b="0" u="sng" dirty="0" smtClean="0">
                <a:latin typeface="Times New Roman" pitchFamily="18" charset="0"/>
                <a:cs typeface="Times New Roman" pitchFamily="18" charset="0"/>
              </a:rPr>
              <a:t>Утверждение 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: композиция системы автоматов удовлетворяет всем требованиям, предъявляемым к системе автоматов.</a:t>
            </a:r>
            <a:endParaRPr lang="ru-RU" sz="2400" b="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8" name="Группа 7"/>
          <p:cNvGrpSpPr/>
          <p:nvPr/>
        </p:nvGrpSpPr>
        <p:grpSpPr>
          <a:xfrm>
            <a:off x="5436096" y="1052736"/>
            <a:ext cx="2772308" cy="576064"/>
            <a:chOff x="5436096" y="1052736"/>
            <a:chExt cx="2772308" cy="576064"/>
          </a:xfrm>
        </p:grpSpPr>
        <p:sp>
          <p:nvSpPr>
            <p:cNvPr id="9" name="Скругленный прямоугольник 8"/>
            <p:cNvSpPr/>
            <p:nvPr/>
          </p:nvSpPr>
          <p:spPr bwMode="auto">
            <a:xfrm>
              <a:off x="5436096" y="1052736"/>
              <a:ext cx="972108" cy="576064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254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36000" tIns="36000" rIns="36000" bIns="360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A    j</a:t>
              </a:r>
              <a:endPara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Скругленный прямоугольник 9"/>
            <p:cNvSpPr/>
            <p:nvPr/>
          </p:nvSpPr>
          <p:spPr bwMode="auto">
            <a:xfrm>
              <a:off x="7236296" y="1052736"/>
              <a:ext cx="972108" cy="576064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254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36000" tIns="36000" rIns="36000" bIns="360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1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kumimoji="0" lang="en-US" sz="24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   B</a:t>
              </a:r>
              <a:endPara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1" name="Прямая со стрелкой 10"/>
            <p:cNvCxnSpPr>
              <a:stCxn id="9" idx="3"/>
              <a:endCxn id="10" idx="1"/>
            </p:cNvCxnSpPr>
            <p:nvPr/>
          </p:nvCxnSpPr>
          <p:spPr bwMode="auto">
            <a:xfrm>
              <a:off x="6408204" y="1340768"/>
              <a:ext cx="828092" cy="0"/>
            </a:xfrm>
            <a:prstGeom prst="straightConnector1">
              <a:avLst/>
            </a:prstGeom>
            <a:solidFill>
              <a:srgbClr val="F1F8F9"/>
            </a:solidFill>
            <a:ln w="254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445250"/>
            <a:ext cx="2133600" cy="476250"/>
          </a:xfrm>
          <a:noFill/>
        </p:spPr>
        <p:txBody>
          <a:bodyPr/>
          <a:lstStyle/>
          <a:p>
            <a:fld id="{196D03F6-C403-400F-BBFC-111E0F1EADEF}" type="slidenum">
              <a:rPr lang="ru-RU" smtClean="0">
                <a:solidFill>
                  <a:schemeClr val="bg2"/>
                </a:solidFill>
              </a:rPr>
              <a:pPr/>
              <a:t>14</a:t>
            </a:fld>
            <a:endParaRPr lang="ru-RU" smtClean="0">
              <a:solidFill>
                <a:schemeClr val="bg2"/>
              </a:solidFill>
            </a:endParaRPr>
          </a:p>
        </p:txBody>
      </p:sp>
      <p:sp>
        <p:nvSpPr>
          <p:cNvPr id="3080" name="Text Box 101"/>
          <p:cNvSpPr txBox="1">
            <a:spLocks noChangeArrowheads="1"/>
          </p:cNvSpPr>
          <p:nvPr/>
        </p:nvSpPr>
        <p:spPr bwMode="auto">
          <a:xfrm>
            <a:off x="8748713" y="6473825"/>
            <a:ext cx="3175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0" dirty="0" smtClean="0">
                <a:solidFill>
                  <a:srgbClr val="808080"/>
                </a:solidFill>
              </a:rPr>
              <a:t>(36)</a:t>
            </a:r>
            <a:endParaRPr lang="ru-RU" sz="1400" b="0" dirty="0">
              <a:solidFill>
                <a:srgbClr val="808080"/>
              </a:solidFill>
            </a:endParaRPr>
          </a:p>
        </p:txBody>
      </p:sp>
      <p:sp>
        <p:nvSpPr>
          <p:cNvPr id="3081" name="Text Box 88"/>
          <p:cNvSpPr txBox="1">
            <a:spLocks noChangeArrowheads="1"/>
          </p:cNvSpPr>
          <p:nvPr/>
        </p:nvSpPr>
        <p:spPr bwMode="auto">
          <a:xfrm>
            <a:off x="71500" y="6489700"/>
            <a:ext cx="57358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200" b="0" dirty="0">
                <a:solidFill>
                  <a:srgbClr val="6666FF"/>
                </a:solidFill>
              </a:rPr>
              <a:t>И.Б.Бурдонов, </a:t>
            </a:r>
            <a:r>
              <a:rPr lang="ru-RU" sz="1200" b="0" dirty="0" err="1">
                <a:solidFill>
                  <a:srgbClr val="6666FF"/>
                </a:solidFill>
              </a:rPr>
              <a:t>А.С.Косачев</a:t>
            </a:r>
            <a:r>
              <a:rPr lang="ru-RU" sz="1200" b="0" dirty="0">
                <a:solidFill>
                  <a:srgbClr val="6666FF"/>
                </a:solidFill>
              </a:rPr>
              <a:t>. ИСП РАН. </a:t>
            </a:r>
            <a:r>
              <a:rPr lang="ru-RU" sz="1200" b="0" dirty="0" smtClean="0">
                <a:solidFill>
                  <a:srgbClr val="6666FF"/>
                </a:solidFill>
              </a:rPr>
              <a:t>Обобщенная модель системы автоматов</a:t>
            </a:r>
            <a:endParaRPr lang="ru-RU" sz="1200" b="0" dirty="0">
              <a:solidFill>
                <a:srgbClr val="6666FF"/>
              </a:solidFill>
            </a:endParaRPr>
          </a:p>
        </p:txBody>
      </p:sp>
      <p:sp>
        <p:nvSpPr>
          <p:cNvPr id="22" name="Rectangle 3"/>
          <p:cNvSpPr txBox="1">
            <a:spLocks noChangeArrowheads="1"/>
          </p:cNvSpPr>
          <p:nvPr/>
        </p:nvSpPr>
        <p:spPr bwMode="auto">
          <a:xfrm>
            <a:off x="179388" y="0"/>
            <a:ext cx="8748712" cy="612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90000" rIns="91440" bIns="9000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defRPr/>
            </a:pPr>
            <a:r>
              <a:rPr lang="ru-RU" sz="2800" dirty="0" smtClean="0">
                <a:latin typeface="+mj-lt"/>
                <a:sym typeface="Symbol" pitchFamily="18" charset="2"/>
              </a:rPr>
              <a:t>Ассоциативность композиции</a:t>
            </a:r>
          </a:p>
        </p:txBody>
      </p:sp>
      <p:sp>
        <p:nvSpPr>
          <p:cNvPr id="89120" name="Rectangle 3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2" name="TextBox 51"/>
          <p:cNvSpPr txBox="1"/>
          <p:nvPr/>
        </p:nvSpPr>
        <p:spPr>
          <a:xfrm>
            <a:off x="167882" y="763200"/>
            <a:ext cx="8832610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Система автоматов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spcAft>
                <a:spcPts val="2400"/>
              </a:spcAft>
            </a:pP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Пусть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A,B,C,D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V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  <a:sym typeface="Symbol"/>
              </a:rPr>
              <a:t>, 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j,i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E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  <a:sym typeface="Symbol"/>
              </a:rPr>
              <a:t>,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l,k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E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  <a:sym typeface="Symbol"/>
              </a:rPr>
              <a:t>,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j,i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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l,k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  <a:sym typeface="Symbol"/>
              </a:rPr>
              <a:t>,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J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A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  <a:sym typeface="Symbol"/>
              </a:rPr>
              <a:t>,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I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B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  <a:sym typeface="Symbol"/>
              </a:rPr>
              <a:t>,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J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C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  <a:sym typeface="Symbol"/>
              </a:rPr>
              <a:t>,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I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D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  <a:sym typeface="Symbol"/>
              </a:rPr>
              <a:t>. </a:t>
            </a:r>
            <a:endParaRPr lang="ru-RU" sz="2400" b="0" dirty="0" smtClean="0">
              <a:latin typeface="Times New Roman" pitchFamily="18" charset="0"/>
              <a:cs typeface="Times New Roman" pitchFamily="18" charset="0"/>
              <a:sym typeface="Symbol"/>
            </a:endParaRPr>
          </a:p>
          <a:p>
            <a:pPr algn="just">
              <a:spcAft>
                <a:spcPts val="2400"/>
              </a:spcAft>
            </a:pPr>
            <a:r>
              <a:rPr lang="ru-RU" sz="2400" b="0" u="sng" dirty="0" smtClean="0">
                <a:latin typeface="Times New Roman" pitchFamily="18" charset="0"/>
                <a:cs typeface="Times New Roman" pitchFamily="18" charset="0"/>
              </a:rPr>
              <a:t>Ассоциативность композиции переходов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Пусть 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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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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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Композиция этих переходов по соединениям 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, и условия 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существования композиционного перехода 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не зависят порядка композиции: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j,i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), (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l,k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или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l,k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j,i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spcAft>
                <a:spcPts val="2400"/>
              </a:spcAft>
            </a:pPr>
            <a:r>
              <a:rPr lang="ru-RU" sz="2400" b="0" u="sng" dirty="0" smtClean="0">
                <a:latin typeface="Times New Roman" pitchFamily="18" charset="0"/>
                <a:cs typeface="Times New Roman" pitchFamily="18" charset="0"/>
              </a:rPr>
              <a:t>Ассоциативность композиции </a:t>
            </a:r>
            <a:r>
              <a:rPr lang="ru-RU" sz="2400" b="0" u="sng" dirty="0" smtClean="0">
                <a:latin typeface="Times New Roman" pitchFamily="18" charset="0"/>
                <a:cs typeface="Times New Roman" pitchFamily="18" charset="0"/>
              </a:rPr>
              <a:t>автоматов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Композиция автоматов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по соединениям 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не зависят порядка композиции: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j,i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), (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l,k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или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l,k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j,i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spcAft>
                <a:spcPts val="600"/>
              </a:spcAft>
            </a:pPr>
            <a:r>
              <a:rPr lang="ru-RU" sz="2400" b="0" u="sng" dirty="0" smtClean="0">
                <a:latin typeface="Times New Roman" pitchFamily="18" charset="0"/>
                <a:cs typeface="Times New Roman" pitchFamily="18" charset="0"/>
              </a:rPr>
              <a:t>Ассоциативность композиции </a:t>
            </a:r>
            <a:r>
              <a:rPr lang="ru-RU" sz="2400" b="0" u="sng" dirty="0" smtClean="0">
                <a:latin typeface="Times New Roman" pitchFamily="18" charset="0"/>
                <a:cs typeface="Times New Roman" pitchFamily="18" charset="0"/>
              </a:rPr>
              <a:t>системы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j,i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][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l,k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] =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l,k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][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j,i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b="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445250"/>
            <a:ext cx="2133600" cy="476250"/>
          </a:xfrm>
          <a:noFill/>
        </p:spPr>
        <p:txBody>
          <a:bodyPr/>
          <a:lstStyle/>
          <a:p>
            <a:fld id="{196D03F6-C403-400F-BBFC-111E0F1EADEF}" type="slidenum">
              <a:rPr lang="ru-RU" smtClean="0">
                <a:solidFill>
                  <a:schemeClr val="bg2"/>
                </a:solidFill>
              </a:rPr>
              <a:pPr/>
              <a:t>15</a:t>
            </a:fld>
            <a:endParaRPr lang="ru-RU" smtClean="0">
              <a:solidFill>
                <a:schemeClr val="bg2"/>
              </a:solidFill>
            </a:endParaRPr>
          </a:p>
        </p:txBody>
      </p:sp>
      <p:sp>
        <p:nvSpPr>
          <p:cNvPr id="3080" name="Text Box 101"/>
          <p:cNvSpPr txBox="1">
            <a:spLocks noChangeArrowheads="1"/>
          </p:cNvSpPr>
          <p:nvPr/>
        </p:nvSpPr>
        <p:spPr bwMode="auto">
          <a:xfrm>
            <a:off x="8748713" y="6473825"/>
            <a:ext cx="3175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0" dirty="0" smtClean="0">
                <a:solidFill>
                  <a:srgbClr val="808080"/>
                </a:solidFill>
              </a:rPr>
              <a:t>(36)</a:t>
            </a:r>
            <a:endParaRPr lang="ru-RU" sz="1400" b="0" dirty="0">
              <a:solidFill>
                <a:srgbClr val="808080"/>
              </a:solidFill>
            </a:endParaRPr>
          </a:p>
        </p:txBody>
      </p:sp>
      <p:sp>
        <p:nvSpPr>
          <p:cNvPr id="3081" name="Text Box 88"/>
          <p:cNvSpPr txBox="1">
            <a:spLocks noChangeArrowheads="1"/>
          </p:cNvSpPr>
          <p:nvPr/>
        </p:nvSpPr>
        <p:spPr bwMode="auto">
          <a:xfrm>
            <a:off x="71500" y="6489700"/>
            <a:ext cx="57358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200" b="0" dirty="0">
                <a:solidFill>
                  <a:srgbClr val="6666FF"/>
                </a:solidFill>
              </a:rPr>
              <a:t>И.Б.Бурдонов, </a:t>
            </a:r>
            <a:r>
              <a:rPr lang="ru-RU" sz="1200" b="0" dirty="0" err="1">
                <a:solidFill>
                  <a:srgbClr val="6666FF"/>
                </a:solidFill>
              </a:rPr>
              <a:t>А.С.Косачев</a:t>
            </a:r>
            <a:r>
              <a:rPr lang="ru-RU" sz="1200" b="0" dirty="0">
                <a:solidFill>
                  <a:srgbClr val="6666FF"/>
                </a:solidFill>
              </a:rPr>
              <a:t>. ИСП РАН. </a:t>
            </a:r>
            <a:r>
              <a:rPr lang="ru-RU" sz="1200" b="0" dirty="0" smtClean="0">
                <a:solidFill>
                  <a:srgbClr val="6666FF"/>
                </a:solidFill>
              </a:rPr>
              <a:t>Обобщенная модель системы автоматов</a:t>
            </a:r>
            <a:endParaRPr lang="ru-RU" sz="1200" b="0" dirty="0">
              <a:solidFill>
                <a:srgbClr val="6666FF"/>
              </a:solidFill>
            </a:endParaRPr>
          </a:p>
        </p:txBody>
      </p:sp>
      <p:sp>
        <p:nvSpPr>
          <p:cNvPr id="22" name="Rectangle 3"/>
          <p:cNvSpPr txBox="1">
            <a:spLocks noChangeArrowheads="1"/>
          </p:cNvSpPr>
          <p:nvPr/>
        </p:nvSpPr>
        <p:spPr bwMode="auto">
          <a:xfrm>
            <a:off x="179388" y="0"/>
            <a:ext cx="8748712" cy="612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90000" rIns="91440" bIns="9000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defRPr/>
            </a:pPr>
            <a:r>
              <a:rPr lang="ru-RU" sz="2800" dirty="0" smtClean="0">
                <a:latin typeface="+mj-lt"/>
                <a:sym typeface="Symbol" pitchFamily="18" charset="2"/>
              </a:rPr>
              <a:t>Композиция без соединений</a:t>
            </a:r>
          </a:p>
        </p:txBody>
      </p:sp>
      <p:sp>
        <p:nvSpPr>
          <p:cNvPr id="89120" name="Rectangle 3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2" name="TextBox 51"/>
          <p:cNvSpPr txBox="1"/>
          <p:nvPr/>
        </p:nvSpPr>
        <p:spPr>
          <a:xfrm>
            <a:off x="167882" y="763200"/>
            <a:ext cx="8832610" cy="48782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2400"/>
              </a:spcAft>
            </a:pP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Система 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как компонент более сложной системы?</a:t>
            </a:r>
            <a:endParaRPr lang="en-US" sz="2400" b="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600"/>
              </a:spcAft>
            </a:pPr>
            <a:r>
              <a:rPr lang="ru-RU" sz="2400" b="0" u="sng" dirty="0" smtClean="0">
                <a:latin typeface="Times New Roman" pitchFamily="18" charset="0"/>
                <a:cs typeface="Times New Roman" pitchFamily="18" charset="0"/>
              </a:rPr>
              <a:t>Композиция переходов без соединения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spcAft>
                <a:spcPts val="2400"/>
              </a:spcAft>
            </a:pP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a[]b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  <a:sym typeface="Euclid Extra"/>
              </a:rPr>
              <a:t>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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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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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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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spcAft>
                <a:spcPts val="600"/>
              </a:spcAft>
            </a:pPr>
            <a:r>
              <a:rPr lang="ru-RU" sz="2400" b="0" u="sng" dirty="0" smtClean="0">
                <a:latin typeface="Times New Roman" pitchFamily="18" charset="0"/>
                <a:cs typeface="Times New Roman" pitchFamily="18" charset="0"/>
              </a:rPr>
              <a:t>Композиция без соединения множеств переходов </a:t>
            </a:r>
            <a:r>
              <a:rPr lang="en-US" sz="2400" b="0" i="1" u="sng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2400" b="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0" u="sng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en-US" sz="2400" b="0" i="1" u="sng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spcAft>
                <a:spcPts val="2400"/>
              </a:spcAft>
            </a:pP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[]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  <a:sym typeface="Euclid Extra"/>
              </a:rPr>
              <a:t>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[]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|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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 &amp; 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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}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spcAft>
                <a:spcPts val="600"/>
              </a:spcAft>
            </a:pPr>
            <a:r>
              <a:rPr lang="ru-RU" sz="2400" b="0" u="sng" dirty="0" smtClean="0">
                <a:latin typeface="Times New Roman" pitchFamily="18" charset="0"/>
                <a:cs typeface="Times New Roman" pitchFamily="18" charset="0"/>
              </a:rPr>
              <a:t>Композиция несвязанных автоматов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spcAft>
                <a:spcPts val="2400"/>
              </a:spcAft>
            </a:pP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A[]B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  <a:sym typeface="Euclid Extra"/>
              </a:rPr>
              <a:t>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 (M, I</a:t>
            </a:r>
            <a:r>
              <a:rPr lang="en-US" sz="2400" b="0" i="1" baseline="-25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  <a:sym typeface="Symbol"/>
              </a:rPr>
              <a:t>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="0" i="1" baseline="-250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, J</a:t>
            </a:r>
            <a:r>
              <a:rPr lang="en-US" sz="2400" b="0" i="1" baseline="-25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  <a:sym typeface="Symbol"/>
              </a:rPr>
              <a:t>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2400" b="0" i="1" baseline="-250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, {s</a:t>
            </a:r>
            <a:r>
              <a:rPr lang="en-US" sz="2400" b="0" i="1" baseline="-25000" dirty="0" smtClean="0">
                <a:latin typeface="Times New Roman" pitchFamily="18" charset="0"/>
                <a:cs typeface="Times New Roman" pitchFamily="18" charset="0"/>
              </a:rPr>
              <a:t>0A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  <a:sym typeface="Symbol"/>
              </a:rPr>
              <a:t>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b="0" i="1" baseline="-25000" dirty="0" smtClean="0">
                <a:latin typeface="Times New Roman" pitchFamily="18" charset="0"/>
                <a:cs typeface="Times New Roman" pitchFamily="18" charset="0"/>
              </a:rPr>
              <a:t>0B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}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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States(T</a:t>
            </a:r>
            <a:r>
              <a:rPr lang="en-US" sz="2400" b="0" i="1" baseline="-25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[]T</a:t>
            </a:r>
            <a:r>
              <a:rPr lang="en-US" sz="2400" b="0" i="1" baseline="-250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), T</a:t>
            </a:r>
            <a:r>
              <a:rPr lang="en-US" sz="2400" b="0" i="1" baseline="-25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[]T</a:t>
            </a:r>
            <a:r>
              <a:rPr lang="en-US" sz="2400" b="0" i="1" baseline="-250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, s</a:t>
            </a:r>
            <a:r>
              <a:rPr lang="en-US" sz="2400" b="0" i="1" baseline="-25000" dirty="0" smtClean="0">
                <a:latin typeface="Times New Roman" pitchFamily="18" charset="0"/>
                <a:cs typeface="Times New Roman" pitchFamily="18" charset="0"/>
              </a:rPr>
              <a:t>0A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  <a:sym typeface="Symbol"/>
              </a:rPr>
              <a:t>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</a:rPr>
              <a:t>0B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b="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0"/>
              </a:spcAft>
            </a:pPr>
            <a:r>
              <a:rPr lang="ru-RU" sz="2400" b="0" u="sng" dirty="0" smtClean="0">
                <a:latin typeface="Times New Roman" pitchFamily="18" charset="0"/>
                <a:cs typeface="Times New Roman" pitchFamily="18" charset="0"/>
              </a:rPr>
              <a:t>Композиция системы, состоящей из несвязанных автоматов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spcAft>
                <a:spcPts val="2400"/>
              </a:spcAft>
            </a:pP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A,B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V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:  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] 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  <a:sym typeface="Euclid Extra"/>
              </a:rPr>
              <a:t>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\{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}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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[]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}, 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 )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445250"/>
            <a:ext cx="2133600" cy="476250"/>
          </a:xfrm>
          <a:noFill/>
        </p:spPr>
        <p:txBody>
          <a:bodyPr/>
          <a:lstStyle/>
          <a:p>
            <a:fld id="{196D03F6-C403-400F-BBFC-111E0F1EADEF}" type="slidenum">
              <a:rPr lang="ru-RU" smtClean="0">
                <a:solidFill>
                  <a:schemeClr val="bg2"/>
                </a:solidFill>
              </a:rPr>
              <a:pPr/>
              <a:t>16</a:t>
            </a:fld>
            <a:endParaRPr lang="ru-RU" smtClean="0">
              <a:solidFill>
                <a:schemeClr val="bg2"/>
              </a:solidFill>
            </a:endParaRPr>
          </a:p>
        </p:txBody>
      </p:sp>
      <p:sp>
        <p:nvSpPr>
          <p:cNvPr id="3080" name="Text Box 101"/>
          <p:cNvSpPr txBox="1">
            <a:spLocks noChangeArrowheads="1"/>
          </p:cNvSpPr>
          <p:nvPr/>
        </p:nvSpPr>
        <p:spPr bwMode="auto">
          <a:xfrm>
            <a:off x="8748713" y="6473825"/>
            <a:ext cx="3175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0" dirty="0" smtClean="0">
                <a:solidFill>
                  <a:srgbClr val="808080"/>
                </a:solidFill>
              </a:rPr>
              <a:t>(36)</a:t>
            </a:r>
            <a:endParaRPr lang="ru-RU" sz="1400" b="0" dirty="0">
              <a:solidFill>
                <a:srgbClr val="808080"/>
              </a:solidFill>
            </a:endParaRPr>
          </a:p>
        </p:txBody>
      </p:sp>
      <p:sp>
        <p:nvSpPr>
          <p:cNvPr id="3081" name="Text Box 88"/>
          <p:cNvSpPr txBox="1">
            <a:spLocks noChangeArrowheads="1"/>
          </p:cNvSpPr>
          <p:nvPr/>
        </p:nvSpPr>
        <p:spPr bwMode="auto">
          <a:xfrm>
            <a:off x="71500" y="6489700"/>
            <a:ext cx="57358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200" b="0" dirty="0">
                <a:solidFill>
                  <a:srgbClr val="6666FF"/>
                </a:solidFill>
              </a:rPr>
              <a:t>И.Б.Бурдонов, </a:t>
            </a:r>
            <a:r>
              <a:rPr lang="ru-RU" sz="1200" b="0" dirty="0" err="1">
                <a:solidFill>
                  <a:srgbClr val="6666FF"/>
                </a:solidFill>
              </a:rPr>
              <a:t>А.С.Косачев</a:t>
            </a:r>
            <a:r>
              <a:rPr lang="ru-RU" sz="1200" b="0" dirty="0">
                <a:solidFill>
                  <a:srgbClr val="6666FF"/>
                </a:solidFill>
              </a:rPr>
              <a:t>. ИСП РАН. </a:t>
            </a:r>
            <a:r>
              <a:rPr lang="ru-RU" sz="1200" b="0" dirty="0" smtClean="0">
                <a:solidFill>
                  <a:srgbClr val="6666FF"/>
                </a:solidFill>
              </a:rPr>
              <a:t>Обобщенная модель системы автоматов</a:t>
            </a:r>
            <a:endParaRPr lang="ru-RU" sz="1200" b="0" dirty="0">
              <a:solidFill>
                <a:srgbClr val="6666FF"/>
              </a:solidFill>
            </a:endParaRPr>
          </a:p>
        </p:txBody>
      </p:sp>
      <p:sp>
        <p:nvSpPr>
          <p:cNvPr id="22" name="Rectangle 3"/>
          <p:cNvSpPr txBox="1">
            <a:spLocks noChangeArrowheads="1"/>
          </p:cNvSpPr>
          <p:nvPr/>
        </p:nvSpPr>
        <p:spPr bwMode="auto">
          <a:xfrm>
            <a:off x="179388" y="0"/>
            <a:ext cx="8748712" cy="612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90000" rIns="91440" bIns="9000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defRPr/>
            </a:pPr>
            <a:r>
              <a:rPr lang="ru-RU" sz="2800" dirty="0" smtClean="0">
                <a:sym typeface="Symbol" pitchFamily="18" charset="2"/>
              </a:rPr>
              <a:t>Тупики в классе связности</a:t>
            </a:r>
            <a:endParaRPr lang="ru-RU" sz="2800" dirty="0" smtClean="0">
              <a:latin typeface="+mj-lt"/>
              <a:sym typeface="Symbol" pitchFamily="18" charset="2"/>
            </a:endParaRPr>
          </a:p>
        </p:txBody>
      </p:sp>
      <p:sp>
        <p:nvSpPr>
          <p:cNvPr id="89120" name="Rectangle 3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14" name="Группа 13"/>
          <p:cNvGrpSpPr/>
          <p:nvPr/>
        </p:nvGrpSpPr>
        <p:grpSpPr>
          <a:xfrm>
            <a:off x="167882" y="1808820"/>
            <a:ext cx="8832610" cy="1039233"/>
            <a:chOff x="167882" y="763200"/>
            <a:chExt cx="8832610" cy="1039233"/>
          </a:xfrm>
        </p:grpSpPr>
        <p:sp>
          <p:nvSpPr>
            <p:cNvPr id="52" name="TextBox 51"/>
            <p:cNvSpPr txBox="1"/>
            <p:nvPr/>
          </p:nvSpPr>
          <p:spPr>
            <a:xfrm>
              <a:off x="167882" y="763200"/>
              <a:ext cx="883261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spcAft>
                  <a:spcPts val="2400"/>
                </a:spcAft>
              </a:pPr>
              <a:r>
                <a:rPr lang="en-US" sz="2400" b="0" i="1" dirty="0" smtClean="0">
                  <a:latin typeface="Times New Roman" pitchFamily="18" charset="0"/>
                  <a:cs typeface="Times New Roman" pitchFamily="18" charset="0"/>
                </a:rPr>
                <a:t>f(</a:t>
              </a:r>
              <a:r>
                <a:rPr lang="en-US" sz="2400" b="0" i="1" dirty="0" err="1" smtClean="0">
                  <a:latin typeface="Times New Roman" pitchFamily="18" charset="0"/>
                  <a:cs typeface="Times New Roman" pitchFamily="18" charset="0"/>
                </a:rPr>
                <a:t>a,j,i,b</a:t>
              </a:r>
              <a:r>
                <a:rPr lang="en-US" sz="2400" b="0" i="1" dirty="0" smtClean="0">
                  <a:latin typeface="Times New Roman" pitchFamily="18" charset="0"/>
                  <a:cs typeface="Times New Roman" pitchFamily="18" charset="0"/>
                </a:rPr>
                <a:t>)  </a:t>
              </a:r>
              <a:r>
                <a:rPr lang="en-US" sz="2400" b="0" i="1" dirty="0" smtClean="0">
                  <a:latin typeface="Times New Roman" pitchFamily="18" charset="0"/>
                  <a:cs typeface="Times New Roman" pitchFamily="18" charset="0"/>
                  <a:sym typeface="Euclid Extra"/>
                </a:rPr>
                <a:t> </a:t>
              </a:r>
              <a:r>
                <a:rPr lang="en-US" sz="2400" b="0" i="1" dirty="0" smtClean="0">
                  <a:latin typeface="Times New Roman" pitchFamily="18" charset="0"/>
                  <a:cs typeface="Times New Roman" pitchFamily="18" charset="0"/>
                </a:rPr>
                <a:t> (A=B </a:t>
              </a:r>
              <a:r>
                <a:rPr lang="en-US" sz="2400" b="0" i="1" dirty="0" smtClean="0">
                  <a:latin typeface="Times New Roman" pitchFamily="18" charset="0"/>
                  <a:cs typeface="Times New Roman" pitchFamily="18" charset="0"/>
                  <a:sym typeface="Symbol"/>
                </a:rPr>
                <a:t></a:t>
              </a:r>
              <a:r>
                <a:rPr lang="en-US" sz="2400" b="0" i="1" dirty="0" smtClean="0">
                  <a:latin typeface="Times New Roman" pitchFamily="18" charset="0"/>
                  <a:cs typeface="Times New Roman" pitchFamily="18" charset="0"/>
                </a:rPr>
                <a:t> a=b) &amp; </a:t>
              </a:r>
              <a:r>
                <a:rPr lang="en-US" sz="2400" b="0" i="1" dirty="0" err="1" smtClean="0">
                  <a:latin typeface="Times New Roman" pitchFamily="18" charset="0"/>
                  <a:cs typeface="Times New Roman" pitchFamily="18" charset="0"/>
                </a:rPr>
                <a:t>y</a:t>
              </a:r>
              <a:r>
                <a:rPr lang="en-US" sz="2400" b="0" i="1" baseline="-25000" dirty="0" err="1" smtClean="0">
                  <a:latin typeface="Times New Roman" pitchFamily="18" charset="0"/>
                  <a:cs typeface="Times New Roman" pitchFamily="18" charset="0"/>
                </a:rPr>
                <a:t>a</a:t>
              </a:r>
              <a:r>
                <a:rPr lang="en-US" sz="2400" b="0" i="1" dirty="0" smtClean="0">
                  <a:latin typeface="Times New Roman" pitchFamily="18" charset="0"/>
                  <a:cs typeface="Times New Roman" pitchFamily="18" charset="0"/>
                </a:rPr>
                <a:t>(j)=</a:t>
              </a:r>
              <a:r>
                <a:rPr lang="en-US" sz="2400" b="0" i="1" dirty="0" err="1" smtClean="0"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lang="en-US" sz="2400" b="0" i="1" baseline="-25000" dirty="0" err="1" smtClean="0">
                  <a:latin typeface="Times New Roman" pitchFamily="18" charset="0"/>
                  <a:cs typeface="Times New Roman" pitchFamily="18" charset="0"/>
                </a:rPr>
                <a:t>b</a:t>
              </a:r>
              <a:r>
                <a:rPr lang="en-US" sz="2400" b="0" i="1" dirty="0" smtClean="0">
                  <a:latin typeface="Times New Roman" pitchFamily="18" charset="0"/>
                  <a:cs typeface="Times New Roman" pitchFamily="18" charset="0"/>
                </a:rPr>
                <a:t>(i) &amp; (</a:t>
              </a:r>
              <a:r>
                <a:rPr lang="en-US" sz="2400" b="0" i="1" dirty="0" err="1" smtClean="0">
                  <a:latin typeface="Times New Roman" pitchFamily="18" charset="0"/>
                  <a:cs typeface="Times New Roman" pitchFamily="18" charset="0"/>
                </a:rPr>
                <a:t>j</a:t>
              </a:r>
              <a:r>
                <a:rPr lang="en-US" sz="2400" b="0" dirty="0" err="1" smtClean="0">
                  <a:latin typeface="Times New Roman" pitchFamily="18" charset="0"/>
                  <a:cs typeface="Times New Roman" pitchFamily="18" charset="0"/>
                  <a:sym typeface="Symbol"/>
                </a:rPr>
                <a:t></a:t>
              </a:r>
              <a:r>
                <a:rPr lang="en-US" sz="2400" b="0" i="1" dirty="0" err="1" smtClean="0">
                  <a:latin typeface="Times New Roman" pitchFamily="18" charset="0"/>
                  <a:cs typeface="Times New Roman" pitchFamily="18" charset="0"/>
                </a:rPr>
                <a:t>q</a:t>
              </a:r>
              <a:r>
                <a:rPr lang="en-US" sz="2400" b="0" i="1" baseline="-25000" dirty="0" err="1" smtClean="0">
                  <a:latin typeface="Times New Roman" pitchFamily="18" charset="0"/>
                  <a:cs typeface="Times New Roman" pitchFamily="18" charset="0"/>
                </a:rPr>
                <a:t>a</a:t>
              </a:r>
              <a:r>
                <a:rPr lang="en-US" sz="2400" b="0" i="1" dirty="0" smtClean="0">
                  <a:latin typeface="Times New Roman" pitchFamily="18" charset="0"/>
                  <a:cs typeface="Times New Roman" pitchFamily="18" charset="0"/>
                </a:rPr>
                <a:t> ~ </a:t>
              </a:r>
              <a:r>
                <a:rPr lang="en-US" sz="2400" b="0" i="1" dirty="0" err="1" smtClean="0"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sz="2400" b="0" dirty="0" err="1" smtClean="0">
                  <a:latin typeface="Times New Roman" pitchFamily="18" charset="0"/>
                  <a:cs typeface="Times New Roman" pitchFamily="18" charset="0"/>
                  <a:sym typeface="Symbol"/>
                </a:rPr>
                <a:t></a:t>
              </a:r>
              <a:r>
                <a:rPr lang="en-US" sz="2400" b="0" i="1" dirty="0" err="1" smtClean="0">
                  <a:latin typeface="Times New Roman" pitchFamily="18" charset="0"/>
                  <a:cs typeface="Times New Roman" pitchFamily="18" charset="0"/>
                </a:rPr>
                <a:t>p</a:t>
              </a:r>
              <a:r>
                <a:rPr lang="en-US" sz="2400" b="0" i="1" baseline="-25000" dirty="0" err="1" smtClean="0">
                  <a:latin typeface="Times New Roman" pitchFamily="18" charset="0"/>
                  <a:cs typeface="Times New Roman" pitchFamily="18" charset="0"/>
                </a:rPr>
                <a:t>b</a:t>
              </a:r>
              <a:r>
                <a:rPr lang="en-US" sz="2400" b="0" i="1" dirty="0" smtClean="0">
                  <a:latin typeface="Times New Roman" pitchFamily="18" charset="0"/>
                  <a:cs typeface="Times New Roman" pitchFamily="18" charset="0"/>
                </a:rPr>
                <a:t>)</a:t>
              </a:r>
              <a:r>
                <a:rPr lang="en-US" sz="2400" b="0" dirty="0" smtClean="0">
                  <a:latin typeface="Times New Roman" pitchFamily="18" charset="0"/>
                  <a:cs typeface="Times New Roman" pitchFamily="18" charset="0"/>
                </a:rPr>
                <a:t>.</a:t>
              </a:r>
              <a:endParaRPr lang="ru-RU" sz="2400" b="0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8" name="Группа 7"/>
            <p:cNvGrpSpPr/>
            <p:nvPr/>
          </p:nvGrpSpPr>
          <p:grpSpPr>
            <a:xfrm>
              <a:off x="3841672" y="1160748"/>
              <a:ext cx="1403526" cy="641685"/>
              <a:chOff x="4057696" y="1556792"/>
              <a:chExt cx="1403526" cy="641685"/>
            </a:xfrm>
          </p:grpSpPr>
          <p:sp>
            <p:nvSpPr>
              <p:cNvPr id="9" name="Левая фигурная скобка 8"/>
              <p:cNvSpPr/>
              <p:nvPr/>
            </p:nvSpPr>
            <p:spPr bwMode="auto">
              <a:xfrm rot="16200000">
                <a:off x="4572000" y="1052736"/>
                <a:ext cx="288032" cy="1296144"/>
              </a:xfrm>
              <a:prstGeom prst="leftBrace">
                <a:avLst/>
              </a:prstGeom>
              <a:noFill/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36000" tIns="36000" rIns="36000" bIns="3600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ru-RU" sz="1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4057696" y="1736812"/>
                <a:ext cx="140352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b="0" i="1" dirty="0" smtClean="0">
                    <a:latin typeface="Times New Roman" pitchFamily="18" charset="0"/>
                    <a:cs typeface="Times New Roman" pitchFamily="18" charset="0"/>
                  </a:rPr>
                  <a:t>условие 1</a:t>
                </a:r>
                <a:endParaRPr lang="ru-RU" sz="2400" b="0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11" name="Группа 10"/>
            <p:cNvGrpSpPr/>
            <p:nvPr/>
          </p:nvGrpSpPr>
          <p:grpSpPr>
            <a:xfrm>
              <a:off x="5544108" y="1160748"/>
              <a:ext cx="1620180" cy="641685"/>
              <a:chOff x="3995936" y="1556792"/>
              <a:chExt cx="1620180" cy="641685"/>
            </a:xfrm>
          </p:grpSpPr>
          <p:sp>
            <p:nvSpPr>
              <p:cNvPr id="12" name="Левая фигурная скобка 11"/>
              <p:cNvSpPr/>
              <p:nvPr/>
            </p:nvSpPr>
            <p:spPr bwMode="auto">
              <a:xfrm rot="16200000">
                <a:off x="4662010" y="890718"/>
                <a:ext cx="288032" cy="1620180"/>
              </a:xfrm>
              <a:prstGeom prst="leftBrace">
                <a:avLst/>
              </a:prstGeom>
              <a:noFill/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36000" tIns="36000" rIns="36000" bIns="3600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ru-RU" sz="1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4057696" y="1736812"/>
                <a:ext cx="140352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b="0" i="1" dirty="0" smtClean="0">
                    <a:latin typeface="Times New Roman" pitchFamily="18" charset="0"/>
                    <a:cs typeface="Times New Roman" pitchFamily="18" charset="0"/>
                  </a:rPr>
                  <a:t>условие 2</a:t>
                </a:r>
                <a:endParaRPr lang="ru-RU" sz="2400" b="0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15" name="TextBox 14"/>
          <p:cNvSpPr txBox="1"/>
          <p:nvPr/>
        </p:nvSpPr>
        <p:spPr>
          <a:xfrm>
            <a:off x="50768" y="2960948"/>
            <a:ext cx="9093232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400" b="0" u="sng" dirty="0" smtClean="0">
                <a:latin typeface="Times New Roman" pitchFamily="18" charset="0"/>
                <a:cs typeface="Times New Roman" pitchFamily="18" charset="0"/>
              </a:rPr>
              <a:t>Для того, чтобы тупик был невозможен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spcAft>
                <a:spcPts val="600"/>
              </a:spcAft>
            </a:pPr>
            <a:r>
              <a:rPr lang="ru-RU" sz="2400" b="0" i="1" u="sng" dirty="0" smtClean="0">
                <a:latin typeface="Times New Roman" pitchFamily="18" charset="0"/>
                <a:cs typeface="Times New Roman" pitchFamily="18" charset="0"/>
              </a:rPr>
              <a:t>для условия 1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  <a:sym typeface="Symbol"/>
              </a:rPr>
              <a:t>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состоянии 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  <a:sym typeface="Symbol"/>
              </a:rPr>
              <a:t>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автомата переход по 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  <a:sym typeface="Symbol"/>
              </a:rPr>
              <a:t>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стимулу </a:t>
            </a:r>
            <a:r>
              <a:rPr lang="ru-RU" sz="2400" b="0" i="1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spcAft>
                <a:spcPts val="1800"/>
              </a:spcAft>
            </a:pP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или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                  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B)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  <a:sym typeface="Symbol"/>
              </a:rPr>
              <a:t>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состоянии 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  <a:sym typeface="Symbol"/>
              </a:rPr>
              <a:t>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автомата переход по 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  <a:sym typeface="Symbol"/>
              </a:rPr>
              <a:t>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реакции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spcAft>
                <a:spcPts val="0"/>
              </a:spcAft>
            </a:pPr>
            <a:r>
              <a:rPr lang="ru-RU" sz="2400" b="0" i="1" u="sng" dirty="0" smtClean="0">
                <a:latin typeface="Times New Roman" pitchFamily="18" charset="0"/>
                <a:cs typeface="Times New Roman" pitchFamily="18" charset="0"/>
              </a:rPr>
              <a:t>для условия 2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  <a:sym typeface="Symbol"/>
              </a:rPr>
              <a:t>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автомате вместе с 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  <a:sym typeface="Symbol"/>
              </a:rPr>
              <a:t>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переходом 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s, x, p, y, q, t)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spcAft>
                <a:spcPts val="600"/>
              </a:spcAft>
            </a:pP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есть переходы с теми же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 s, x, p, y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  <a:sym typeface="Symbol"/>
              </a:rPr>
              <a:t> возможному параметру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q`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  <a:sym typeface="Symbol"/>
              </a:rPr>
              <a:t>.</a:t>
            </a:r>
            <a:endParaRPr lang="ru-RU" sz="2400" b="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или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                  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B)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  <a:sym typeface="Symbol"/>
              </a:rPr>
              <a:t>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автомате вместе с 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  <a:sym typeface="Symbol"/>
              </a:rPr>
              <a:t>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переходом 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s, x, p, y, q, t)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spcAft>
                <a:spcPts val="600"/>
              </a:spcAft>
            </a:pP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есть переходы с теми же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 s, x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  <a:sym typeface="Symbol"/>
              </a:rPr>
              <a:t> возможному параметру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p`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  <a:sym typeface="Symbol"/>
              </a:rPr>
              <a:t>.</a:t>
            </a:r>
            <a:endParaRPr lang="ru-RU" sz="2400" b="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0768" y="728700"/>
            <a:ext cx="90932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Если автомат «стоит» (не может выполнить никакого перехода),</a:t>
            </a:r>
          </a:p>
          <a:p>
            <a:pPr algn="just">
              <a:spcAft>
                <a:spcPts val="2400"/>
              </a:spcAft>
            </a:pP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то «стоят» все автоматы из класса связности, до рестарта системы.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445250"/>
            <a:ext cx="2133600" cy="476250"/>
          </a:xfrm>
          <a:noFill/>
        </p:spPr>
        <p:txBody>
          <a:bodyPr/>
          <a:lstStyle/>
          <a:p>
            <a:fld id="{196D03F6-C403-400F-BBFC-111E0F1EADEF}" type="slidenum">
              <a:rPr lang="ru-RU" smtClean="0">
                <a:solidFill>
                  <a:schemeClr val="bg2"/>
                </a:solidFill>
              </a:rPr>
              <a:pPr/>
              <a:t>17</a:t>
            </a:fld>
            <a:endParaRPr lang="ru-RU" smtClean="0">
              <a:solidFill>
                <a:schemeClr val="bg2"/>
              </a:solidFill>
            </a:endParaRPr>
          </a:p>
        </p:txBody>
      </p:sp>
      <p:sp>
        <p:nvSpPr>
          <p:cNvPr id="3080" name="Text Box 101"/>
          <p:cNvSpPr txBox="1">
            <a:spLocks noChangeArrowheads="1"/>
          </p:cNvSpPr>
          <p:nvPr/>
        </p:nvSpPr>
        <p:spPr bwMode="auto">
          <a:xfrm>
            <a:off x="8748713" y="6473825"/>
            <a:ext cx="3175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0" dirty="0" smtClean="0">
                <a:solidFill>
                  <a:srgbClr val="808080"/>
                </a:solidFill>
              </a:rPr>
              <a:t>(36)</a:t>
            </a:r>
            <a:endParaRPr lang="ru-RU" sz="1400" b="0" dirty="0">
              <a:solidFill>
                <a:srgbClr val="808080"/>
              </a:solidFill>
            </a:endParaRPr>
          </a:p>
        </p:txBody>
      </p:sp>
      <p:sp>
        <p:nvSpPr>
          <p:cNvPr id="3081" name="Text Box 88"/>
          <p:cNvSpPr txBox="1">
            <a:spLocks noChangeArrowheads="1"/>
          </p:cNvSpPr>
          <p:nvPr/>
        </p:nvSpPr>
        <p:spPr bwMode="auto">
          <a:xfrm>
            <a:off x="71500" y="6489700"/>
            <a:ext cx="57358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200" b="0" dirty="0">
                <a:solidFill>
                  <a:srgbClr val="6666FF"/>
                </a:solidFill>
              </a:rPr>
              <a:t>И.Б.Бурдонов, </a:t>
            </a:r>
            <a:r>
              <a:rPr lang="ru-RU" sz="1200" b="0" dirty="0" err="1">
                <a:solidFill>
                  <a:srgbClr val="6666FF"/>
                </a:solidFill>
              </a:rPr>
              <a:t>А.С.Косачев</a:t>
            </a:r>
            <a:r>
              <a:rPr lang="ru-RU" sz="1200" b="0" dirty="0">
                <a:solidFill>
                  <a:srgbClr val="6666FF"/>
                </a:solidFill>
              </a:rPr>
              <a:t>. ИСП РАН. </a:t>
            </a:r>
            <a:r>
              <a:rPr lang="ru-RU" sz="1200" b="0" dirty="0" smtClean="0">
                <a:solidFill>
                  <a:srgbClr val="6666FF"/>
                </a:solidFill>
              </a:rPr>
              <a:t>Обобщенная модель системы автоматов</a:t>
            </a:r>
            <a:endParaRPr lang="ru-RU" sz="1200" b="0" dirty="0">
              <a:solidFill>
                <a:srgbClr val="6666FF"/>
              </a:solidFill>
            </a:endParaRPr>
          </a:p>
        </p:txBody>
      </p:sp>
      <p:sp>
        <p:nvSpPr>
          <p:cNvPr id="22" name="Rectangle 3"/>
          <p:cNvSpPr txBox="1">
            <a:spLocks noChangeArrowheads="1"/>
          </p:cNvSpPr>
          <p:nvPr/>
        </p:nvSpPr>
        <p:spPr bwMode="auto">
          <a:xfrm>
            <a:off x="179388" y="0"/>
            <a:ext cx="8748712" cy="612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90000" rIns="91440" bIns="9000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defRPr/>
            </a:pPr>
            <a:r>
              <a:rPr lang="ru-RU" sz="2800" dirty="0" smtClean="0">
                <a:latin typeface="+mj-lt"/>
                <a:sym typeface="Symbol" pitchFamily="18" charset="2"/>
              </a:rPr>
              <a:t>Вполне определённые автоматы</a:t>
            </a:r>
          </a:p>
        </p:txBody>
      </p:sp>
      <p:sp>
        <p:nvSpPr>
          <p:cNvPr id="89120" name="Rectangle 3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107806" y="944724"/>
            <a:ext cx="9252726" cy="51552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Автомат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 = (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2400" b="0" i="1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определён по всем стимулам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,</a:t>
            </a:r>
            <a:endParaRPr lang="en-US" sz="2400" b="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1200"/>
              </a:spcAft>
            </a:pP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если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  <a:sym typeface="Symbol"/>
              </a:rPr>
              <a:t>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состоянии есть переход по 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  <a:sym typeface="Symbol"/>
              </a:rPr>
              <a:t>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стимулу:</a:t>
            </a:r>
          </a:p>
          <a:p>
            <a:pPr lvl="0">
              <a:spcAft>
                <a:spcPts val="2400"/>
              </a:spcAft>
            </a:pPr>
            <a:r>
              <a:rPr lang="en-US" sz="2400" b="0" dirty="0" smtClean="0">
                <a:latin typeface="Times New Roman" pitchFamily="18" charset="0"/>
                <a:cs typeface="Times New Roman" pitchFamily="18" charset="0"/>
                <a:sym typeface="Symbol"/>
              </a:rPr>
              <a:t>1) 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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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  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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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  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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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=s  &amp;  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=x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Автомат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 = (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2400" b="0" i="1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определён по всем параметрам выдачи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, </a:t>
            </a:r>
            <a:endParaRPr lang="en-US" sz="2400" b="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0"/>
              </a:spcAft>
            </a:pP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если для каждого имеющегося перехода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a = (s, x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 p, y, q, t)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lvl="1">
              <a:spcAft>
                <a:spcPts val="0"/>
              </a:spcAft>
            </a:pP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имеются также переходы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a`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с теми же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s, x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 p, y</a:t>
            </a:r>
            <a:endParaRPr lang="ru-RU" sz="2400" b="0" i="1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spcAft>
                <a:spcPts val="1200"/>
              </a:spcAft>
            </a:pP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и всеми возможными параметрами выдачи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q`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0">
              <a:spcAft>
                <a:spcPts val="600"/>
              </a:spcAft>
            </a:pPr>
            <a:r>
              <a:rPr lang="en-US" sz="2400" b="0" dirty="0" smtClean="0">
                <a:latin typeface="Times New Roman" pitchFamily="18" charset="0"/>
                <a:cs typeface="Times New Roman" pitchFamily="18" charset="0"/>
                <a:sym typeface="Symbol"/>
              </a:rPr>
              <a:t>2) 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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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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q` 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 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="0" i="1" baseline="30000" dirty="0" smtClean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(M)  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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a`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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>
              <a:spcAft>
                <a:spcPts val="2400"/>
              </a:spcAft>
            </a:pP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="0" i="1" baseline="-25000" dirty="0" smtClean="0">
                <a:latin typeface="Times New Roman" pitchFamily="18" charset="0"/>
                <a:cs typeface="Times New Roman" pitchFamily="18" charset="0"/>
              </a:rPr>
              <a:t>`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  &amp;  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="0" i="1" baseline="-25000" dirty="0" smtClean="0">
                <a:latin typeface="Times New Roman" pitchFamily="18" charset="0"/>
                <a:cs typeface="Times New Roman" pitchFamily="18" charset="0"/>
              </a:rPr>
              <a:t>`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  &amp;  p</a:t>
            </a:r>
            <a:r>
              <a:rPr lang="en-US" sz="2400" b="0" i="1" baseline="-25000" dirty="0" smtClean="0">
                <a:latin typeface="Times New Roman" pitchFamily="18" charset="0"/>
                <a:cs typeface="Times New Roman" pitchFamily="18" charset="0"/>
              </a:rPr>
              <a:t>a`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=p</a:t>
            </a:r>
            <a:r>
              <a:rPr lang="en-US" sz="2400" b="0" i="1" baseline="-25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  &amp;  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="0" i="1" baseline="-25000" dirty="0" smtClean="0">
                <a:latin typeface="Times New Roman" pitchFamily="18" charset="0"/>
                <a:cs typeface="Times New Roman" pitchFamily="18" charset="0"/>
              </a:rPr>
              <a:t>`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  &amp;  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="0" i="1" baseline="-25000" dirty="0" smtClean="0">
                <a:latin typeface="Times New Roman" pitchFamily="18" charset="0"/>
                <a:cs typeface="Times New Roman" pitchFamily="18" charset="0"/>
              </a:rPr>
              <a:t>`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=q`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b="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Автомат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 = (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2400" b="0" i="1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вполне определён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, </a:t>
            </a:r>
            <a:endParaRPr lang="en-US" sz="2400" b="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если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он определён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по всем стимулам и по всем параметрам выдачи.</a:t>
            </a:r>
            <a:endParaRPr lang="en-US" sz="2400" b="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445250"/>
            <a:ext cx="2133600" cy="476250"/>
          </a:xfrm>
          <a:noFill/>
        </p:spPr>
        <p:txBody>
          <a:bodyPr/>
          <a:lstStyle/>
          <a:p>
            <a:fld id="{196D03F6-C403-400F-BBFC-111E0F1EADEF}" type="slidenum">
              <a:rPr lang="ru-RU" smtClean="0">
                <a:solidFill>
                  <a:schemeClr val="bg2"/>
                </a:solidFill>
              </a:rPr>
              <a:pPr/>
              <a:t>18</a:t>
            </a:fld>
            <a:endParaRPr lang="ru-RU" smtClean="0">
              <a:solidFill>
                <a:schemeClr val="bg2"/>
              </a:solidFill>
            </a:endParaRPr>
          </a:p>
        </p:txBody>
      </p:sp>
      <p:sp>
        <p:nvSpPr>
          <p:cNvPr id="3080" name="Text Box 101"/>
          <p:cNvSpPr txBox="1">
            <a:spLocks noChangeArrowheads="1"/>
          </p:cNvSpPr>
          <p:nvPr/>
        </p:nvSpPr>
        <p:spPr bwMode="auto">
          <a:xfrm>
            <a:off x="8748713" y="6473825"/>
            <a:ext cx="3175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0" dirty="0" smtClean="0">
                <a:solidFill>
                  <a:srgbClr val="808080"/>
                </a:solidFill>
              </a:rPr>
              <a:t>(36)</a:t>
            </a:r>
            <a:endParaRPr lang="ru-RU" sz="1400" b="0" dirty="0">
              <a:solidFill>
                <a:srgbClr val="808080"/>
              </a:solidFill>
            </a:endParaRPr>
          </a:p>
        </p:txBody>
      </p:sp>
      <p:sp>
        <p:nvSpPr>
          <p:cNvPr id="3081" name="Text Box 88"/>
          <p:cNvSpPr txBox="1">
            <a:spLocks noChangeArrowheads="1"/>
          </p:cNvSpPr>
          <p:nvPr/>
        </p:nvSpPr>
        <p:spPr bwMode="auto">
          <a:xfrm>
            <a:off x="71500" y="6489700"/>
            <a:ext cx="57358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200" b="0" dirty="0">
                <a:solidFill>
                  <a:srgbClr val="6666FF"/>
                </a:solidFill>
              </a:rPr>
              <a:t>И.Б.Бурдонов, </a:t>
            </a:r>
            <a:r>
              <a:rPr lang="ru-RU" sz="1200" b="0" dirty="0" err="1">
                <a:solidFill>
                  <a:srgbClr val="6666FF"/>
                </a:solidFill>
              </a:rPr>
              <a:t>А.С.Косачев</a:t>
            </a:r>
            <a:r>
              <a:rPr lang="ru-RU" sz="1200" b="0" dirty="0">
                <a:solidFill>
                  <a:srgbClr val="6666FF"/>
                </a:solidFill>
              </a:rPr>
              <a:t>. ИСП РАН. </a:t>
            </a:r>
            <a:r>
              <a:rPr lang="ru-RU" sz="1200" b="0" dirty="0" smtClean="0">
                <a:solidFill>
                  <a:srgbClr val="6666FF"/>
                </a:solidFill>
              </a:rPr>
              <a:t>Обобщенная модель системы автоматов</a:t>
            </a:r>
            <a:endParaRPr lang="ru-RU" sz="1200" b="0" dirty="0">
              <a:solidFill>
                <a:srgbClr val="6666FF"/>
              </a:solidFill>
            </a:endParaRPr>
          </a:p>
        </p:txBody>
      </p:sp>
      <p:sp>
        <p:nvSpPr>
          <p:cNvPr id="22" name="Rectangle 3"/>
          <p:cNvSpPr txBox="1">
            <a:spLocks noChangeArrowheads="1"/>
          </p:cNvSpPr>
          <p:nvPr/>
        </p:nvSpPr>
        <p:spPr bwMode="auto">
          <a:xfrm>
            <a:off x="179388" y="0"/>
            <a:ext cx="8748712" cy="612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90000" rIns="91440" bIns="9000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defRPr/>
            </a:pPr>
            <a:r>
              <a:rPr lang="ru-RU" sz="2800" dirty="0" smtClean="0">
                <a:latin typeface="+mj-lt"/>
                <a:sym typeface="Symbol" pitchFamily="18" charset="2"/>
              </a:rPr>
              <a:t>Правила умолчания</a:t>
            </a:r>
          </a:p>
        </p:txBody>
      </p:sp>
      <p:sp>
        <p:nvSpPr>
          <p:cNvPr id="89120" name="Rectangle 3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215516" y="764704"/>
            <a:ext cx="8892480" cy="538609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spcAft>
                <a:spcPts val="1800"/>
              </a:spcAft>
            </a:pP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При задании автомата указываем множество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2400" b="0" i="1" baseline="30000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явных переходов.</a:t>
            </a:r>
          </a:p>
          <a:p>
            <a:pPr>
              <a:spcAft>
                <a:spcPts val="1200"/>
              </a:spcAft>
            </a:pP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Правила умолчания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дополняют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2400" b="0" i="1" baseline="30000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до множества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всех переходов:</a:t>
            </a:r>
          </a:p>
          <a:p>
            <a:pPr marL="457200" lvl="0" indent="-457200">
              <a:spcAft>
                <a:spcPts val="1200"/>
              </a:spcAft>
              <a:buFont typeface="+mj-lt"/>
              <a:buAutoNum type="arabicPeriod"/>
            </a:pP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Если в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2400" b="0" i="1" baseline="30000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нет перехода вида 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s, x, …)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, то есть неявный переход без приёма и выдачи сообщений и без изменения состояния. </a:t>
            </a:r>
            <a:endParaRPr lang="en-US" sz="2400" b="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spcAft>
                <a:spcPts val="2400"/>
              </a:spcAft>
              <a:buFont typeface="+mj-lt"/>
              <a:buAutoNum type="arabicPeriod"/>
            </a:pP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Если в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2400" b="0" i="1" baseline="30000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есть переход 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 x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 p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 y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 q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 t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, но для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`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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ru-RU" sz="2400" b="0" i="1" baseline="30000" dirty="0" smtClean="0">
                <a:latin typeface="Times New Roman" pitchFamily="18" charset="0"/>
                <a:cs typeface="Times New Roman" pitchFamily="18" charset="0"/>
              </a:rPr>
              <a:t>‑1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нет перехода вида 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 x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 p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 y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 q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`,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 t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`)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, то есть неявный переход с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`=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spcAft>
                <a:spcPts val="600"/>
              </a:spcAft>
            </a:pP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  <a:sym typeface="Euclid Extra"/>
              </a:rPr>
              <a:t>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 T</a:t>
            </a:r>
            <a:r>
              <a:rPr lang="ru-RU" sz="2400" b="0" i="1" baseline="30000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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spcAft>
                <a:spcPts val="2400"/>
              </a:spcAft>
            </a:pP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{(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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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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},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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) | 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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 &amp; 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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 &amp; 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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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2400" b="0" i="1" baseline="30000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} 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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 {(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s,x,p,y,q`,s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)|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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q,t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s,x,p,y,q,t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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400" b="0" i="1" baseline="30000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 &amp; q`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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400" b="0" i="1" baseline="30000" dirty="0" smtClean="0">
                <a:latin typeface="Times New Roman" pitchFamily="18" charset="0"/>
                <a:cs typeface="Times New Roman" pitchFamily="18" charset="0"/>
              </a:rPr>
              <a:t>‑1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(M) &amp; 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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t` (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s,x,p,y,q`,t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`)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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400" b="0" i="1" baseline="30000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}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b="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600"/>
              </a:spcAft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Важно!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При композиции автоматов выполняться композиция всех переходов из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, а не только явных переходов из 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2400" b="0" baseline="30000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b="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445250"/>
            <a:ext cx="2133600" cy="476250"/>
          </a:xfrm>
          <a:noFill/>
        </p:spPr>
        <p:txBody>
          <a:bodyPr/>
          <a:lstStyle/>
          <a:p>
            <a:fld id="{196D03F6-C403-400F-BBFC-111E0F1EADEF}" type="slidenum">
              <a:rPr lang="ru-RU" smtClean="0">
                <a:solidFill>
                  <a:schemeClr val="bg2"/>
                </a:solidFill>
              </a:rPr>
              <a:pPr/>
              <a:t>19</a:t>
            </a:fld>
            <a:endParaRPr lang="ru-RU" smtClean="0">
              <a:solidFill>
                <a:schemeClr val="bg2"/>
              </a:solidFill>
            </a:endParaRPr>
          </a:p>
        </p:txBody>
      </p:sp>
      <p:sp>
        <p:nvSpPr>
          <p:cNvPr id="3080" name="Text Box 101"/>
          <p:cNvSpPr txBox="1">
            <a:spLocks noChangeArrowheads="1"/>
          </p:cNvSpPr>
          <p:nvPr/>
        </p:nvSpPr>
        <p:spPr bwMode="auto">
          <a:xfrm>
            <a:off x="8748713" y="6473825"/>
            <a:ext cx="3175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0" dirty="0" smtClean="0">
                <a:solidFill>
                  <a:srgbClr val="808080"/>
                </a:solidFill>
              </a:rPr>
              <a:t>(36)</a:t>
            </a:r>
            <a:endParaRPr lang="ru-RU" sz="1400" b="0" dirty="0">
              <a:solidFill>
                <a:srgbClr val="808080"/>
              </a:solidFill>
            </a:endParaRPr>
          </a:p>
        </p:txBody>
      </p:sp>
      <p:sp>
        <p:nvSpPr>
          <p:cNvPr id="3081" name="Text Box 88"/>
          <p:cNvSpPr txBox="1">
            <a:spLocks noChangeArrowheads="1"/>
          </p:cNvSpPr>
          <p:nvPr/>
        </p:nvSpPr>
        <p:spPr bwMode="auto">
          <a:xfrm>
            <a:off x="71500" y="6489700"/>
            <a:ext cx="57358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200" b="0" dirty="0">
                <a:solidFill>
                  <a:srgbClr val="6666FF"/>
                </a:solidFill>
              </a:rPr>
              <a:t>И.Б.Бурдонов, </a:t>
            </a:r>
            <a:r>
              <a:rPr lang="ru-RU" sz="1200" b="0" dirty="0" err="1">
                <a:solidFill>
                  <a:srgbClr val="6666FF"/>
                </a:solidFill>
              </a:rPr>
              <a:t>А.С.Косачев</a:t>
            </a:r>
            <a:r>
              <a:rPr lang="ru-RU" sz="1200" b="0" dirty="0">
                <a:solidFill>
                  <a:srgbClr val="6666FF"/>
                </a:solidFill>
              </a:rPr>
              <a:t>. ИСП РАН. </a:t>
            </a:r>
            <a:r>
              <a:rPr lang="ru-RU" sz="1200" b="0" dirty="0" smtClean="0">
                <a:solidFill>
                  <a:srgbClr val="6666FF"/>
                </a:solidFill>
              </a:rPr>
              <a:t>Обобщенная модель системы автоматов</a:t>
            </a:r>
            <a:endParaRPr lang="ru-RU" sz="1200" b="0" dirty="0">
              <a:solidFill>
                <a:srgbClr val="6666FF"/>
              </a:solidFill>
            </a:endParaRPr>
          </a:p>
        </p:txBody>
      </p:sp>
      <p:sp>
        <p:nvSpPr>
          <p:cNvPr id="22" name="Rectangle 3"/>
          <p:cNvSpPr txBox="1">
            <a:spLocks noChangeArrowheads="1"/>
          </p:cNvSpPr>
          <p:nvPr/>
        </p:nvSpPr>
        <p:spPr bwMode="auto">
          <a:xfrm>
            <a:off x="179388" y="0"/>
            <a:ext cx="8748712" cy="612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90000" rIns="91440" bIns="9000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defRPr/>
            </a:pPr>
            <a:r>
              <a:rPr lang="ru-RU" sz="2800" dirty="0" smtClean="0">
                <a:latin typeface="+mj-lt"/>
                <a:sym typeface="Symbol" pitchFamily="18" charset="2"/>
              </a:rPr>
              <a:t>Детерминизм автомата</a:t>
            </a:r>
          </a:p>
        </p:txBody>
      </p:sp>
      <p:sp>
        <p:nvSpPr>
          <p:cNvPr id="89120" name="Rectangle 3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215516" y="836712"/>
            <a:ext cx="8748972" cy="4493538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spcAft>
                <a:spcPts val="1200"/>
              </a:spcAft>
            </a:pP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Автомат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=(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2400" b="0" i="1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детерминирован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, если:</a:t>
            </a:r>
          </a:p>
          <a:p>
            <a:pPr marL="457200" lvl="0" indent="-457200">
              <a:spcAft>
                <a:spcPts val="1200"/>
              </a:spcAft>
              <a:buFont typeface="+mj-lt"/>
              <a:buAutoNum type="arabicPeriod"/>
            </a:pP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Состояние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и стимул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однозначно определяют приём сообщений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и реакцию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1">
              <a:spcAft>
                <a:spcPts val="1200"/>
              </a:spcAft>
            </a:pPr>
            <a:r>
              <a:rPr lang="ru-RU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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a,b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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&amp; 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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400" b="0" i="1" baseline="-25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&amp;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b="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spcAft>
                <a:spcPts val="1200"/>
              </a:spcAft>
              <a:buFont typeface="+mj-lt"/>
              <a:buAutoNum type="arabicPeriod"/>
            </a:pP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Одинаково помеченные переходы, ведущие из одного состояния, совпадают, т.е. ведут в одно постсостояние:</a:t>
            </a:r>
          </a:p>
          <a:p>
            <a:pPr lvl="1">
              <a:spcAft>
                <a:spcPts val="2400"/>
              </a:spcAft>
            </a:pPr>
            <a:r>
              <a:rPr lang="ru-RU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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a,b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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 &amp;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 &amp; p</a:t>
            </a:r>
            <a:r>
              <a:rPr lang="en-US" sz="2400" b="0" i="1" baseline="-25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 &amp; 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 &amp; 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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 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ru-RU" sz="2400" b="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1200"/>
              </a:spcAft>
            </a:pP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Если выполнено условие 1, то условие 2 можно записать короче:</a:t>
            </a:r>
          </a:p>
          <a:p>
            <a:pPr lvl="1"/>
            <a:r>
              <a:rPr lang="ru-RU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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a,b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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&amp;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&amp;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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 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2400" b="0" i="1" baseline="-25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ru-RU" sz="2400" b="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445250"/>
            <a:ext cx="2133600" cy="476250"/>
          </a:xfrm>
          <a:noFill/>
        </p:spPr>
        <p:txBody>
          <a:bodyPr/>
          <a:lstStyle/>
          <a:p>
            <a:fld id="{196D03F6-C403-400F-BBFC-111E0F1EADEF}" type="slidenum">
              <a:rPr lang="ru-RU" smtClean="0">
                <a:solidFill>
                  <a:schemeClr val="bg2"/>
                </a:solidFill>
              </a:rPr>
              <a:pPr/>
              <a:t>2</a:t>
            </a:fld>
            <a:endParaRPr lang="ru-RU" smtClean="0">
              <a:solidFill>
                <a:schemeClr val="bg2"/>
              </a:solidFill>
            </a:endParaRPr>
          </a:p>
        </p:txBody>
      </p:sp>
      <p:sp>
        <p:nvSpPr>
          <p:cNvPr id="3080" name="Text Box 101"/>
          <p:cNvSpPr txBox="1">
            <a:spLocks noChangeArrowheads="1"/>
          </p:cNvSpPr>
          <p:nvPr/>
        </p:nvSpPr>
        <p:spPr bwMode="auto">
          <a:xfrm>
            <a:off x="8748713" y="6473825"/>
            <a:ext cx="3175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0" dirty="0" smtClean="0">
                <a:solidFill>
                  <a:srgbClr val="808080"/>
                </a:solidFill>
              </a:rPr>
              <a:t>(36)</a:t>
            </a:r>
            <a:endParaRPr lang="ru-RU" sz="1400" b="0" dirty="0">
              <a:solidFill>
                <a:srgbClr val="808080"/>
              </a:solidFill>
            </a:endParaRPr>
          </a:p>
        </p:txBody>
      </p:sp>
      <p:sp>
        <p:nvSpPr>
          <p:cNvPr id="3081" name="Text Box 88"/>
          <p:cNvSpPr txBox="1">
            <a:spLocks noChangeArrowheads="1"/>
          </p:cNvSpPr>
          <p:nvPr/>
        </p:nvSpPr>
        <p:spPr bwMode="auto">
          <a:xfrm>
            <a:off x="71500" y="6489700"/>
            <a:ext cx="57358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200" b="0" dirty="0">
                <a:solidFill>
                  <a:srgbClr val="6666FF"/>
                </a:solidFill>
              </a:rPr>
              <a:t>И.Б.Бурдонов, </a:t>
            </a:r>
            <a:r>
              <a:rPr lang="ru-RU" sz="1200" b="0" dirty="0" err="1">
                <a:solidFill>
                  <a:srgbClr val="6666FF"/>
                </a:solidFill>
              </a:rPr>
              <a:t>А.С.Косачев</a:t>
            </a:r>
            <a:r>
              <a:rPr lang="ru-RU" sz="1200" b="0" dirty="0">
                <a:solidFill>
                  <a:srgbClr val="6666FF"/>
                </a:solidFill>
              </a:rPr>
              <a:t>. ИСП РАН. </a:t>
            </a:r>
            <a:r>
              <a:rPr lang="ru-RU" sz="1200" b="0" dirty="0" smtClean="0">
                <a:solidFill>
                  <a:srgbClr val="6666FF"/>
                </a:solidFill>
              </a:rPr>
              <a:t>Обобщенная модель системы автоматов</a:t>
            </a:r>
            <a:endParaRPr lang="ru-RU" sz="1200" b="0" dirty="0">
              <a:solidFill>
                <a:srgbClr val="6666FF"/>
              </a:solidFill>
            </a:endParaRPr>
          </a:p>
        </p:txBody>
      </p:sp>
      <p:sp>
        <p:nvSpPr>
          <p:cNvPr id="22" name="Rectangle 3"/>
          <p:cNvSpPr txBox="1">
            <a:spLocks noChangeArrowheads="1"/>
          </p:cNvSpPr>
          <p:nvPr/>
        </p:nvSpPr>
        <p:spPr bwMode="auto">
          <a:xfrm>
            <a:off x="179388" y="0"/>
            <a:ext cx="8748712" cy="612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90000" rIns="91440" bIns="9000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defRPr/>
            </a:pPr>
            <a:r>
              <a:rPr lang="ru-RU" sz="2800" dirty="0" smtClean="0">
                <a:latin typeface="+mj-lt"/>
                <a:sym typeface="Symbol" pitchFamily="18" charset="2"/>
              </a:rPr>
              <a:t>Напоминание</a:t>
            </a:r>
          </a:p>
        </p:txBody>
      </p:sp>
      <p:sp>
        <p:nvSpPr>
          <p:cNvPr id="89120" name="Rectangle 3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9119" name="AutoShape 31"/>
          <p:cNvSpPr>
            <a:spLocks noChangeAspect="1" noChangeArrowheads="1" noTextEdit="1"/>
          </p:cNvSpPr>
          <p:nvPr/>
        </p:nvSpPr>
        <p:spPr bwMode="auto">
          <a:xfrm>
            <a:off x="251520" y="1504886"/>
            <a:ext cx="4104456" cy="2860218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800"/>
          </a:p>
        </p:txBody>
      </p:sp>
      <p:grpSp>
        <p:nvGrpSpPr>
          <p:cNvPr id="2" name="Группа 49"/>
          <p:cNvGrpSpPr/>
          <p:nvPr/>
        </p:nvGrpSpPr>
        <p:grpSpPr>
          <a:xfrm>
            <a:off x="4462120" y="2663624"/>
            <a:ext cx="3500938" cy="369332"/>
            <a:chOff x="4743092" y="1083676"/>
            <a:chExt cx="3500938" cy="369332"/>
          </a:xfrm>
        </p:grpSpPr>
        <p:sp>
          <p:nvSpPr>
            <p:cNvPr id="89100" name="AutoShape 12"/>
            <p:cNvSpPr>
              <a:spLocks noChangeShapeType="1"/>
            </p:cNvSpPr>
            <p:nvPr/>
          </p:nvSpPr>
          <p:spPr bwMode="auto">
            <a:xfrm>
              <a:off x="4743092" y="1271004"/>
              <a:ext cx="1088171" cy="1331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prstDash val="solid"/>
              <a:round/>
              <a:headEnd/>
              <a:tailEnd type="triangle" w="lg" len="lg"/>
            </a:ln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ru-RU" sz="2400"/>
            </a:p>
          </p:txBody>
        </p:sp>
        <p:sp>
          <p:nvSpPr>
            <p:cNvPr id="89099" name="Text Box 11"/>
            <p:cNvSpPr txBox="1">
              <a:spLocks noChangeArrowheads="1"/>
            </p:cNvSpPr>
            <p:nvPr/>
          </p:nvSpPr>
          <p:spPr bwMode="auto">
            <a:xfrm>
              <a:off x="5831263" y="1083676"/>
              <a:ext cx="2412767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36000" tIns="0" rIns="36000" bIns="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внутренняя дуга</a:t>
              </a:r>
              <a:endPara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4572000" y="1160748"/>
            <a:ext cx="2220242" cy="452196"/>
            <a:chOff x="5683" y="2514"/>
            <a:chExt cx="1669" cy="339"/>
          </a:xfrm>
        </p:grpSpPr>
        <p:sp>
          <p:nvSpPr>
            <p:cNvPr id="89096" name="Text Box 8"/>
            <p:cNvSpPr txBox="1">
              <a:spLocks noChangeArrowheads="1"/>
            </p:cNvSpPr>
            <p:nvPr/>
          </p:nvSpPr>
          <p:spPr bwMode="auto">
            <a:xfrm>
              <a:off x="6154" y="2525"/>
              <a:ext cx="1198" cy="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36000" tIns="0" rIns="36000" bIns="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окружение</a:t>
              </a:r>
              <a:endPara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9095" name="Oval 7"/>
            <p:cNvSpPr>
              <a:spLocks noChangeArrowheads="1"/>
            </p:cNvSpPr>
            <p:nvPr/>
          </p:nvSpPr>
          <p:spPr bwMode="auto">
            <a:xfrm>
              <a:off x="5683" y="2514"/>
              <a:ext cx="340" cy="339"/>
            </a:xfrm>
            <a:prstGeom prst="ellipse">
              <a:avLst/>
            </a:prstGeom>
            <a:solidFill>
              <a:srgbClr val="D8D8D8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0</a:t>
              </a:r>
              <a:endParaRPr kumimoji="0" 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4574899" y="1860681"/>
            <a:ext cx="4533605" cy="452195"/>
            <a:chOff x="5683" y="2512"/>
            <a:chExt cx="3408" cy="339"/>
          </a:xfrm>
        </p:grpSpPr>
        <p:sp>
          <p:nvSpPr>
            <p:cNvPr id="89093" name="Text Box 5"/>
            <p:cNvSpPr txBox="1">
              <a:spLocks noChangeArrowheads="1"/>
            </p:cNvSpPr>
            <p:nvPr/>
          </p:nvSpPr>
          <p:spPr bwMode="auto">
            <a:xfrm>
              <a:off x="6154" y="2543"/>
              <a:ext cx="2937" cy="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36000" tIns="0" rIns="36000" bIns="0" numCol="1" anchor="ctr" anchorCtr="1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i-</a:t>
              </a:r>
              <a:r>
                <a:rPr kumimoji="0" lang="en-US" sz="2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ая</a:t>
              </a: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 </a:t>
              </a:r>
              <a:r>
                <a:rPr kumimoji="0" lang="en-US" sz="2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вершина</a:t>
              </a:r>
              <a:r>
                <a:rPr kumimoji="0" lang="ru-RU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 </a:t>
              </a: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с </a:t>
              </a:r>
              <a:r>
                <a:rPr kumimoji="0" lang="en-US" sz="2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автоматом</a:t>
              </a: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9092" name="Oval 4"/>
            <p:cNvSpPr>
              <a:spLocks noChangeArrowheads="1"/>
            </p:cNvSpPr>
            <p:nvPr/>
          </p:nvSpPr>
          <p:spPr bwMode="auto">
            <a:xfrm>
              <a:off x="5683" y="2512"/>
              <a:ext cx="340" cy="339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1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i</a:t>
              </a: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grpSp>
        <p:nvGrpSpPr>
          <p:cNvPr id="5" name="Group 13"/>
          <p:cNvGrpSpPr>
            <a:grpSpLocks/>
          </p:cNvGrpSpPr>
          <p:nvPr/>
        </p:nvGrpSpPr>
        <p:grpSpPr bwMode="auto">
          <a:xfrm>
            <a:off x="4175969" y="3311036"/>
            <a:ext cx="4636037" cy="369992"/>
            <a:chOff x="5111" y="1148"/>
            <a:chExt cx="3485" cy="278"/>
          </a:xfrm>
        </p:grpSpPr>
        <p:sp>
          <p:nvSpPr>
            <p:cNvPr id="43" name="AutoShape 16"/>
            <p:cNvSpPr>
              <a:spLocks noChangeShapeType="1"/>
            </p:cNvSpPr>
            <p:nvPr/>
          </p:nvSpPr>
          <p:spPr bwMode="auto">
            <a:xfrm>
              <a:off x="5316" y="1287"/>
              <a:ext cx="818" cy="1"/>
            </a:xfrm>
            <a:prstGeom prst="straightConnector1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lg" len="lg"/>
            </a:ln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ru-RU" sz="2400"/>
            </a:p>
          </p:txBody>
        </p:sp>
        <p:sp>
          <p:nvSpPr>
            <p:cNvPr id="44" name="Text Box 15"/>
            <p:cNvSpPr txBox="1">
              <a:spLocks noChangeArrowheads="1"/>
            </p:cNvSpPr>
            <p:nvPr/>
          </p:nvSpPr>
          <p:spPr bwMode="auto">
            <a:xfrm>
              <a:off x="6134" y="1148"/>
              <a:ext cx="2462" cy="2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36000" tIns="0" rIns="36000" bIns="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внешняя входная дуга</a:t>
              </a:r>
              <a:endPara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5" name="Text Box 14"/>
            <p:cNvSpPr txBox="1">
              <a:spLocks noChangeArrowheads="1"/>
            </p:cNvSpPr>
            <p:nvPr/>
          </p:nvSpPr>
          <p:spPr bwMode="auto">
            <a:xfrm>
              <a:off x="5111" y="1148"/>
              <a:ext cx="55" cy="2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36000" tIns="0" rIns="36000" bIns="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grpSp>
        <p:nvGrpSpPr>
          <p:cNvPr id="6" name="Группа 45"/>
          <p:cNvGrpSpPr/>
          <p:nvPr/>
        </p:nvGrpSpPr>
        <p:grpSpPr>
          <a:xfrm>
            <a:off x="4189270" y="3895147"/>
            <a:ext cx="4847226" cy="450917"/>
            <a:chOff x="4470384" y="1795013"/>
            <a:chExt cx="4847226" cy="450917"/>
          </a:xfrm>
        </p:grpSpPr>
        <p:sp>
          <p:nvSpPr>
            <p:cNvPr id="47" name="Text Box 10"/>
            <p:cNvSpPr txBox="1">
              <a:spLocks noChangeArrowheads="1"/>
            </p:cNvSpPr>
            <p:nvPr/>
          </p:nvSpPr>
          <p:spPr bwMode="auto">
            <a:xfrm>
              <a:off x="4470384" y="1795013"/>
              <a:ext cx="7276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36000" tIns="0" rIns="36000" bIns="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8" name="AutoShape 16"/>
            <p:cNvSpPr>
              <a:spLocks noChangeShapeType="1"/>
            </p:cNvSpPr>
            <p:nvPr/>
          </p:nvSpPr>
          <p:spPr bwMode="auto">
            <a:xfrm>
              <a:off x="4733618" y="2061265"/>
              <a:ext cx="1088172" cy="1331"/>
            </a:xfrm>
            <a:prstGeom prst="straightConnector1">
              <a:avLst/>
            </a:prstGeom>
            <a:noFill/>
            <a:ln w="25400">
              <a:solidFill>
                <a:srgbClr val="0000FF"/>
              </a:solidFill>
              <a:round/>
              <a:headEnd type="triangle" w="lg" len="lg"/>
              <a:tailEnd type="none" w="lg" len="lg"/>
            </a:ln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ru-RU" sz="2400"/>
            </a:p>
          </p:txBody>
        </p:sp>
        <p:sp>
          <p:nvSpPr>
            <p:cNvPr id="49" name="Text Box 15"/>
            <p:cNvSpPr txBox="1">
              <a:spLocks noChangeArrowheads="1"/>
            </p:cNvSpPr>
            <p:nvPr/>
          </p:nvSpPr>
          <p:spPr bwMode="auto">
            <a:xfrm>
              <a:off x="5821790" y="1876598"/>
              <a:ext cx="349582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36000" tIns="0" rIns="36000" bIns="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внешняя выходная дуга</a:t>
              </a:r>
              <a:endPara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sp>
        <p:nvSpPr>
          <p:cNvPr id="41" name="TextBox 40"/>
          <p:cNvSpPr txBox="1"/>
          <p:nvPr/>
        </p:nvSpPr>
        <p:spPr>
          <a:xfrm>
            <a:off x="1439652" y="1484784"/>
            <a:ext cx="1751442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Граф связей</a:t>
            </a:r>
            <a:endParaRPr lang="ru-RU" sz="24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Скругленный прямоугольник 41"/>
          <p:cNvSpPr/>
          <p:nvPr/>
        </p:nvSpPr>
        <p:spPr bwMode="auto">
          <a:xfrm>
            <a:off x="323528" y="4257092"/>
            <a:ext cx="4176464" cy="2052228"/>
          </a:xfrm>
          <a:prstGeom prst="roundRect">
            <a:avLst/>
          </a:prstGeom>
          <a:solidFill>
            <a:srgbClr val="F8F3E0"/>
          </a:solidFill>
          <a:ln w="12700" cap="flat" cmpd="sng" algn="ctr">
            <a:solidFill>
              <a:srgbClr val="DAC05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36000" tIns="36000" rIns="36000" bIns="36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6" name="AutoShape 31"/>
          <p:cNvSpPr>
            <a:spLocks noChangeAspect="1" noChangeArrowheads="1" noTextEdit="1"/>
          </p:cNvSpPr>
          <p:nvPr/>
        </p:nvSpPr>
        <p:spPr bwMode="auto">
          <a:xfrm>
            <a:off x="431540" y="3269082"/>
            <a:ext cx="4104456" cy="2860218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800"/>
          </a:p>
        </p:txBody>
      </p:sp>
      <p:sp>
        <p:nvSpPr>
          <p:cNvPr id="50" name="Oval 30"/>
          <p:cNvSpPr>
            <a:spLocks noChangeArrowheads="1"/>
          </p:cNvSpPr>
          <p:nvPr/>
        </p:nvSpPr>
        <p:spPr bwMode="auto">
          <a:xfrm>
            <a:off x="443215" y="4826181"/>
            <a:ext cx="468743" cy="452508"/>
          </a:xfrm>
          <a:prstGeom prst="ellipse">
            <a:avLst/>
          </a:prstGeom>
          <a:solidFill>
            <a:schemeClr val="bg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1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1" name="Oval 29"/>
          <p:cNvSpPr>
            <a:spLocks noChangeArrowheads="1"/>
          </p:cNvSpPr>
          <p:nvPr/>
        </p:nvSpPr>
        <p:spPr bwMode="auto">
          <a:xfrm>
            <a:off x="3104022" y="5177540"/>
            <a:ext cx="468743" cy="452508"/>
          </a:xfrm>
          <a:prstGeom prst="ellipse">
            <a:avLst/>
          </a:prstGeom>
          <a:solidFill>
            <a:schemeClr val="bg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2</a:t>
            </a:r>
            <a:endParaRPr kumimoji="0" lang="ru-RU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2" name="Oval 28"/>
          <p:cNvSpPr>
            <a:spLocks noChangeArrowheads="1"/>
          </p:cNvSpPr>
          <p:nvPr/>
        </p:nvSpPr>
        <p:spPr bwMode="auto">
          <a:xfrm>
            <a:off x="1883911" y="5403794"/>
            <a:ext cx="468743" cy="452508"/>
          </a:xfrm>
          <a:prstGeom prst="ellipse">
            <a:avLst/>
          </a:prstGeom>
          <a:solidFill>
            <a:schemeClr val="bg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3</a:t>
            </a:r>
            <a:endParaRPr kumimoji="0" lang="ru-RU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4" name="Oval 27"/>
          <p:cNvSpPr>
            <a:spLocks noChangeArrowheads="1"/>
          </p:cNvSpPr>
          <p:nvPr/>
        </p:nvSpPr>
        <p:spPr bwMode="auto">
          <a:xfrm>
            <a:off x="3924324" y="4440218"/>
            <a:ext cx="468743" cy="452508"/>
          </a:xfrm>
          <a:prstGeom prst="ellipse">
            <a:avLst/>
          </a:prstGeom>
          <a:solidFill>
            <a:schemeClr val="bg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4</a:t>
            </a:r>
            <a:endParaRPr kumimoji="0" lang="ru-RU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5" name="AutoShape 25"/>
          <p:cNvSpPr>
            <a:spLocks noChangeShapeType="1"/>
          </p:cNvSpPr>
          <p:nvPr/>
        </p:nvSpPr>
        <p:spPr bwMode="auto">
          <a:xfrm flipH="1">
            <a:off x="843024" y="3248980"/>
            <a:ext cx="1496727" cy="1643746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lg" len="lg"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ru-RU" sz="2800"/>
          </a:p>
        </p:txBody>
      </p:sp>
      <p:sp>
        <p:nvSpPr>
          <p:cNvPr id="56" name="AutoShape 24"/>
          <p:cNvSpPr>
            <a:spLocks noChangeShapeType="1"/>
          </p:cNvSpPr>
          <p:nvPr/>
        </p:nvSpPr>
        <p:spPr bwMode="auto">
          <a:xfrm flipH="1">
            <a:off x="2118283" y="3320988"/>
            <a:ext cx="401489" cy="2082806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lg" len="lg"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ru-RU" sz="2800"/>
          </a:p>
        </p:txBody>
      </p:sp>
      <p:sp>
        <p:nvSpPr>
          <p:cNvPr id="57" name="AutoShape 23"/>
          <p:cNvSpPr>
            <a:spLocks noChangeShapeType="1"/>
          </p:cNvSpPr>
          <p:nvPr/>
        </p:nvSpPr>
        <p:spPr bwMode="auto">
          <a:xfrm flipH="1" flipV="1">
            <a:off x="2627784" y="3320988"/>
            <a:ext cx="545172" cy="1923098"/>
          </a:xfrm>
          <a:prstGeom prst="straightConnector1">
            <a:avLst/>
          </a:prstGeom>
          <a:noFill/>
          <a:ln w="25400">
            <a:solidFill>
              <a:srgbClr val="0000FF"/>
            </a:solidFill>
            <a:round/>
            <a:headEnd/>
            <a:tailEnd type="triangle" w="lg" len="lg"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ru-RU" sz="2800"/>
          </a:p>
        </p:txBody>
      </p:sp>
      <p:sp>
        <p:nvSpPr>
          <p:cNvPr id="58" name="AutoShape 22"/>
          <p:cNvSpPr>
            <a:spLocks noChangeShapeType="1"/>
          </p:cNvSpPr>
          <p:nvPr/>
        </p:nvSpPr>
        <p:spPr bwMode="auto">
          <a:xfrm flipH="1" flipV="1">
            <a:off x="2771800" y="3212975"/>
            <a:ext cx="1221457" cy="1293787"/>
          </a:xfrm>
          <a:prstGeom prst="straightConnector1">
            <a:avLst/>
          </a:prstGeom>
          <a:noFill/>
          <a:ln w="25400">
            <a:solidFill>
              <a:srgbClr val="0000FF"/>
            </a:solidFill>
            <a:round/>
            <a:headEnd/>
            <a:tailEnd type="triangle" w="lg" len="lg"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ru-RU" sz="2800"/>
          </a:p>
        </p:txBody>
      </p:sp>
      <p:sp>
        <p:nvSpPr>
          <p:cNvPr id="59" name="AutoShape 21"/>
          <p:cNvSpPr>
            <a:spLocks noChangeShapeType="1"/>
          </p:cNvSpPr>
          <p:nvPr/>
        </p:nvSpPr>
        <p:spPr bwMode="auto">
          <a:xfrm>
            <a:off x="911958" y="5052435"/>
            <a:ext cx="1040886" cy="417905"/>
          </a:xfrm>
          <a:prstGeom prst="straightConnector1">
            <a:avLst/>
          </a:prstGeom>
          <a:noFill/>
          <a:ln w="25400" cmpd="sng">
            <a:solidFill>
              <a:srgbClr val="000000"/>
            </a:solidFill>
            <a:prstDash val="solid"/>
            <a:round/>
            <a:headEnd/>
            <a:tailEnd type="triangle" w="lg" len="lg"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ru-RU" sz="2800"/>
          </a:p>
        </p:txBody>
      </p:sp>
      <p:sp>
        <p:nvSpPr>
          <p:cNvPr id="60" name="AutoShape 20"/>
          <p:cNvSpPr>
            <a:spLocks noChangeShapeType="1"/>
          </p:cNvSpPr>
          <p:nvPr/>
        </p:nvSpPr>
        <p:spPr bwMode="auto">
          <a:xfrm flipV="1">
            <a:off x="911958" y="4666472"/>
            <a:ext cx="3012365" cy="385963"/>
          </a:xfrm>
          <a:prstGeom prst="straightConnector1">
            <a:avLst/>
          </a:prstGeom>
          <a:noFill/>
          <a:ln w="25400" cmpd="sng">
            <a:solidFill>
              <a:srgbClr val="000000"/>
            </a:solidFill>
            <a:prstDash val="solid"/>
            <a:round/>
            <a:headEnd/>
            <a:tailEnd type="triangle" w="lg" len="lg"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ru-RU" sz="2800"/>
          </a:p>
        </p:txBody>
      </p:sp>
      <p:sp>
        <p:nvSpPr>
          <p:cNvPr id="61" name="AutoShape 19"/>
          <p:cNvSpPr>
            <a:spLocks noChangeShapeType="1"/>
          </p:cNvSpPr>
          <p:nvPr/>
        </p:nvSpPr>
        <p:spPr bwMode="auto">
          <a:xfrm flipH="1">
            <a:off x="3503833" y="4892726"/>
            <a:ext cx="654862" cy="351359"/>
          </a:xfrm>
          <a:prstGeom prst="straightConnector1">
            <a:avLst/>
          </a:prstGeom>
          <a:noFill/>
          <a:ln w="25400" cmpd="sng">
            <a:solidFill>
              <a:srgbClr val="000000"/>
            </a:solidFill>
            <a:prstDash val="solid"/>
            <a:round/>
            <a:headEnd/>
            <a:tailEnd type="triangle" w="lg" len="lg"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ru-RU" sz="2800"/>
          </a:p>
        </p:txBody>
      </p:sp>
      <p:sp>
        <p:nvSpPr>
          <p:cNvPr id="62" name="AutoShape 18"/>
          <p:cNvSpPr>
            <a:spLocks noChangeShapeType="1"/>
          </p:cNvSpPr>
          <p:nvPr/>
        </p:nvSpPr>
        <p:spPr bwMode="auto">
          <a:xfrm flipH="1">
            <a:off x="2352655" y="5403794"/>
            <a:ext cx="751368" cy="226254"/>
          </a:xfrm>
          <a:prstGeom prst="straightConnector1">
            <a:avLst/>
          </a:prstGeom>
          <a:noFill/>
          <a:ln w="25400" cmpd="sng">
            <a:solidFill>
              <a:srgbClr val="000000"/>
            </a:solidFill>
            <a:prstDash val="solid"/>
            <a:round/>
            <a:headEnd/>
            <a:tailEnd type="triangle" w="lg" len="lg"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ru-RU" sz="2800"/>
          </a:p>
        </p:txBody>
      </p:sp>
      <p:sp>
        <p:nvSpPr>
          <p:cNvPr id="63" name="AutoShape 17"/>
          <p:cNvSpPr>
            <a:spLocks noChangeShapeType="1"/>
          </p:cNvSpPr>
          <p:nvPr/>
        </p:nvSpPr>
        <p:spPr bwMode="auto">
          <a:xfrm rot="16200000" flipV="1">
            <a:off x="1782864" y="4173412"/>
            <a:ext cx="284814" cy="2495369"/>
          </a:xfrm>
          <a:prstGeom prst="curvedConnector3">
            <a:avLst>
              <a:gd name="adj1" fmla="val -191588"/>
            </a:avLst>
          </a:prstGeom>
          <a:noFill/>
          <a:ln w="25400" cmpd="sng">
            <a:solidFill>
              <a:srgbClr val="000000"/>
            </a:solidFill>
            <a:prstDash val="solid"/>
            <a:round/>
            <a:headEnd/>
            <a:tailEnd type="triangle" w="lg" len="lg"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ru-RU" sz="2800"/>
          </a:p>
        </p:txBody>
      </p:sp>
      <p:sp>
        <p:nvSpPr>
          <p:cNvPr id="64" name="Oval 26"/>
          <p:cNvSpPr>
            <a:spLocks noChangeArrowheads="1"/>
          </p:cNvSpPr>
          <p:nvPr/>
        </p:nvSpPr>
        <p:spPr bwMode="auto">
          <a:xfrm>
            <a:off x="2316810" y="2888940"/>
            <a:ext cx="468743" cy="452508"/>
          </a:xfrm>
          <a:prstGeom prst="ellipse">
            <a:avLst/>
          </a:prstGeom>
          <a:solidFill>
            <a:srgbClr val="D8D8D8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0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TextBox 191"/>
          <p:cNvSpPr txBox="1"/>
          <p:nvPr/>
        </p:nvSpPr>
        <p:spPr>
          <a:xfrm>
            <a:off x="1079612" y="5043156"/>
            <a:ext cx="5004556" cy="432048"/>
          </a:xfrm>
          <a:prstGeom prst="rect">
            <a:avLst/>
          </a:prstGeom>
          <a:solidFill>
            <a:srgbClr val="E5FFEC"/>
          </a:solidFill>
          <a:ln>
            <a:solidFill>
              <a:srgbClr val="00B050"/>
            </a:solidFill>
          </a:ln>
        </p:spPr>
        <p:txBody>
          <a:bodyPr wrap="none" lIns="180000" tIns="108000" rIns="180000" bIns="108000" rtlCol="0">
            <a:noAutofit/>
          </a:bodyPr>
          <a:lstStyle/>
          <a:p>
            <a:endParaRPr lang="ru-RU" dirty="0"/>
          </a:p>
        </p:txBody>
      </p:sp>
      <p:sp>
        <p:nvSpPr>
          <p:cNvPr id="190" name="TextBox 189"/>
          <p:cNvSpPr txBox="1"/>
          <p:nvPr/>
        </p:nvSpPr>
        <p:spPr>
          <a:xfrm>
            <a:off x="3491880" y="3882062"/>
            <a:ext cx="1620180" cy="432048"/>
          </a:xfrm>
          <a:prstGeom prst="rect">
            <a:avLst/>
          </a:prstGeom>
          <a:solidFill>
            <a:srgbClr val="FFE5E5"/>
          </a:solidFill>
          <a:ln>
            <a:solidFill>
              <a:srgbClr val="FF0000"/>
            </a:solidFill>
          </a:ln>
        </p:spPr>
        <p:txBody>
          <a:bodyPr wrap="none" lIns="180000" tIns="108000" rIns="180000" bIns="108000" rtlCol="0">
            <a:noAutofit/>
          </a:bodyPr>
          <a:lstStyle/>
          <a:p>
            <a:endParaRPr lang="ru-RU" dirty="0"/>
          </a:p>
        </p:txBody>
      </p:sp>
      <p:sp>
        <p:nvSpPr>
          <p:cNvPr id="189" name="TextBox 188"/>
          <p:cNvSpPr txBox="1"/>
          <p:nvPr/>
        </p:nvSpPr>
        <p:spPr>
          <a:xfrm>
            <a:off x="1043608" y="3876038"/>
            <a:ext cx="1692188" cy="432048"/>
          </a:xfrm>
          <a:prstGeom prst="rect">
            <a:avLst/>
          </a:prstGeom>
          <a:solidFill>
            <a:srgbClr val="FFE5E5"/>
          </a:solidFill>
          <a:ln>
            <a:solidFill>
              <a:srgbClr val="FF0000"/>
            </a:solidFill>
          </a:ln>
        </p:spPr>
        <p:txBody>
          <a:bodyPr wrap="none" lIns="180000" tIns="108000" rIns="180000" bIns="108000" rtlCol="0">
            <a:noAutofit/>
          </a:bodyPr>
          <a:lstStyle/>
          <a:p>
            <a:endParaRPr lang="ru-RU" dirty="0"/>
          </a:p>
        </p:txBody>
      </p:sp>
      <p:sp>
        <p:nvSpPr>
          <p:cNvPr id="307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445250"/>
            <a:ext cx="2133600" cy="476250"/>
          </a:xfrm>
          <a:noFill/>
        </p:spPr>
        <p:txBody>
          <a:bodyPr/>
          <a:lstStyle/>
          <a:p>
            <a:fld id="{196D03F6-C403-400F-BBFC-111E0F1EADEF}" type="slidenum">
              <a:rPr lang="ru-RU" smtClean="0">
                <a:solidFill>
                  <a:schemeClr val="bg2"/>
                </a:solidFill>
              </a:rPr>
              <a:pPr/>
              <a:t>20</a:t>
            </a:fld>
            <a:endParaRPr lang="ru-RU" smtClean="0">
              <a:solidFill>
                <a:schemeClr val="bg2"/>
              </a:solidFill>
            </a:endParaRPr>
          </a:p>
        </p:txBody>
      </p:sp>
      <p:sp>
        <p:nvSpPr>
          <p:cNvPr id="3080" name="Text Box 101"/>
          <p:cNvSpPr txBox="1">
            <a:spLocks noChangeArrowheads="1"/>
          </p:cNvSpPr>
          <p:nvPr/>
        </p:nvSpPr>
        <p:spPr bwMode="auto">
          <a:xfrm>
            <a:off x="8748713" y="6473825"/>
            <a:ext cx="3175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0" dirty="0" smtClean="0">
                <a:solidFill>
                  <a:srgbClr val="808080"/>
                </a:solidFill>
              </a:rPr>
              <a:t>(36)</a:t>
            </a:r>
            <a:endParaRPr lang="ru-RU" sz="1400" b="0" dirty="0">
              <a:solidFill>
                <a:srgbClr val="808080"/>
              </a:solidFill>
            </a:endParaRPr>
          </a:p>
        </p:txBody>
      </p:sp>
      <p:sp>
        <p:nvSpPr>
          <p:cNvPr id="3081" name="Text Box 88"/>
          <p:cNvSpPr txBox="1">
            <a:spLocks noChangeArrowheads="1"/>
          </p:cNvSpPr>
          <p:nvPr/>
        </p:nvSpPr>
        <p:spPr bwMode="auto">
          <a:xfrm>
            <a:off x="71500" y="6489700"/>
            <a:ext cx="57358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200" b="0" dirty="0">
                <a:solidFill>
                  <a:srgbClr val="6666FF"/>
                </a:solidFill>
              </a:rPr>
              <a:t>И.Б.Бурдонов, </a:t>
            </a:r>
            <a:r>
              <a:rPr lang="ru-RU" sz="1200" b="0" dirty="0" err="1">
                <a:solidFill>
                  <a:srgbClr val="6666FF"/>
                </a:solidFill>
              </a:rPr>
              <a:t>А.С.Косачев</a:t>
            </a:r>
            <a:r>
              <a:rPr lang="ru-RU" sz="1200" b="0" dirty="0">
                <a:solidFill>
                  <a:srgbClr val="6666FF"/>
                </a:solidFill>
              </a:rPr>
              <a:t>. ИСП РАН. </a:t>
            </a:r>
            <a:r>
              <a:rPr lang="ru-RU" sz="1200" b="0" dirty="0" smtClean="0">
                <a:solidFill>
                  <a:srgbClr val="6666FF"/>
                </a:solidFill>
              </a:rPr>
              <a:t>Обобщенная модель системы автоматов</a:t>
            </a:r>
            <a:endParaRPr lang="ru-RU" sz="1200" b="0" dirty="0">
              <a:solidFill>
                <a:srgbClr val="6666FF"/>
              </a:solidFill>
            </a:endParaRPr>
          </a:p>
        </p:txBody>
      </p:sp>
      <p:sp>
        <p:nvSpPr>
          <p:cNvPr id="22" name="Rectangle 3"/>
          <p:cNvSpPr txBox="1">
            <a:spLocks noChangeArrowheads="1"/>
          </p:cNvSpPr>
          <p:nvPr/>
        </p:nvSpPr>
        <p:spPr bwMode="auto">
          <a:xfrm>
            <a:off x="179388" y="0"/>
            <a:ext cx="8748712" cy="612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90000" rIns="91440" bIns="9000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defRPr/>
            </a:pPr>
            <a:r>
              <a:rPr lang="ru-RU" sz="2800" dirty="0" smtClean="0">
                <a:latin typeface="+mj-lt"/>
                <a:sym typeface="Symbol" pitchFamily="18" charset="2"/>
              </a:rPr>
              <a:t>Возможный недетерминизм системы</a:t>
            </a:r>
          </a:p>
        </p:txBody>
      </p:sp>
      <p:sp>
        <p:nvSpPr>
          <p:cNvPr id="89120" name="Rectangle 3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158" name="Группа 157"/>
          <p:cNvGrpSpPr/>
          <p:nvPr/>
        </p:nvGrpSpPr>
        <p:grpSpPr>
          <a:xfrm>
            <a:off x="6696236" y="980728"/>
            <a:ext cx="1728192" cy="1584176"/>
            <a:chOff x="2735796" y="907495"/>
            <a:chExt cx="1728192" cy="1584176"/>
          </a:xfrm>
        </p:grpSpPr>
        <p:grpSp>
          <p:nvGrpSpPr>
            <p:cNvPr id="77" name="Группа 76"/>
            <p:cNvGrpSpPr/>
            <p:nvPr/>
          </p:nvGrpSpPr>
          <p:grpSpPr>
            <a:xfrm>
              <a:off x="2735796" y="907495"/>
              <a:ext cx="1728192" cy="1584176"/>
              <a:chOff x="5580112" y="907495"/>
              <a:chExt cx="1728192" cy="1584176"/>
            </a:xfrm>
          </p:grpSpPr>
          <p:grpSp>
            <p:nvGrpSpPr>
              <p:cNvPr id="78" name="Группа 54"/>
              <p:cNvGrpSpPr/>
              <p:nvPr/>
            </p:nvGrpSpPr>
            <p:grpSpPr>
              <a:xfrm>
                <a:off x="5580112" y="907495"/>
                <a:ext cx="1728192" cy="1584176"/>
                <a:chOff x="3419872" y="548680"/>
                <a:chExt cx="1728192" cy="1584176"/>
              </a:xfrm>
            </p:grpSpPr>
            <p:grpSp>
              <p:nvGrpSpPr>
                <p:cNvPr id="80" name="Группа 24"/>
                <p:cNvGrpSpPr/>
                <p:nvPr/>
              </p:nvGrpSpPr>
              <p:grpSpPr>
                <a:xfrm>
                  <a:off x="3419872" y="548680"/>
                  <a:ext cx="1728192" cy="1584176"/>
                  <a:chOff x="3419872" y="548680"/>
                  <a:chExt cx="1728192" cy="1584176"/>
                </a:xfrm>
              </p:grpSpPr>
              <p:sp>
                <p:nvSpPr>
                  <p:cNvPr id="87" name="AutoShape 64"/>
                  <p:cNvSpPr>
                    <a:spLocks noChangeArrowheads="1"/>
                  </p:cNvSpPr>
                  <p:nvPr/>
                </p:nvSpPr>
                <p:spPr bwMode="auto">
                  <a:xfrm>
                    <a:off x="3419872" y="548680"/>
                    <a:ext cx="1728192" cy="1584176"/>
                  </a:xfrm>
                  <a:prstGeom prst="roundRect">
                    <a:avLst>
                      <a:gd name="adj" fmla="val 16667"/>
                    </a:avLst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none" lIns="18000" tIns="10800" rIns="18000" bIns="10800" numCol="1" anchor="t" anchorCtr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lvl="0" indent="0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ru-RU" sz="2400" b="0" i="0" u="none" strike="noStrike" cap="none" normalizeH="0" baseline="-2500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cxnSp>
                <p:nvCxnSpPr>
                  <p:cNvPr id="88" name="Прямая со стрелкой 87"/>
                  <p:cNvCxnSpPr/>
                  <p:nvPr/>
                </p:nvCxnSpPr>
                <p:spPr bwMode="auto">
                  <a:xfrm flipV="1">
                    <a:off x="4139952" y="693921"/>
                    <a:ext cx="720080" cy="648072"/>
                  </a:xfrm>
                  <a:prstGeom prst="straightConnector1">
                    <a:avLst/>
                  </a:prstGeom>
                  <a:solidFill>
                    <a:srgbClr val="F1F8F9"/>
                  </a:solidFill>
                  <a:ln w="15875" cap="flat" cmpd="sng" algn="ctr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triangle" w="lg" len="lg"/>
                  </a:ln>
                  <a:effectLst/>
                </p:spPr>
              </p:cxnSp>
              <p:cxnSp>
                <p:nvCxnSpPr>
                  <p:cNvPr id="89" name="Прямая со стрелкой 88"/>
                  <p:cNvCxnSpPr/>
                  <p:nvPr/>
                </p:nvCxnSpPr>
                <p:spPr bwMode="auto">
                  <a:xfrm>
                    <a:off x="4139952" y="1341993"/>
                    <a:ext cx="864096" cy="684076"/>
                  </a:xfrm>
                  <a:prstGeom prst="straightConnector1">
                    <a:avLst/>
                  </a:prstGeom>
                  <a:solidFill>
                    <a:srgbClr val="F1F8F9"/>
                  </a:solidFill>
                  <a:ln w="15875" cap="flat" cmpd="sng" algn="ctr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triangle" w="lg" len="lg"/>
                  </a:ln>
                  <a:effectLst/>
                </p:spPr>
              </p:cxnSp>
              <p:sp>
                <p:nvSpPr>
                  <p:cNvPr id="90" name="TextBox 89"/>
                  <p:cNvSpPr txBox="1"/>
                  <p:nvPr/>
                </p:nvSpPr>
                <p:spPr>
                  <a:xfrm>
                    <a:off x="4213079" y="729925"/>
                    <a:ext cx="115416" cy="276999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r>
                      <a:rPr lang="en-US" b="0" i="1" dirty="0" smtClean="0">
                        <a:latin typeface="Times New Roman" pitchFamily="18" charset="0"/>
                        <a:cs typeface="Times New Roman" pitchFamily="18" charset="0"/>
                      </a:rPr>
                      <a:t>a</a:t>
                    </a:r>
                    <a:endParaRPr lang="ru-RU" b="0" i="1" baseline="-25000" dirty="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91" name="TextBox 90"/>
                  <p:cNvSpPr txBox="1"/>
                  <p:nvPr/>
                </p:nvSpPr>
                <p:spPr>
                  <a:xfrm>
                    <a:off x="4211960" y="1558017"/>
                    <a:ext cx="192360" cy="276999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r>
                      <a:rPr lang="en-US" b="0" i="1" dirty="0" smtClean="0">
                        <a:latin typeface="Times New Roman" pitchFamily="18" charset="0"/>
                        <a:cs typeface="Times New Roman" pitchFamily="18" charset="0"/>
                      </a:rPr>
                      <a:t>a`</a:t>
                    </a:r>
                    <a:endParaRPr lang="ru-RU" b="0" i="1" baseline="-25000" dirty="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  <p:grpSp>
              <p:nvGrpSpPr>
                <p:cNvPr id="81" name="Группа 39"/>
                <p:cNvGrpSpPr/>
                <p:nvPr/>
              </p:nvGrpSpPr>
              <p:grpSpPr>
                <a:xfrm>
                  <a:off x="4860032" y="1088740"/>
                  <a:ext cx="288032" cy="468053"/>
                  <a:chOff x="4860032" y="1088740"/>
                  <a:chExt cx="288032" cy="468053"/>
                </a:xfrm>
              </p:grpSpPr>
              <p:sp>
                <p:nvSpPr>
                  <p:cNvPr id="85" name="Блок-схема: задержка 84"/>
                  <p:cNvSpPr/>
                  <p:nvPr/>
                </p:nvSpPr>
                <p:spPr bwMode="auto">
                  <a:xfrm rot="10800000">
                    <a:off x="4860032" y="1124745"/>
                    <a:ext cx="288032" cy="432048"/>
                  </a:xfrm>
                  <a:prstGeom prst="flowChartDelay">
                    <a:avLst/>
                  </a:prstGeom>
                  <a:solidFill>
                    <a:schemeClr val="bg1">
                      <a:lumMod val="95000"/>
                    </a:schemeClr>
                  </a:solidFill>
                  <a:ln w="6350" cap="flat" cmpd="sng" algn="ctr">
                    <a:solidFill>
                      <a:schemeClr val="bg1">
                        <a:lumMod val="50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36000" tIns="36000" rIns="36000" bIns="3600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ru-RU" sz="1800" b="1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</a:endParaRPr>
                  </a:p>
                </p:txBody>
              </p:sp>
              <p:sp>
                <p:nvSpPr>
                  <p:cNvPr id="86" name="TextBox 85"/>
                  <p:cNvSpPr txBox="1"/>
                  <p:nvPr/>
                </p:nvSpPr>
                <p:spPr>
                  <a:xfrm>
                    <a:off x="4991096" y="1088740"/>
                    <a:ext cx="84960" cy="369332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r>
                      <a:rPr lang="en-US" sz="2400" b="0" i="1" dirty="0" smtClean="0">
                        <a:latin typeface="Times New Roman" pitchFamily="18" charset="0"/>
                        <a:cs typeface="Times New Roman" pitchFamily="18" charset="0"/>
                      </a:rPr>
                      <a:t>j</a:t>
                    </a:r>
                    <a:endParaRPr lang="ru-RU" sz="2400" b="0" i="1" baseline="-25000" dirty="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  <p:grpSp>
              <p:nvGrpSpPr>
                <p:cNvPr id="82" name="Группа 43"/>
                <p:cNvGrpSpPr/>
                <p:nvPr/>
              </p:nvGrpSpPr>
              <p:grpSpPr>
                <a:xfrm>
                  <a:off x="3419872" y="1088740"/>
                  <a:ext cx="288032" cy="460557"/>
                  <a:chOff x="5544108" y="2896435"/>
                  <a:chExt cx="288032" cy="460557"/>
                </a:xfrm>
              </p:grpSpPr>
              <p:sp>
                <p:nvSpPr>
                  <p:cNvPr id="83" name="Блок-схема: задержка 82"/>
                  <p:cNvSpPr/>
                  <p:nvPr/>
                </p:nvSpPr>
                <p:spPr bwMode="auto">
                  <a:xfrm>
                    <a:off x="5544108" y="2924944"/>
                    <a:ext cx="288032" cy="432048"/>
                  </a:xfrm>
                  <a:prstGeom prst="flowChartDelay">
                    <a:avLst/>
                  </a:prstGeom>
                  <a:solidFill>
                    <a:schemeClr val="bg1">
                      <a:lumMod val="95000"/>
                    </a:schemeClr>
                  </a:solidFill>
                  <a:ln w="6350" cap="flat" cmpd="sng" algn="ctr">
                    <a:solidFill>
                      <a:schemeClr val="bg1">
                        <a:lumMod val="50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36000" tIns="36000" rIns="36000" bIns="3600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ru-RU" sz="1800" b="1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</a:endParaRPr>
                  </a:p>
                </p:txBody>
              </p:sp>
              <p:sp>
                <p:nvSpPr>
                  <p:cNvPr id="84" name="TextBox 83"/>
                  <p:cNvSpPr txBox="1"/>
                  <p:nvPr/>
                </p:nvSpPr>
                <p:spPr>
                  <a:xfrm>
                    <a:off x="5612311" y="2896435"/>
                    <a:ext cx="84960" cy="369332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r>
                      <a:rPr lang="en-US" sz="2400" b="0" i="1" dirty="0" smtClean="0">
                        <a:latin typeface="Times New Roman" pitchFamily="18" charset="0"/>
                        <a:cs typeface="Times New Roman" pitchFamily="18" charset="0"/>
                      </a:rPr>
                      <a:t>i</a:t>
                    </a:r>
                    <a:endParaRPr lang="ru-RU" sz="2400" b="0" i="1" baseline="-25000" dirty="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</p:grpSp>
          <p:sp>
            <p:nvSpPr>
              <p:cNvPr id="79" name="TextBox 78"/>
              <p:cNvSpPr txBox="1"/>
              <p:nvPr/>
            </p:nvSpPr>
            <p:spPr>
              <a:xfrm>
                <a:off x="5760132" y="908720"/>
                <a:ext cx="18755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2400" b="0" i="1" dirty="0" smtClean="0">
                    <a:latin typeface="Times New Roman" pitchFamily="18" charset="0"/>
                    <a:cs typeface="Times New Roman" pitchFamily="18" charset="0"/>
                  </a:rPr>
                  <a:t>A</a:t>
                </a:r>
                <a:endParaRPr lang="ru-RU" sz="2400" b="0" i="1" baseline="-25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123" name="Прямая со стрелкой 122"/>
            <p:cNvCxnSpPr>
              <a:stCxn id="85" idx="1"/>
              <a:endCxn id="83" idx="1"/>
            </p:cNvCxnSpPr>
            <p:nvPr/>
          </p:nvCxnSpPr>
          <p:spPr bwMode="auto">
            <a:xfrm flipH="1" flipV="1">
              <a:off x="2735796" y="1692088"/>
              <a:ext cx="1728192" cy="7496"/>
            </a:xfrm>
            <a:prstGeom prst="curvedConnector5">
              <a:avLst>
                <a:gd name="adj1" fmla="val -13228"/>
                <a:gd name="adj2" fmla="val 13630555"/>
                <a:gd name="adj3" fmla="val 113228"/>
              </a:avLst>
            </a:prstGeom>
            <a:solidFill>
              <a:srgbClr val="F1F8F9"/>
            </a:solidFill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stealth" w="lg" len="lg"/>
            </a:ln>
            <a:effectLst/>
          </p:spPr>
        </p:cxnSp>
      </p:grpSp>
      <p:sp>
        <p:nvSpPr>
          <p:cNvPr id="188" name="TextBox 187"/>
          <p:cNvSpPr txBox="1"/>
          <p:nvPr/>
        </p:nvSpPr>
        <p:spPr>
          <a:xfrm>
            <a:off x="179512" y="3861048"/>
            <a:ext cx="878497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Если  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p\{i}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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 p`\{i}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или  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y/{j}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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 y`/{j}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, то нарушается 1-ое</a:t>
            </a:r>
          </a:p>
          <a:p>
            <a:pPr>
              <a:spcAft>
                <a:spcPts val="2400"/>
              </a:spcAft>
            </a:pP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правило: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&amp; 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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400" b="0" i="1" baseline="-25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&amp;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b="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600"/>
              </a:spcAft>
            </a:pP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Если  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p\{i}=p`\{i}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y/{j}=y`/{j}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 и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q\{j}=q`\{j}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, то нарушается 2-ое</a:t>
            </a:r>
          </a:p>
          <a:p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правило: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 &amp;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 &amp; p</a:t>
            </a:r>
            <a:r>
              <a:rPr lang="en-US" sz="2400" b="0" i="1" baseline="-25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 &amp; 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 &amp; 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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 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ru-RU" sz="2400" b="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98" name="Группа 197"/>
          <p:cNvGrpSpPr/>
          <p:nvPr/>
        </p:nvGrpSpPr>
        <p:grpSpPr>
          <a:xfrm>
            <a:off x="215516" y="918006"/>
            <a:ext cx="6200415" cy="2727018"/>
            <a:chOff x="215516" y="918006"/>
            <a:chExt cx="6200415" cy="2727018"/>
          </a:xfrm>
        </p:grpSpPr>
        <p:sp>
          <p:nvSpPr>
            <p:cNvPr id="185" name="TextBox 184"/>
            <p:cNvSpPr txBox="1"/>
            <p:nvPr/>
          </p:nvSpPr>
          <p:spPr>
            <a:xfrm>
              <a:off x="935597" y="1609521"/>
              <a:ext cx="252028" cy="811367"/>
            </a:xfrm>
            <a:prstGeom prst="rect">
              <a:avLst/>
            </a:prstGeom>
            <a:solidFill>
              <a:srgbClr val="E5FFEC"/>
            </a:solidFill>
            <a:ln>
              <a:solidFill>
                <a:srgbClr val="00B050"/>
              </a:solidFill>
            </a:ln>
          </p:spPr>
          <p:txBody>
            <a:bodyPr wrap="none" lIns="108000" tIns="36000" rIns="108000" bIns="36000" rtlCol="0">
              <a:noAutofit/>
            </a:bodyPr>
            <a:lstStyle/>
            <a:p>
              <a:endParaRPr lang="ru-RU" dirty="0"/>
            </a:p>
          </p:txBody>
        </p:sp>
        <p:sp>
          <p:nvSpPr>
            <p:cNvPr id="163" name="TextBox 162"/>
            <p:cNvSpPr txBox="1"/>
            <p:nvPr/>
          </p:nvSpPr>
          <p:spPr>
            <a:xfrm>
              <a:off x="5688124" y="2564904"/>
              <a:ext cx="360040" cy="1080120"/>
            </a:xfrm>
            <a:prstGeom prst="rect">
              <a:avLst/>
            </a:prstGeom>
            <a:solidFill>
              <a:srgbClr val="FFE5E5"/>
            </a:solidFill>
            <a:ln>
              <a:solidFill>
                <a:srgbClr val="FF0000"/>
              </a:solidFill>
            </a:ln>
          </p:spPr>
          <p:txBody>
            <a:bodyPr wrap="none" lIns="180000" tIns="108000" rIns="180000" bIns="108000" rtlCol="0">
              <a:noAutofit/>
            </a:bodyPr>
            <a:lstStyle/>
            <a:p>
              <a:endParaRPr lang="ru-RU" dirty="0"/>
            </a:p>
          </p:txBody>
        </p:sp>
        <p:sp>
          <p:nvSpPr>
            <p:cNvPr id="162" name="TextBox 161"/>
            <p:cNvSpPr txBox="1"/>
            <p:nvPr/>
          </p:nvSpPr>
          <p:spPr>
            <a:xfrm>
              <a:off x="2879812" y="2564904"/>
              <a:ext cx="2700300" cy="1080120"/>
            </a:xfrm>
            <a:prstGeom prst="rect">
              <a:avLst/>
            </a:prstGeom>
            <a:solidFill>
              <a:srgbClr val="F3EBC9"/>
            </a:solidFill>
            <a:ln>
              <a:solidFill>
                <a:srgbClr val="FF0000"/>
              </a:solidFill>
            </a:ln>
          </p:spPr>
          <p:txBody>
            <a:bodyPr wrap="none" lIns="180000" tIns="108000" rIns="180000" bIns="108000" rtlCol="0">
              <a:noAutofit/>
            </a:bodyPr>
            <a:lstStyle/>
            <a:p>
              <a:endParaRPr lang="ru-RU" dirty="0"/>
            </a:p>
          </p:txBody>
        </p:sp>
        <p:sp>
          <p:nvSpPr>
            <p:cNvPr id="160" name="TextBox 159"/>
            <p:cNvSpPr txBox="1"/>
            <p:nvPr/>
          </p:nvSpPr>
          <p:spPr>
            <a:xfrm>
              <a:off x="1655676" y="2564904"/>
              <a:ext cx="1152128" cy="1080120"/>
            </a:xfrm>
            <a:prstGeom prst="rect">
              <a:avLst/>
            </a:prstGeom>
            <a:solidFill>
              <a:srgbClr val="E5FFEC"/>
            </a:solidFill>
            <a:ln>
              <a:solidFill>
                <a:srgbClr val="00B050"/>
              </a:solidFill>
            </a:ln>
          </p:spPr>
          <p:txBody>
            <a:bodyPr wrap="none" lIns="180000" tIns="108000" rIns="180000" bIns="108000" rtlCol="0">
              <a:noAutofit/>
            </a:bodyPr>
            <a:lstStyle/>
            <a:p>
              <a:endParaRPr lang="ru-RU" dirty="0"/>
            </a:p>
          </p:txBody>
        </p:sp>
        <p:sp>
          <p:nvSpPr>
            <p:cNvPr id="154" name="TextBox 153"/>
            <p:cNvSpPr txBox="1"/>
            <p:nvPr/>
          </p:nvSpPr>
          <p:spPr>
            <a:xfrm>
              <a:off x="215516" y="918006"/>
              <a:ext cx="6200415" cy="2708434"/>
            </a:xfrm>
            <a:prstGeom prst="rect">
              <a:avLst/>
            </a:prstGeom>
            <a:noFill/>
          </p:spPr>
          <p:txBody>
            <a:bodyPr wrap="none" lIns="0" rIns="0" rtlCol="0">
              <a:spAutoFit/>
            </a:bodyPr>
            <a:lstStyle/>
            <a:p>
              <a:pPr marL="457200" lvl="0" indent="-457200">
                <a:spcAft>
                  <a:spcPts val="1800"/>
                </a:spcAft>
              </a:pPr>
              <a:r>
                <a:rPr lang="en-US" sz="2400" b="0" i="1" dirty="0" smtClean="0">
                  <a:latin typeface="Times New Roman" pitchFamily="18" charset="0"/>
                  <a:cs typeface="Times New Roman" pitchFamily="18" charset="0"/>
                </a:rPr>
                <a:t>f(a, j, i, a) = f(a`, j, i, a`) = </a:t>
              </a:r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true</a:t>
              </a:r>
              <a:r>
                <a:rPr lang="en-US" sz="2400" b="0" dirty="0" smtClean="0">
                  <a:latin typeface="Times New Roman" pitchFamily="18" charset="0"/>
                  <a:cs typeface="Times New Roman" pitchFamily="18" charset="0"/>
                </a:rPr>
                <a:t>.</a:t>
              </a:r>
            </a:p>
            <a:p>
              <a:pPr marL="457200" indent="-457200">
                <a:spcAft>
                  <a:spcPts val="600"/>
                </a:spcAft>
              </a:pPr>
              <a:r>
                <a:rPr lang="en-US" sz="2400" b="0" i="1" dirty="0" smtClean="0">
                  <a:latin typeface="Times New Roman" pitchFamily="18" charset="0"/>
                  <a:cs typeface="Times New Roman" pitchFamily="18" charset="0"/>
                </a:rPr>
                <a:t>a  = ( s, x,   p,  y,  q,   t  ),</a:t>
              </a:r>
            </a:p>
            <a:p>
              <a:pPr marL="457200" indent="-457200">
                <a:spcAft>
                  <a:spcPts val="1800"/>
                </a:spcAft>
              </a:pPr>
              <a:r>
                <a:rPr lang="en-US" sz="2400" b="0" i="1" dirty="0" smtClean="0">
                  <a:latin typeface="Times New Roman" pitchFamily="18" charset="0"/>
                  <a:cs typeface="Times New Roman" pitchFamily="18" charset="0"/>
                </a:rPr>
                <a:t>a` = ( s, x`, p`, y`, q`, t` )</a:t>
              </a:r>
              <a:r>
                <a:rPr lang="en-US" sz="2400" b="0" dirty="0" smtClean="0">
                  <a:latin typeface="Times New Roman" pitchFamily="18" charset="0"/>
                  <a:cs typeface="Times New Roman" pitchFamily="18" charset="0"/>
                </a:rPr>
                <a:t>.</a:t>
              </a:r>
              <a:endParaRPr lang="en-US" sz="2400" b="0" i="1" dirty="0" smtClean="0">
                <a:latin typeface="Times New Roman" pitchFamily="18" charset="0"/>
                <a:cs typeface="Times New Roman" pitchFamily="18" charset="0"/>
              </a:endParaRPr>
            </a:p>
            <a:p>
              <a:pPr marL="457200" indent="-457200">
                <a:spcAft>
                  <a:spcPts val="1800"/>
                </a:spcAft>
              </a:pPr>
              <a:r>
                <a:rPr lang="en-US" sz="2400" b="0" i="1" dirty="0" smtClean="0">
                  <a:latin typeface="Times New Roman" pitchFamily="18" charset="0"/>
                  <a:cs typeface="Times New Roman" pitchFamily="18" charset="0"/>
                </a:rPr>
                <a:t>a[</a:t>
              </a:r>
              <a:r>
                <a:rPr lang="en-US" sz="2400" b="0" i="1" dirty="0" err="1" smtClean="0">
                  <a:latin typeface="Times New Roman" pitchFamily="18" charset="0"/>
                  <a:cs typeface="Times New Roman" pitchFamily="18" charset="0"/>
                </a:rPr>
                <a:t>j,i</a:t>
              </a:r>
              <a:r>
                <a:rPr lang="en-US" sz="2400" b="0" i="1" dirty="0" smtClean="0">
                  <a:latin typeface="Times New Roman" pitchFamily="18" charset="0"/>
                  <a:cs typeface="Times New Roman" pitchFamily="18" charset="0"/>
                </a:rPr>
                <a:t>]a	  = ( s,   x/{i},   p\{i},    y/{j},    q\{j},    t  ),</a:t>
              </a:r>
              <a:endParaRPr lang="en-US" sz="2400" b="0" dirty="0" smtClean="0">
                <a:latin typeface="Times New Roman" pitchFamily="18" charset="0"/>
                <a:cs typeface="Times New Roman" pitchFamily="18" charset="0"/>
              </a:endParaRPr>
            </a:p>
            <a:p>
              <a:pPr marL="457200" indent="-457200">
                <a:spcAft>
                  <a:spcPts val="1800"/>
                </a:spcAft>
              </a:pPr>
              <a:r>
                <a:rPr lang="en-US" sz="2400" b="0" i="1" dirty="0" smtClean="0">
                  <a:latin typeface="Times New Roman" pitchFamily="18" charset="0"/>
                  <a:cs typeface="Times New Roman" pitchFamily="18" charset="0"/>
                </a:rPr>
                <a:t>a`[</a:t>
              </a:r>
              <a:r>
                <a:rPr lang="en-US" sz="2400" b="0" i="1" dirty="0" err="1" smtClean="0">
                  <a:latin typeface="Times New Roman" pitchFamily="18" charset="0"/>
                  <a:cs typeface="Times New Roman" pitchFamily="18" charset="0"/>
                </a:rPr>
                <a:t>j,i</a:t>
              </a:r>
              <a:r>
                <a:rPr lang="en-US" sz="2400" b="0" i="1" dirty="0" smtClean="0">
                  <a:latin typeface="Times New Roman" pitchFamily="18" charset="0"/>
                  <a:cs typeface="Times New Roman" pitchFamily="18" charset="0"/>
                </a:rPr>
                <a:t>]a` = ( s,   x/{i},   p`\{i},   y`/{j},   q`\{j},  t` ).</a:t>
              </a:r>
              <a:endParaRPr lang="en-US" sz="2400" b="0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9" name="TextBox 158"/>
            <p:cNvSpPr txBox="1"/>
            <p:nvPr/>
          </p:nvSpPr>
          <p:spPr>
            <a:xfrm>
              <a:off x="4716016" y="1556792"/>
              <a:ext cx="1592035" cy="432047"/>
            </a:xfrm>
            <a:prstGeom prst="rect">
              <a:avLst/>
            </a:prstGeom>
            <a:solidFill>
              <a:srgbClr val="E5FFEC"/>
            </a:solidFill>
            <a:ln>
              <a:solidFill>
                <a:srgbClr val="00B050"/>
              </a:solidFill>
            </a:ln>
          </p:spPr>
          <p:txBody>
            <a:bodyPr wrap="none" lIns="108000" tIns="36000" rIns="108000" bIns="36000" rtlCol="0">
              <a:noAutofit/>
            </a:bodyPr>
            <a:lstStyle/>
            <a:p>
              <a:endParaRPr lang="ru-RU" dirty="0"/>
            </a:p>
          </p:txBody>
        </p:sp>
        <p:sp>
          <p:nvSpPr>
            <p:cNvPr id="187" name="TextBox 186"/>
            <p:cNvSpPr txBox="1"/>
            <p:nvPr/>
          </p:nvSpPr>
          <p:spPr>
            <a:xfrm>
              <a:off x="3419872" y="1592796"/>
              <a:ext cx="864096" cy="828092"/>
            </a:xfrm>
            <a:prstGeom prst="rect">
              <a:avLst/>
            </a:prstGeom>
            <a:solidFill>
              <a:srgbClr val="FFE5E5"/>
            </a:solidFill>
            <a:ln>
              <a:solidFill>
                <a:srgbClr val="FF0000"/>
              </a:solidFill>
            </a:ln>
          </p:spPr>
          <p:txBody>
            <a:bodyPr wrap="none" lIns="180000" tIns="108000" rIns="180000" bIns="108000" rtlCol="0">
              <a:noAutofit/>
            </a:bodyPr>
            <a:lstStyle/>
            <a:p>
              <a:endParaRPr lang="ru-RU" dirty="0"/>
            </a:p>
          </p:txBody>
        </p:sp>
        <p:sp>
          <p:nvSpPr>
            <p:cNvPr id="197" name="TextBox 196"/>
            <p:cNvSpPr txBox="1"/>
            <p:nvPr/>
          </p:nvSpPr>
          <p:spPr>
            <a:xfrm>
              <a:off x="3527884" y="1572741"/>
              <a:ext cx="2818079" cy="81560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US" sz="2400" b="0" i="1" dirty="0" smtClean="0">
                  <a:latin typeface="Times New Roman" pitchFamily="18" charset="0"/>
                  <a:cs typeface="Times New Roman" pitchFamily="18" charset="0"/>
                </a:rPr>
                <a:t>x </a:t>
              </a:r>
              <a:r>
                <a:rPr lang="en-US" sz="2400" b="0" i="1" dirty="0" smtClean="0">
                  <a:latin typeface="Times New Roman" pitchFamily="18" charset="0"/>
                  <a:cs typeface="Times New Roman" pitchFamily="18" charset="0"/>
                  <a:sym typeface="Symbol"/>
                </a:rPr>
                <a:t> </a:t>
              </a:r>
              <a:r>
                <a:rPr lang="en-US" sz="2400" b="0" i="1" dirty="0" smtClean="0">
                  <a:latin typeface="Times New Roman" pitchFamily="18" charset="0"/>
                  <a:cs typeface="Times New Roman" pitchFamily="18" charset="0"/>
                </a:rPr>
                <a:t>x`</a:t>
              </a:r>
              <a:r>
                <a:rPr lang="ru-RU" sz="2400" b="0" dirty="0" smtClean="0">
                  <a:latin typeface="Times New Roman" pitchFamily="18" charset="0"/>
                  <a:cs typeface="Times New Roman" pitchFamily="18" charset="0"/>
                </a:rPr>
                <a:t>, но </a:t>
              </a:r>
              <a:r>
                <a:rPr lang="en-US" sz="2400" b="0" i="1" dirty="0" smtClean="0">
                  <a:latin typeface="Times New Roman" pitchFamily="18" charset="0"/>
                  <a:cs typeface="Times New Roman" pitchFamily="18" charset="0"/>
                </a:rPr>
                <a:t>x/{i} = x`/{i}</a:t>
              </a:r>
            </a:p>
            <a:p>
              <a:r>
                <a:rPr lang="en-US" sz="2400" b="0" i="1" dirty="0" smtClean="0">
                  <a:latin typeface="Times New Roman" pitchFamily="18" charset="0"/>
                  <a:cs typeface="Times New Roman" pitchFamily="18" charset="0"/>
                </a:rPr>
                <a:t>t </a:t>
              </a:r>
              <a:r>
                <a:rPr lang="en-US" sz="2400" b="0" i="1" dirty="0" smtClean="0">
                  <a:latin typeface="Times New Roman" pitchFamily="18" charset="0"/>
                  <a:cs typeface="Times New Roman" pitchFamily="18" charset="0"/>
                  <a:sym typeface="Symbol"/>
                </a:rPr>
                <a:t> </a:t>
              </a:r>
              <a:r>
                <a:rPr lang="en-US" sz="2400" b="0" i="1" dirty="0" smtClean="0">
                  <a:latin typeface="Times New Roman" pitchFamily="18" charset="0"/>
                  <a:cs typeface="Times New Roman" pitchFamily="18" charset="0"/>
                </a:rPr>
                <a:t>t` </a:t>
              </a:r>
              <a:endParaRPr lang="ru-RU" dirty="0" smtClean="0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445250"/>
            <a:ext cx="2133600" cy="476250"/>
          </a:xfrm>
          <a:noFill/>
        </p:spPr>
        <p:txBody>
          <a:bodyPr/>
          <a:lstStyle/>
          <a:p>
            <a:fld id="{196D03F6-C403-400F-BBFC-111E0F1EADEF}" type="slidenum">
              <a:rPr lang="ru-RU" smtClean="0">
                <a:solidFill>
                  <a:schemeClr val="bg2"/>
                </a:solidFill>
              </a:rPr>
              <a:pPr/>
              <a:t>21</a:t>
            </a:fld>
            <a:endParaRPr lang="ru-RU" smtClean="0">
              <a:solidFill>
                <a:schemeClr val="bg2"/>
              </a:solidFill>
            </a:endParaRPr>
          </a:p>
        </p:txBody>
      </p:sp>
      <p:sp>
        <p:nvSpPr>
          <p:cNvPr id="3080" name="Text Box 101"/>
          <p:cNvSpPr txBox="1">
            <a:spLocks noChangeArrowheads="1"/>
          </p:cNvSpPr>
          <p:nvPr/>
        </p:nvSpPr>
        <p:spPr bwMode="auto">
          <a:xfrm>
            <a:off x="8748713" y="6473825"/>
            <a:ext cx="317395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0" dirty="0" smtClean="0">
                <a:solidFill>
                  <a:srgbClr val="808080"/>
                </a:solidFill>
              </a:rPr>
              <a:t>(36)</a:t>
            </a:r>
            <a:endParaRPr lang="ru-RU" sz="1400" b="0" dirty="0">
              <a:solidFill>
                <a:srgbClr val="808080"/>
              </a:solidFill>
            </a:endParaRPr>
          </a:p>
        </p:txBody>
      </p:sp>
      <p:sp>
        <p:nvSpPr>
          <p:cNvPr id="3081" name="Text Box 88"/>
          <p:cNvSpPr txBox="1">
            <a:spLocks noChangeArrowheads="1"/>
          </p:cNvSpPr>
          <p:nvPr/>
        </p:nvSpPr>
        <p:spPr bwMode="auto">
          <a:xfrm>
            <a:off x="71500" y="6489700"/>
            <a:ext cx="57358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200" b="0" dirty="0">
                <a:solidFill>
                  <a:srgbClr val="6666FF"/>
                </a:solidFill>
              </a:rPr>
              <a:t>И.Б.Бурдонов, </a:t>
            </a:r>
            <a:r>
              <a:rPr lang="ru-RU" sz="1200" b="0" dirty="0" err="1">
                <a:solidFill>
                  <a:srgbClr val="6666FF"/>
                </a:solidFill>
              </a:rPr>
              <a:t>А.С.Косачев</a:t>
            </a:r>
            <a:r>
              <a:rPr lang="ru-RU" sz="1200" b="0" dirty="0">
                <a:solidFill>
                  <a:srgbClr val="6666FF"/>
                </a:solidFill>
              </a:rPr>
              <a:t>. ИСП РАН. </a:t>
            </a:r>
            <a:r>
              <a:rPr lang="ru-RU" sz="1200" b="0" dirty="0" smtClean="0">
                <a:solidFill>
                  <a:srgbClr val="6666FF"/>
                </a:solidFill>
              </a:rPr>
              <a:t>Обобщенная модель системы автоматов</a:t>
            </a:r>
            <a:endParaRPr lang="ru-RU" sz="1200" b="0" dirty="0">
              <a:solidFill>
                <a:srgbClr val="6666FF"/>
              </a:solidFill>
            </a:endParaRPr>
          </a:p>
        </p:txBody>
      </p:sp>
      <p:sp>
        <p:nvSpPr>
          <p:cNvPr id="22" name="Rectangle 3"/>
          <p:cNvSpPr txBox="1">
            <a:spLocks noChangeArrowheads="1"/>
          </p:cNvSpPr>
          <p:nvPr/>
        </p:nvSpPr>
        <p:spPr bwMode="auto">
          <a:xfrm>
            <a:off x="179388" y="0"/>
            <a:ext cx="8748712" cy="612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90000" rIns="91440" bIns="9000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defRPr/>
            </a:pPr>
            <a:r>
              <a:rPr lang="ru-RU" sz="2800" dirty="0" smtClean="0">
                <a:latin typeface="+mj-lt"/>
                <a:sym typeface="Symbol" pitchFamily="18" charset="2"/>
              </a:rPr>
              <a:t>Возможный недетерминизм системы</a:t>
            </a:r>
          </a:p>
        </p:txBody>
      </p:sp>
      <p:sp>
        <p:nvSpPr>
          <p:cNvPr id="89120" name="Rectangle 3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2" name="Группа 157"/>
          <p:cNvGrpSpPr/>
          <p:nvPr/>
        </p:nvGrpSpPr>
        <p:grpSpPr>
          <a:xfrm>
            <a:off x="6696236" y="980728"/>
            <a:ext cx="1728192" cy="1584176"/>
            <a:chOff x="2735796" y="907495"/>
            <a:chExt cx="1728192" cy="1584176"/>
          </a:xfrm>
        </p:grpSpPr>
        <p:grpSp>
          <p:nvGrpSpPr>
            <p:cNvPr id="3" name="Группа 76"/>
            <p:cNvGrpSpPr/>
            <p:nvPr/>
          </p:nvGrpSpPr>
          <p:grpSpPr>
            <a:xfrm>
              <a:off x="2735796" y="907495"/>
              <a:ext cx="1728192" cy="1584176"/>
              <a:chOff x="5580112" y="907495"/>
              <a:chExt cx="1728192" cy="1584176"/>
            </a:xfrm>
          </p:grpSpPr>
          <p:grpSp>
            <p:nvGrpSpPr>
              <p:cNvPr id="4" name="Группа 54"/>
              <p:cNvGrpSpPr/>
              <p:nvPr/>
            </p:nvGrpSpPr>
            <p:grpSpPr>
              <a:xfrm>
                <a:off x="5580112" y="907495"/>
                <a:ext cx="1728192" cy="1584176"/>
                <a:chOff x="3419872" y="548680"/>
                <a:chExt cx="1728192" cy="1584176"/>
              </a:xfrm>
            </p:grpSpPr>
            <p:grpSp>
              <p:nvGrpSpPr>
                <p:cNvPr id="5" name="Группа 24"/>
                <p:cNvGrpSpPr/>
                <p:nvPr/>
              </p:nvGrpSpPr>
              <p:grpSpPr>
                <a:xfrm>
                  <a:off x="3419872" y="548680"/>
                  <a:ext cx="1728192" cy="1584176"/>
                  <a:chOff x="3419872" y="548680"/>
                  <a:chExt cx="1728192" cy="1584176"/>
                </a:xfrm>
              </p:grpSpPr>
              <p:sp>
                <p:nvSpPr>
                  <p:cNvPr id="87" name="AutoShape 64"/>
                  <p:cNvSpPr>
                    <a:spLocks noChangeArrowheads="1"/>
                  </p:cNvSpPr>
                  <p:nvPr/>
                </p:nvSpPr>
                <p:spPr bwMode="auto">
                  <a:xfrm>
                    <a:off x="3419872" y="548680"/>
                    <a:ext cx="1728192" cy="1584176"/>
                  </a:xfrm>
                  <a:prstGeom prst="roundRect">
                    <a:avLst>
                      <a:gd name="adj" fmla="val 16667"/>
                    </a:avLst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none" lIns="18000" tIns="10800" rIns="18000" bIns="10800" numCol="1" anchor="t" anchorCtr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lvl="0" indent="0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ru-RU" sz="2400" b="0" i="0" u="none" strike="noStrike" cap="none" normalizeH="0" baseline="-2500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cxnSp>
                <p:nvCxnSpPr>
                  <p:cNvPr id="88" name="Прямая со стрелкой 87"/>
                  <p:cNvCxnSpPr/>
                  <p:nvPr/>
                </p:nvCxnSpPr>
                <p:spPr bwMode="auto">
                  <a:xfrm flipV="1">
                    <a:off x="4139952" y="693921"/>
                    <a:ext cx="720080" cy="648072"/>
                  </a:xfrm>
                  <a:prstGeom prst="straightConnector1">
                    <a:avLst/>
                  </a:prstGeom>
                  <a:solidFill>
                    <a:srgbClr val="F1F8F9"/>
                  </a:solidFill>
                  <a:ln w="15875" cap="flat" cmpd="sng" algn="ctr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triangle" w="lg" len="lg"/>
                  </a:ln>
                  <a:effectLst/>
                </p:spPr>
              </p:cxnSp>
              <p:cxnSp>
                <p:nvCxnSpPr>
                  <p:cNvPr id="89" name="Прямая со стрелкой 88"/>
                  <p:cNvCxnSpPr/>
                  <p:nvPr/>
                </p:nvCxnSpPr>
                <p:spPr bwMode="auto">
                  <a:xfrm>
                    <a:off x="4139952" y="1341993"/>
                    <a:ext cx="864096" cy="684076"/>
                  </a:xfrm>
                  <a:prstGeom prst="straightConnector1">
                    <a:avLst/>
                  </a:prstGeom>
                  <a:solidFill>
                    <a:srgbClr val="F1F8F9"/>
                  </a:solidFill>
                  <a:ln w="15875" cap="flat" cmpd="sng" algn="ctr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triangle" w="lg" len="lg"/>
                  </a:ln>
                  <a:effectLst/>
                </p:spPr>
              </p:cxnSp>
              <p:sp>
                <p:nvSpPr>
                  <p:cNvPr id="90" name="TextBox 89"/>
                  <p:cNvSpPr txBox="1"/>
                  <p:nvPr/>
                </p:nvSpPr>
                <p:spPr>
                  <a:xfrm>
                    <a:off x="4213079" y="729925"/>
                    <a:ext cx="115416" cy="276999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r>
                      <a:rPr lang="en-US" b="0" i="1" dirty="0" smtClean="0">
                        <a:latin typeface="Times New Roman" pitchFamily="18" charset="0"/>
                        <a:cs typeface="Times New Roman" pitchFamily="18" charset="0"/>
                      </a:rPr>
                      <a:t>a</a:t>
                    </a:r>
                    <a:endParaRPr lang="ru-RU" b="0" i="1" baseline="-25000" dirty="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91" name="TextBox 90"/>
                  <p:cNvSpPr txBox="1"/>
                  <p:nvPr/>
                </p:nvSpPr>
                <p:spPr>
                  <a:xfrm>
                    <a:off x="4211960" y="1558017"/>
                    <a:ext cx="192360" cy="276999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r>
                      <a:rPr lang="en-US" b="0" i="1" dirty="0" smtClean="0">
                        <a:latin typeface="Times New Roman" pitchFamily="18" charset="0"/>
                        <a:cs typeface="Times New Roman" pitchFamily="18" charset="0"/>
                      </a:rPr>
                      <a:t>a`</a:t>
                    </a:r>
                    <a:endParaRPr lang="ru-RU" b="0" i="1" baseline="-25000" dirty="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  <p:grpSp>
              <p:nvGrpSpPr>
                <p:cNvPr id="6" name="Группа 39"/>
                <p:cNvGrpSpPr/>
                <p:nvPr/>
              </p:nvGrpSpPr>
              <p:grpSpPr>
                <a:xfrm>
                  <a:off x="4860032" y="1088740"/>
                  <a:ext cx="288032" cy="468053"/>
                  <a:chOff x="4860032" y="1088740"/>
                  <a:chExt cx="288032" cy="468053"/>
                </a:xfrm>
              </p:grpSpPr>
              <p:sp>
                <p:nvSpPr>
                  <p:cNvPr id="85" name="Блок-схема: задержка 84"/>
                  <p:cNvSpPr/>
                  <p:nvPr/>
                </p:nvSpPr>
                <p:spPr bwMode="auto">
                  <a:xfrm rot="10800000">
                    <a:off x="4860032" y="1124745"/>
                    <a:ext cx="288032" cy="432048"/>
                  </a:xfrm>
                  <a:prstGeom prst="flowChartDelay">
                    <a:avLst/>
                  </a:prstGeom>
                  <a:solidFill>
                    <a:schemeClr val="bg1">
                      <a:lumMod val="95000"/>
                    </a:schemeClr>
                  </a:solidFill>
                  <a:ln w="6350" cap="flat" cmpd="sng" algn="ctr">
                    <a:solidFill>
                      <a:schemeClr val="bg1">
                        <a:lumMod val="50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36000" tIns="36000" rIns="36000" bIns="3600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ru-RU" sz="1800" b="1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</a:endParaRPr>
                  </a:p>
                </p:txBody>
              </p:sp>
              <p:sp>
                <p:nvSpPr>
                  <p:cNvPr id="86" name="TextBox 85"/>
                  <p:cNvSpPr txBox="1"/>
                  <p:nvPr/>
                </p:nvSpPr>
                <p:spPr>
                  <a:xfrm>
                    <a:off x="4991096" y="1088740"/>
                    <a:ext cx="84960" cy="369332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r>
                      <a:rPr lang="en-US" sz="2400" b="0" i="1" dirty="0" smtClean="0">
                        <a:latin typeface="Times New Roman" pitchFamily="18" charset="0"/>
                        <a:cs typeface="Times New Roman" pitchFamily="18" charset="0"/>
                      </a:rPr>
                      <a:t>j</a:t>
                    </a:r>
                    <a:endParaRPr lang="ru-RU" sz="2400" b="0" i="1" baseline="-25000" dirty="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  <p:grpSp>
              <p:nvGrpSpPr>
                <p:cNvPr id="7" name="Группа 43"/>
                <p:cNvGrpSpPr/>
                <p:nvPr/>
              </p:nvGrpSpPr>
              <p:grpSpPr>
                <a:xfrm>
                  <a:off x="3419872" y="1088740"/>
                  <a:ext cx="288032" cy="460557"/>
                  <a:chOff x="5544108" y="2896435"/>
                  <a:chExt cx="288032" cy="460557"/>
                </a:xfrm>
              </p:grpSpPr>
              <p:sp>
                <p:nvSpPr>
                  <p:cNvPr id="83" name="Блок-схема: задержка 82"/>
                  <p:cNvSpPr/>
                  <p:nvPr/>
                </p:nvSpPr>
                <p:spPr bwMode="auto">
                  <a:xfrm>
                    <a:off x="5544108" y="2924944"/>
                    <a:ext cx="288032" cy="432048"/>
                  </a:xfrm>
                  <a:prstGeom prst="flowChartDelay">
                    <a:avLst/>
                  </a:prstGeom>
                  <a:solidFill>
                    <a:schemeClr val="bg1">
                      <a:lumMod val="95000"/>
                    </a:schemeClr>
                  </a:solidFill>
                  <a:ln w="6350" cap="flat" cmpd="sng" algn="ctr">
                    <a:solidFill>
                      <a:schemeClr val="bg1">
                        <a:lumMod val="50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36000" tIns="36000" rIns="36000" bIns="3600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ru-RU" sz="1800" b="1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</a:endParaRPr>
                  </a:p>
                </p:txBody>
              </p:sp>
              <p:sp>
                <p:nvSpPr>
                  <p:cNvPr id="84" name="TextBox 83"/>
                  <p:cNvSpPr txBox="1"/>
                  <p:nvPr/>
                </p:nvSpPr>
                <p:spPr>
                  <a:xfrm>
                    <a:off x="5612311" y="2896435"/>
                    <a:ext cx="84960" cy="369332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r>
                      <a:rPr lang="en-US" sz="2400" b="0" i="1" dirty="0" smtClean="0">
                        <a:latin typeface="Times New Roman" pitchFamily="18" charset="0"/>
                        <a:cs typeface="Times New Roman" pitchFamily="18" charset="0"/>
                      </a:rPr>
                      <a:t>i</a:t>
                    </a:r>
                    <a:endParaRPr lang="ru-RU" sz="2400" b="0" i="1" baseline="-25000" dirty="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</p:grpSp>
          <p:sp>
            <p:nvSpPr>
              <p:cNvPr id="79" name="TextBox 78"/>
              <p:cNvSpPr txBox="1"/>
              <p:nvPr/>
            </p:nvSpPr>
            <p:spPr>
              <a:xfrm>
                <a:off x="5760132" y="908720"/>
                <a:ext cx="18755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2400" b="0" i="1" dirty="0" smtClean="0">
                    <a:latin typeface="Times New Roman" pitchFamily="18" charset="0"/>
                    <a:cs typeface="Times New Roman" pitchFamily="18" charset="0"/>
                  </a:rPr>
                  <a:t>A</a:t>
                </a:r>
                <a:endParaRPr lang="ru-RU" sz="2400" b="0" i="1" baseline="-25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123" name="Прямая со стрелкой 122"/>
            <p:cNvCxnSpPr>
              <a:stCxn id="85" idx="1"/>
              <a:endCxn id="83" idx="1"/>
            </p:cNvCxnSpPr>
            <p:nvPr/>
          </p:nvCxnSpPr>
          <p:spPr bwMode="auto">
            <a:xfrm flipH="1" flipV="1">
              <a:off x="2735796" y="1692088"/>
              <a:ext cx="1728192" cy="7496"/>
            </a:xfrm>
            <a:prstGeom prst="curvedConnector5">
              <a:avLst>
                <a:gd name="adj1" fmla="val -13228"/>
                <a:gd name="adj2" fmla="val 13630555"/>
                <a:gd name="adj3" fmla="val 113228"/>
              </a:avLst>
            </a:prstGeom>
            <a:solidFill>
              <a:srgbClr val="F1F8F9"/>
            </a:solidFill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stealth" w="lg" len="lg"/>
            </a:ln>
            <a:effectLst/>
          </p:spPr>
        </p:cxnSp>
      </p:grpSp>
      <p:sp>
        <p:nvSpPr>
          <p:cNvPr id="165" name="AutoShape 64"/>
          <p:cNvSpPr>
            <a:spLocks noChangeArrowheads="1"/>
          </p:cNvSpPr>
          <p:nvPr/>
        </p:nvSpPr>
        <p:spPr bwMode="auto">
          <a:xfrm>
            <a:off x="1979712" y="4320000"/>
            <a:ext cx="540000" cy="5400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none" lIns="18000" tIns="10800" rIns="18000" bIns="10800" numCol="1" anchor="ctr" anchorCtr="1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1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A</a:t>
            </a:r>
            <a:r>
              <a:rPr kumimoji="0" lang="en-US" sz="2400" b="0" i="1" u="none" strike="noStrike" cap="none" normalizeH="0" baseline="-25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1</a:t>
            </a:r>
            <a:endParaRPr kumimoji="0" lang="ru-RU" sz="2400" b="0" i="1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6" name="AutoShape 64"/>
          <p:cNvSpPr>
            <a:spLocks noChangeArrowheads="1"/>
          </p:cNvSpPr>
          <p:nvPr/>
        </p:nvSpPr>
        <p:spPr bwMode="auto">
          <a:xfrm>
            <a:off x="3397934" y="4320000"/>
            <a:ext cx="540000" cy="5400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none" lIns="18000" tIns="10800" rIns="18000" bIns="10800" numCol="1" anchor="ctr" anchorCtr="1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1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A</a:t>
            </a:r>
            <a:r>
              <a:rPr kumimoji="0" lang="en-US" sz="2400" b="0" i="1" u="none" strike="noStrike" cap="none" normalizeH="0" baseline="-25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endParaRPr kumimoji="0" lang="ru-RU" sz="2400" b="0" i="1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0" name="AutoShape 64"/>
          <p:cNvSpPr>
            <a:spLocks noChangeArrowheads="1"/>
          </p:cNvSpPr>
          <p:nvPr/>
        </p:nvSpPr>
        <p:spPr bwMode="auto">
          <a:xfrm>
            <a:off x="4786835" y="4320000"/>
            <a:ext cx="540000" cy="5400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none" lIns="18000" tIns="10800" rIns="18000" bIns="10800" numCol="1" anchor="ctr" anchorCtr="1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1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A</a:t>
            </a:r>
            <a:r>
              <a:rPr kumimoji="0" lang="en-US" sz="2400" b="0" i="1" u="none" strike="noStrike" cap="none" normalizeH="0" baseline="-25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3</a:t>
            </a:r>
            <a:endParaRPr kumimoji="0" lang="ru-RU" sz="2400" b="0" i="1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" name="AutoShape 64"/>
          <p:cNvSpPr>
            <a:spLocks noChangeArrowheads="1"/>
          </p:cNvSpPr>
          <p:nvPr/>
        </p:nvSpPr>
        <p:spPr bwMode="auto">
          <a:xfrm>
            <a:off x="6154987" y="4320000"/>
            <a:ext cx="540000" cy="5400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none" lIns="18000" tIns="10800" rIns="18000" bIns="10800" numCol="1" anchor="ctr" anchorCtr="1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1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A</a:t>
            </a:r>
            <a:r>
              <a:rPr kumimoji="0" lang="en-US" sz="2400" b="0" i="1" u="none" strike="noStrike" cap="none" normalizeH="0" baseline="-25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4</a:t>
            </a:r>
            <a:endParaRPr kumimoji="0" lang="ru-RU" sz="2400" b="0" i="1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8" name="AutoShape 64"/>
          <p:cNvSpPr>
            <a:spLocks noChangeArrowheads="1"/>
          </p:cNvSpPr>
          <p:nvPr/>
        </p:nvSpPr>
        <p:spPr bwMode="auto">
          <a:xfrm>
            <a:off x="7488384" y="4320000"/>
            <a:ext cx="540000" cy="5400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none" lIns="18000" tIns="10800" rIns="18000" bIns="10800" numCol="1" anchor="ctr" anchorCtr="1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1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A</a:t>
            </a:r>
            <a:r>
              <a:rPr kumimoji="0" lang="en-US" sz="2400" b="0" i="1" u="none" strike="noStrike" cap="none" normalizeH="0" baseline="-25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5</a:t>
            </a:r>
            <a:endParaRPr kumimoji="0" lang="ru-RU" sz="2400" b="0" i="1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8" name="Группа 52"/>
          <p:cNvGrpSpPr/>
          <p:nvPr/>
        </p:nvGrpSpPr>
        <p:grpSpPr>
          <a:xfrm>
            <a:off x="2519712" y="4113076"/>
            <a:ext cx="878222" cy="792088"/>
            <a:chOff x="2519712" y="4113076"/>
            <a:chExt cx="878222" cy="792088"/>
          </a:xfrm>
        </p:grpSpPr>
        <p:cxnSp>
          <p:nvCxnSpPr>
            <p:cNvPr id="167" name="Прямая со стрелкой 122"/>
            <p:cNvCxnSpPr>
              <a:stCxn id="165" idx="3"/>
              <a:endCxn id="166" idx="1"/>
            </p:cNvCxnSpPr>
            <p:nvPr/>
          </p:nvCxnSpPr>
          <p:spPr bwMode="auto">
            <a:xfrm>
              <a:off x="2519712" y="4590000"/>
              <a:ext cx="878222" cy="12700"/>
            </a:xfrm>
            <a:prstGeom prst="curvedConnector3">
              <a:avLst>
                <a:gd name="adj1" fmla="val 50000"/>
              </a:avLst>
            </a:prstGeom>
            <a:solidFill>
              <a:srgbClr val="F1F8F9"/>
            </a:solidFill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stealth" w="lg" len="lg"/>
            </a:ln>
            <a:effectLst/>
          </p:spPr>
        </p:cxnSp>
        <p:sp>
          <p:nvSpPr>
            <p:cNvPr id="42" name="TextBox 41"/>
            <p:cNvSpPr txBox="1"/>
            <p:nvPr/>
          </p:nvSpPr>
          <p:spPr>
            <a:xfrm>
              <a:off x="2555776" y="4535832"/>
              <a:ext cx="187552" cy="369332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2400" b="0" i="1" dirty="0" err="1" smtClean="0">
                  <a:latin typeface="Times New Roman" pitchFamily="18" charset="0"/>
                  <a:cs typeface="Times New Roman" pitchFamily="18" charset="0"/>
                </a:rPr>
                <a:t>j</a:t>
              </a:r>
              <a:r>
                <a:rPr lang="en-US" sz="2400" b="0" i="1" baseline="-25000" dirty="0" err="1" smtClean="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ru-RU" sz="2400" b="0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3131840" y="4113076"/>
              <a:ext cx="187552" cy="369332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2400" b="0" i="1" dirty="0" err="1" smtClean="0"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sz="2400" b="0" i="1" baseline="-25000" dirty="0" err="1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ru-RU" sz="2400" b="0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9" name="Группа 53"/>
          <p:cNvGrpSpPr/>
          <p:nvPr/>
        </p:nvGrpSpPr>
        <p:grpSpPr>
          <a:xfrm>
            <a:off x="3937934" y="4113076"/>
            <a:ext cx="848901" cy="801380"/>
            <a:chOff x="3937934" y="4113076"/>
            <a:chExt cx="848901" cy="801380"/>
          </a:xfrm>
        </p:grpSpPr>
        <p:cxnSp>
          <p:nvCxnSpPr>
            <p:cNvPr id="171" name="Прямая со стрелкой 122"/>
            <p:cNvCxnSpPr>
              <a:stCxn id="166" idx="3"/>
              <a:endCxn id="170" idx="1"/>
            </p:cNvCxnSpPr>
            <p:nvPr/>
          </p:nvCxnSpPr>
          <p:spPr bwMode="auto">
            <a:xfrm>
              <a:off x="3937934" y="4590000"/>
              <a:ext cx="848901" cy="12700"/>
            </a:xfrm>
            <a:prstGeom prst="curvedConnector3">
              <a:avLst>
                <a:gd name="adj1" fmla="val 50000"/>
              </a:avLst>
            </a:prstGeom>
            <a:solidFill>
              <a:srgbClr val="F1F8F9"/>
            </a:solidFill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stealth" w="lg" len="lg"/>
            </a:ln>
            <a:effectLst/>
          </p:spPr>
        </p:cxnSp>
        <p:sp>
          <p:nvSpPr>
            <p:cNvPr id="44" name="TextBox 43"/>
            <p:cNvSpPr txBox="1"/>
            <p:nvPr/>
          </p:nvSpPr>
          <p:spPr>
            <a:xfrm>
              <a:off x="3988404" y="4545124"/>
              <a:ext cx="187552" cy="369332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2400" b="0" i="1" dirty="0" err="1" smtClean="0">
                  <a:latin typeface="Times New Roman" pitchFamily="18" charset="0"/>
                  <a:cs typeface="Times New Roman" pitchFamily="18" charset="0"/>
                </a:rPr>
                <a:t>j</a:t>
              </a:r>
              <a:r>
                <a:rPr lang="en-US" sz="2400" b="0" i="1" baseline="-25000" dirty="0" err="1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ru-RU" sz="2400" b="0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4528464" y="4113076"/>
              <a:ext cx="187552" cy="369332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2400" b="0" i="1" dirty="0" err="1" smtClean="0"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sz="2400" b="0" i="1" baseline="-25000" dirty="0" err="1" smtClean="0">
                  <a:latin typeface="Times New Roman" pitchFamily="18" charset="0"/>
                  <a:cs typeface="Times New Roman" pitchFamily="18" charset="0"/>
                </a:rPr>
                <a:t>3</a:t>
              </a:r>
              <a:endParaRPr lang="ru-RU" sz="2400" b="0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0" name="Группа 54"/>
          <p:cNvGrpSpPr/>
          <p:nvPr/>
        </p:nvGrpSpPr>
        <p:grpSpPr>
          <a:xfrm>
            <a:off x="5326835" y="4113076"/>
            <a:ext cx="828152" cy="801380"/>
            <a:chOff x="5326835" y="4113076"/>
            <a:chExt cx="828152" cy="801380"/>
          </a:xfrm>
        </p:grpSpPr>
        <p:cxnSp>
          <p:nvCxnSpPr>
            <p:cNvPr id="175" name="Прямая со стрелкой 122"/>
            <p:cNvCxnSpPr>
              <a:stCxn id="170" idx="3"/>
              <a:endCxn id="174" idx="1"/>
            </p:cNvCxnSpPr>
            <p:nvPr/>
          </p:nvCxnSpPr>
          <p:spPr bwMode="auto">
            <a:xfrm>
              <a:off x="5326835" y="4590000"/>
              <a:ext cx="828152" cy="12700"/>
            </a:xfrm>
            <a:prstGeom prst="curvedConnector3">
              <a:avLst>
                <a:gd name="adj1" fmla="val 50000"/>
              </a:avLst>
            </a:prstGeom>
            <a:solidFill>
              <a:srgbClr val="F1F8F9"/>
            </a:solidFill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stealth" w="lg" len="lg"/>
            </a:ln>
            <a:effectLst/>
          </p:spPr>
        </p:cxnSp>
        <p:sp>
          <p:nvSpPr>
            <p:cNvPr id="45" name="TextBox 44"/>
            <p:cNvSpPr txBox="1"/>
            <p:nvPr/>
          </p:nvSpPr>
          <p:spPr>
            <a:xfrm>
              <a:off x="5392560" y="4545124"/>
              <a:ext cx="187552" cy="369332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2400" b="0" i="1" dirty="0" err="1" smtClean="0">
                  <a:latin typeface="Times New Roman" pitchFamily="18" charset="0"/>
                  <a:cs typeface="Times New Roman" pitchFamily="18" charset="0"/>
                </a:rPr>
                <a:t>j</a:t>
              </a:r>
              <a:r>
                <a:rPr lang="en-US" sz="2400" b="0" i="1" baseline="-25000" dirty="0" err="1" smtClean="0">
                  <a:latin typeface="Times New Roman" pitchFamily="18" charset="0"/>
                  <a:cs typeface="Times New Roman" pitchFamily="18" charset="0"/>
                </a:rPr>
                <a:t>3</a:t>
              </a:r>
              <a:endParaRPr lang="ru-RU" sz="2400" b="0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5896616" y="4113076"/>
              <a:ext cx="187552" cy="369332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2400" b="0" i="1" dirty="0" err="1" smtClean="0"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sz="2400" b="0" i="1" baseline="-25000" dirty="0" err="1" smtClean="0">
                  <a:latin typeface="Times New Roman" pitchFamily="18" charset="0"/>
                  <a:cs typeface="Times New Roman" pitchFamily="18" charset="0"/>
                </a:rPr>
                <a:t>4</a:t>
              </a:r>
              <a:endParaRPr lang="ru-RU" sz="2400" b="0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1" name="Группа 55"/>
          <p:cNvGrpSpPr/>
          <p:nvPr/>
        </p:nvGrpSpPr>
        <p:grpSpPr>
          <a:xfrm>
            <a:off x="6694987" y="4113076"/>
            <a:ext cx="793397" cy="801380"/>
            <a:chOff x="6694987" y="4113076"/>
            <a:chExt cx="793397" cy="801380"/>
          </a:xfrm>
        </p:grpSpPr>
        <p:cxnSp>
          <p:nvCxnSpPr>
            <p:cNvPr id="179" name="Прямая со стрелкой 122"/>
            <p:cNvCxnSpPr>
              <a:stCxn id="174" idx="3"/>
              <a:endCxn id="178" idx="1"/>
            </p:cNvCxnSpPr>
            <p:nvPr/>
          </p:nvCxnSpPr>
          <p:spPr bwMode="auto">
            <a:xfrm>
              <a:off x="6694987" y="4590000"/>
              <a:ext cx="793397" cy="12700"/>
            </a:xfrm>
            <a:prstGeom prst="curvedConnector3">
              <a:avLst>
                <a:gd name="adj1" fmla="val 50000"/>
              </a:avLst>
            </a:prstGeom>
            <a:solidFill>
              <a:srgbClr val="F1F8F9"/>
            </a:solidFill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stealth" w="lg" len="lg"/>
            </a:ln>
            <a:effectLst/>
          </p:spPr>
        </p:cxnSp>
        <p:sp>
          <p:nvSpPr>
            <p:cNvPr id="46" name="TextBox 45"/>
            <p:cNvSpPr txBox="1"/>
            <p:nvPr/>
          </p:nvSpPr>
          <p:spPr>
            <a:xfrm>
              <a:off x="6760712" y="4545124"/>
              <a:ext cx="187552" cy="369332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2400" b="0" i="1" dirty="0" err="1" smtClean="0">
                  <a:latin typeface="Times New Roman" pitchFamily="18" charset="0"/>
                  <a:cs typeface="Times New Roman" pitchFamily="18" charset="0"/>
                </a:rPr>
                <a:t>j</a:t>
              </a:r>
              <a:r>
                <a:rPr lang="en-US" sz="2400" b="0" i="1" baseline="-25000" dirty="0" err="1" smtClean="0">
                  <a:latin typeface="Times New Roman" pitchFamily="18" charset="0"/>
                  <a:cs typeface="Times New Roman" pitchFamily="18" charset="0"/>
                </a:rPr>
                <a:t>4</a:t>
              </a:r>
              <a:endParaRPr lang="ru-RU" sz="2400" b="0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7228764" y="4113076"/>
              <a:ext cx="187552" cy="369332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2400" b="0" i="1" dirty="0" err="1" smtClean="0"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sz="2400" b="0" i="1" baseline="-25000" dirty="0" err="1" smtClean="0">
                  <a:latin typeface="Times New Roman" pitchFamily="18" charset="0"/>
                  <a:cs typeface="Times New Roman" pitchFamily="18" charset="0"/>
                </a:rPr>
                <a:t>5</a:t>
              </a:r>
              <a:endParaRPr lang="ru-RU" sz="2400" b="0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2" name="Группа 56"/>
          <p:cNvGrpSpPr/>
          <p:nvPr/>
        </p:nvGrpSpPr>
        <p:grpSpPr>
          <a:xfrm>
            <a:off x="1691680" y="4113076"/>
            <a:ext cx="6804756" cy="801380"/>
            <a:chOff x="1691680" y="4113076"/>
            <a:chExt cx="6804756" cy="801380"/>
          </a:xfrm>
        </p:grpSpPr>
        <p:cxnSp>
          <p:nvCxnSpPr>
            <p:cNvPr id="182" name="Прямая со стрелкой 122"/>
            <p:cNvCxnSpPr>
              <a:stCxn id="178" idx="3"/>
              <a:endCxn id="165" idx="1"/>
            </p:cNvCxnSpPr>
            <p:nvPr/>
          </p:nvCxnSpPr>
          <p:spPr bwMode="auto">
            <a:xfrm flipH="1">
              <a:off x="1979712" y="4590000"/>
              <a:ext cx="6048672" cy="12700"/>
            </a:xfrm>
            <a:prstGeom prst="curvedConnector5">
              <a:avLst>
                <a:gd name="adj1" fmla="val -3779"/>
                <a:gd name="adj2" fmla="val 10240735"/>
                <a:gd name="adj3" fmla="val 103779"/>
              </a:avLst>
            </a:prstGeom>
            <a:solidFill>
              <a:srgbClr val="F1F8F9"/>
            </a:solidFill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stealth" w="lg" len="lg"/>
            </a:ln>
            <a:effectLst/>
          </p:spPr>
        </p:cxnSp>
        <p:sp>
          <p:nvSpPr>
            <p:cNvPr id="47" name="TextBox 46"/>
            <p:cNvSpPr txBox="1"/>
            <p:nvPr/>
          </p:nvSpPr>
          <p:spPr>
            <a:xfrm>
              <a:off x="8308884" y="4545124"/>
              <a:ext cx="187552" cy="369332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2400" b="0" i="1" dirty="0" err="1" smtClean="0">
                  <a:latin typeface="Times New Roman" pitchFamily="18" charset="0"/>
                  <a:cs typeface="Times New Roman" pitchFamily="18" charset="0"/>
                </a:rPr>
                <a:t>j</a:t>
              </a:r>
              <a:r>
                <a:rPr lang="en-US" sz="2400" b="0" i="1" baseline="-25000" dirty="0" err="1" smtClean="0">
                  <a:latin typeface="Times New Roman" pitchFamily="18" charset="0"/>
                  <a:cs typeface="Times New Roman" pitchFamily="18" charset="0"/>
                </a:rPr>
                <a:t>5</a:t>
              </a:r>
              <a:endParaRPr lang="ru-RU" sz="2400" b="0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1691680" y="4113076"/>
              <a:ext cx="187552" cy="369332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2400" b="0" i="1" dirty="0" err="1" smtClean="0"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sz="2400" b="0" i="1" baseline="-25000" dirty="0" err="1" smtClean="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ru-RU" sz="2400" b="0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3" name="Группа 69"/>
          <p:cNvGrpSpPr/>
          <p:nvPr/>
        </p:nvGrpSpPr>
        <p:grpSpPr>
          <a:xfrm>
            <a:off x="215516" y="918006"/>
            <a:ext cx="6200415" cy="2727018"/>
            <a:chOff x="215516" y="918006"/>
            <a:chExt cx="6200415" cy="2727018"/>
          </a:xfrm>
        </p:grpSpPr>
        <p:sp>
          <p:nvSpPr>
            <p:cNvPr id="71" name="TextBox 70"/>
            <p:cNvSpPr txBox="1"/>
            <p:nvPr/>
          </p:nvSpPr>
          <p:spPr>
            <a:xfrm>
              <a:off x="935597" y="1609521"/>
              <a:ext cx="252028" cy="811367"/>
            </a:xfrm>
            <a:prstGeom prst="rect">
              <a:avLst/>
            </a:prstGeom>
            <a:solidFill>
              <a:srgbClr val="E5FFEC"/>
            </a:solidFill>
            <a:ln>
              <a:solidFill>
                <a:srgbClr val="00B050"/>
              </a:solidFill>
            </a:ln>
          </p:spPr>
          <p:txBody>
            <a:bodyPr wrap="none" lIns="108000" tIns="36000" rIns="108000" bIns="36000" rtlCol="0">
              <a:noAutofit/>
            </a:bodyPr>
            <a:lstStyle/>
            <a:p>
              <a:endParaRPr lang="ru-RU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5688124" y="2564904"/>
              <a:ext cx="360040" cy="1080120"/>
            </a:xfrm>
            <a:prstGeom prst="rect">
              <a:avLst/>
            </a:prstGeom>
            <a:solidFill>
              <a:srgbClr val="FFE5E5"/>
            </a:solidFill>
            <a:ln>
              <a:solidFill>
                <a:srgbClr val="FF0000"/>
              </a:solidFill>
            </a:ln>
          </p:spPr>
          <p:txBody>
            <a:bodyPr wrap="none" lIns="180000" tIns="108000" rIns="180000" bIns="108000" rtlCol="0">
              <a:noAutofit/>
            </a:bodyPr>
            <a:lstStyle/>
            <a:p>
              <a:endParaRPr lang="ru-RU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2879812" y="2564904"/>
              <a:ext cx="2700300" cy="1080120"/>
            </a:xfrm>
            <a:prstGeom prst="rect">
              <a:avLst/>
            </a:prstGeom>
            <a:solidFill>
              <a:srgbClr val="F3EBC9"/>
            </a:solidFill>
            <a:ln>
              <a:solidFill>
                <a:srgbClr val="FF0000"/>
              </a:solidFill>
            </a:ln>
          </p:spPr>
          <p:txBody>
            <a:bodyPr wrap="none" lIns="180000" tIns="108000" rIns="180000" bIns="108000" rtlCol="0">
              <a:noAutofit/>
            </a:bodyPr>
            <a:lstStyle/>
            <a:p>
              <a:endParaRPr lang="ru-RU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1655676" y="2564904"/>
              <a:ext cx="1152128" cy="1080120"/>
            </a:xfrm>
            <a:prstGeom prst="rect">
              <a:avLst/>
            </a:prstGeom>
            <a:solidFill>
              <a:srgbClr val="E5FFEC"/>
            </a:solidFill>
            <a:ln>
              <a:solidFill>
                <a:srgbClr val="00B050"/>
              </a:solidFill>
            </a:ln>
          </p:spPr>
          <p:txBody>
            <a:bodyPr wrap="none" lIns="180000" tIns="108000" rIns="180000" bIns="108000" rtlCol="0">
              <a:noAutofit/>
            </a:bodyPr>
            <a:lstStyle/>
            <a:p>
              <a:endParaRPr lang="ru-RU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215516" y="918006"/>
              <a:ext cx="6200415" cy="2708434"/>
            </a:xfrm>
            <a:prstGeom prst="rect">
              <a:avLst/>
            </a:prstGeom>
            <a:noFill/>
          </p:spPr>
          <p:txBody>
            <a:bodyPr wrap="none" lIns="0" rIns="0" rtlCol="0">
              <a:spAutoFit/>
            </a:bodyPr>
            <a:lstStyle/>
            <a:p>
              <a:pPr marL="457200" lvl="0" indent="-457200">
                <a:spcAft>
                  <a:spcPts val="1800"/>
                </a:spcAft>
              </a:pPr>
              <a:r>
                <a:rPr lang="en-US" sz="2400" b="0" i="1" dirty="0" smtClean="0">
                  <a:latin typeface="Times New Roman" pitchFamily="18" charset="0"/>
                  <a:cs typeface="Times New Roman" pitchFamily="18" charset="0"/>
                </a:rPr>
                <a:t>f(a, j, i, a) = f(a`, j, i, a`) = </a:t>
              </a:r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true</a:t>
              </a:r>
              <a:r>
                <a:rPr lang="en-US" sz="2400" b="0" dirty="0" smtClean="0">
                  <a:latin typeface="Times New Roman" pitchFamily="18" charset="0"/>
                  <a:cs typeface="Times New Roman" pitchFamily="18" charset="0"/>
                </a:rPr>
                <a:t>.</a:t>
              </a:r>
            </a:p>
            <a:p>
              <a:pPr marL="457200" indent="-457200">
                <a:spcAft>
                  <a:spcPts val="600"/>
                </a:spcAft>
              </a:pPr>
              <a:r>
                <a:rPr lang="en-US" sz="2400" b="0" i="1" dirty="0" smtClean="0">
                  <a:latin typeface="Times New Roman" pitchFamily="18" charset="0"/>
                  <a:cs typeface="Times New Roman" pitchFamily="18" charset="0"/>
                </a:rPr>
                <a:t>a  = ( s, x,   p,  y,  q,   t  ),</a:t>
              </a:r>
            </a:p>
            <a:p>
              <a:pPr marL="457200" indent="-457200">
                <a:spcAft>
                  <a:spcPts val="1800"/>
                </a:spcAft>
              </a:pPr>
              <a:r>
                <a:rPr lang="en-US" sz="2400" b="0" i="1" dirty="0" smtClean="0">
                  <a:latin typeface="Times New Roman" pitchFamily="18" charset="0"/>
                  <a:cs typeface="Times New Roman" pitchFamily="18" charset="0"/>
                </a:rPr>
                <a:t>a` = ( s, x`, p`, y`, q`, t` )</a:t>
              </a:r>
              <a:r>
                <a:rPr lang="en-US" sz="2400" b="0" dirty="0" smtClean="0">
                  <a:latin typeface="Times New Roman" pitchFamily="18" charset="0"/>
                  <a:cs typeface="Times New Roman" pitchFamily="18" charset="0"/>
                </a:rPr>
                <a:t>.</a:t>
              </a:r>
              <a:endParaRPr lang="en-US" sz="2400" b="0" i="1" dirty="0" smtClean="0">
                <a:latin typeface="Times New Roman" pitchFamily="18" charset="0"/>
                <a:cs typeface="Times New Roman" pitchFamily="18" charset="0"/>
              </a:endParaRPr>
            </a:p>
            <a:p>
              <a:pPr marL="457200" indent="-457200">
                <a:spcAft>
                  <a:spcPts val="1800"/>
                </a:spcAft>
              </a:pPr>
              <a:r>
                <a:rPr lang="en-US" sz="2400" b="0" i="1" dirty="0" smtClean="0">
                  <a:latin typeface="Times New Roman" pitchFamily="18" charset="0"/>
                  <a:cs typeface="Times New Roman" pitchFamily="18" charset="0"/>
                </a:rPr>
                <a:t>a[</a:t>
              </a:r>
              <a:r>
                <a:rPr lang="en-US" sz="2400" b="0" i="1" dirty="0" err="1" smtClean="0">
                  <a:latin typeface="Times New Roman" pitchFamily="18" charset="0"/>
                  <a:cs typeface="Times New Roman" pitchFamily="18" charset="0"/>
                </a:rPr>
                <a:t>j,i</a:t>
              </a:r>
              <a:r>
                <a:rPr lang="en-US" sz="2400" b="0" i="1" dirty="0" smtClean="0">
                  <a:latin typeface="Times New Roman" pitchFamily="18" charset="0"/>
                  <a:cs typeface="Times New Roman" pitchFamily="18" charset="0"/>
                </a:rPr>
                <a:t>]a	  = ( s,   x/{i},   p\{i},    y/{j},    q\{j},    t  ),</a:t>
              </a:r>
              <a:endParaRPr lang="en-US" sz="2400" b="0" dirty="0" smtClean="0">
                <a:latin typeface="Times New Roman" pitchFamily="18" charset="0"/>
                <a:cs typeface="Times New Roman" pitchFamily="18" charset="0"/>
              </a:endParaRPr>
            </a:p>
            <a:p>
              <a:pPr marL="457200" indent="-457200">
                <a:spcAft>
                  <a:spcPts val="1800"/>
                </a:spcAft>
              </a:pPr>
              <a:r>
                <a:rPr lang="en-US" sz="2400" b="0" i="1" dirty="0" smtClean="0">
                  <a:latin typeface="Times New Roman" pitchFamily="18" charset="0"/>
                  <a:cs typeface="Times New Roman" pitchFamily="18" charset="0"/>
                </a:rPr>
                <a:t>a`[</a:t>
              </a:r>
              <a:r>
                <a:rPr lang="en-US" sz="2400" b="0" i="1" dirty="0" err="1" smtClean="0">
                  <a:latin typeface="Times New Roman" pitchFamily="18" charset="0"/>
                  <a:cs typeface="Times New Roman" pitchFamily="18" charset="0"/>
                </a:rPr>
                <a:t>j,i</a:t>
              </a:r>
              <a:r>
                <a:rPr lang="en-US" sz="2400" b="0" i="1" dirty="0" smtClean="0">
                  <a:latin typeface="Times New Roman" pitchFamily="18" charset="0"/>
                  <a:cs typeface="Times New Roman" pitchFamily="18" charset="0"/>
                </a:rPr>
                <a:t>]a` = ( s,   x/{i},   p`\{i},   y`/{j},   q`\{j},  t` ).</a:t>
              </a:r>
              <a:endParaRPr lang="en-US" sz="2400" b="0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4716016" y="1556792"/>
              <a:ext cx="1592035" cy="432047"/>
            </a:xfrm>
            <a:prstGeom prst="rect">
              <a:avLst/>
            </a:prstGeom>
            <a:solidFill>
              <a:srgbClr val="E5FFEC"/>
            </a:solidFill>
            <a:ln>
              <a:solidFill>
                <a:srgbClr val="00B050"/>
              </a:solidFill>
            </a:ln>
          </p:spPr>
          <p:txBody>
            <a:bodyPr wrap="none" lIns="108000" tIns="36000" rIns="108000" bIns="36000" rtlCol="0">
              <a:noAutofit/>
            </a:bodyPr>
            <a:lstStyle/>
            <a:p>
              <a:endParaRPr lang="ru-RU" dirty="0"/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3419872" y="1592796"/>
              <a:ext cx="864096" cy="828092"/>
            </a:xfrm>
            <a:prstGeom prst="rect">
              <a:avLst/>
            </a:prstGeom>
            <a:solidFill>
              <a:srgbClr val="FFE5E5"/>
            </a:solidFill>
            <a:ln>
              <a:solidFill>
                <a:srgbClr val="FF0000"/>
              </a:solidFill>
            </a:ln>
          </p:spPr>
          <p:txBody>
            <a:bodyPr wrap="none" lIns="180000" tIns="108000" rIns="180000" bIns="108000" rtlCol="0">
              <a:noAutofit/>
            </a:bodyPr>
            <a:lstStyle/>
            <a:p>
              <a:endParaRPr lang="ru-RU" dirty="0"/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3527884" y="1572741"/>
              <a:ext cx="2818079" cy="81560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US" sz="2400" b="0" i="1" dirty="0" smtClean="0">
                  <a:latin typeface="Times New Roman" pitchFamily="18" charset="0"/>
                  <a:cs typeface="Times New Roman" pitchFamily="18" charset="0"/>
                </a:rPr>
                <a:t>x </a:t>
              </a:r>
              <a:r>
                <a:rPr lang="en-US" sz="2400" b="0" i="1" dirty="0" smtClean="0">
                  <a:latin typeface="Times New Roman" pitchFamily="18" charset="0"/>
                  <a:cs typeface="Times New Roman" pitchFamily="18" charset="0"/>
                  <a:sym typeface="Symbol"/>
                </a:rPr>
                <a:t> </a:t>
              </a:r>
              <a:r>
                <a:rPr lang="en-US" sz="2400" b="0" i="1" dirty="0" smtClean="0">
                  <a:latin typeface="Times New Roman" pitchFamily="18" charset="0"/>
                  <a:cs typeface="Times New Roman" pitchFamily="18" charset="0"/>
                </a:rPr>
                <a:t>x`</a:t>
              </a:r>
              <a:r>
                <a:rPr lang="ru-RU" sz="2400" b="0" dirty="0" smtClean="0">
                  <a:latin typeface="Times New Roman" pitchFamily="18" charset="0"/>
                  <a:cs typeface="Times New Roman" pitchFamily="18" charset="0"/>
                </a:rPr>
                <a:t>, но </a:t>
              </a:r>
              <a:r>
                <a:rPr lang="en-US" sz="2400" b="0" i="1" dirty="0" smtClean="0">
                  <a:latin typeface="Times New Roman" pitchFamily="18" charset="0"/>
                  <a:cs typeface="Times New Roman" pitchFamily="18" charset="0"/>
                </a:rPr>
                <a:t>x/{i} = x`/{i}</a:t>
              </a:r>
            </a:p>
            <a:p>
              <a:r>
                <a:rPr lang="en-US" sz="2400" b="0" i="1" dirty="0" smtClean="0">
                  <a:latin typeface="Times New Roman" pitchFamily="18" charset="0"/>
                  <a:cs typeface="Times New Roman" pitchFamily="18" charset="0"/>
                </a:rPr>
                <a:t>t </a:t>
              </a:r>
              <a:r>
                <a:rPr lang="en-US" sz="2400" b="0" i="1" dirty="0" smtClean="0">
                  <a:latin typeface="Times New Roman" pitchFamily="18" charset="0"/>
                  <a:cs typeface="Times New Roman" pitchFamily="18" charset="0"/>
                  <a:sym typeface="Symbol"/>
                </a:rPr>
                <a:t> </a:t>
              </a:r>
              <a:r>
                <a:rPr lang="en-US" sz="2400" b="0" i="1" dirty="0" smtClean="0">
                  <a:latin typeface="Times New Roman" pitchFamily="18" charset="0"/>
                  <a:cs typeface="Times New Roman" pitchFamily="18" charset="0"/>
                </a:rPr>
                <a:t>t` </a:t>
              </a:r>
              <a:endParaRPr lang="ru-RU" dirty="0" smtClean="0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" grpId="0" animBg="1"/>
      <p:bldP spid="166" grpId="0" animBg="1"/>
      <p:bldP spid="170" grpId="0" animBg="1"/>
      <p:bldP spid="174" grpId="0" animBg="1"/>
      <p:bldP spid="17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445250"/>
            <a:ext cx="2133600" cy="476250"/>
          </a:xfrm>
          <a:noFill/>
        </p:spPr>
        <p:txBody>
          <a:bodyPr/>
          <a:lstStyle/>
          <a:p>
            <a:fld id="{196D03F6-C403-400F-BBFC-111E0F1EADEF}" type="slidenum">
              <a:rPr lang="ru-RU" smtClean="0">
                <a:solidFill>
                  <a:schemeClr val="bg2"/>
                </a:solidFill>
              </a:rPr>
              <a:pPr/>
              <a:t>22</a:t>
            </a:fld>
            <a:endParaRPr lang="ru-RU" smtClean="0">
              <a:solidFill>
                <a:schemeClr val="bg2"/>
              </a:solidFill>
            </a:endParaRPr>
          </a:p>
        </p:txBody>
      </p:sp>
      <p:sp>
        <p:nvSpPr>
          <p:cNvPr id="3080" name="Text Box 101"/>
          <p:cNvSpPr txBox="1">
            <a:spLocks noChangeArrowheads="1"/>
          </p:cNvSpPr>
          <p:nvPr/>
        </p:nvSpPr>
        <p:spPr bwMode="auto">
          <a:xfrm>
            <a:off x="8748713" y="6473825"/>
            <a:ext cx="317395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0" dirty="0" smtClean="0">
                <a:solidFill>
                  <a:srgbClr val="808080"/>
                </a:solidFill>
              </a:rPr>
              <a:t>(36)</a:t>
            </a:r>
            <a:endParaRPr lang="ru-RU" sz="1400" b="0" dirty="0">
              <a:solidFill>
                <a:srgbClr val="808080"/>
              </a:solidFill>
            </a:endParaRPr>
          </a:p>
        </p:txBody>
      </p:sp>
      <p:sp>
        <p:nvSpPr>
          <p:cNvPr id="3081" name="Text Box 88"/>
          <p:cNvSpPr txBox="1">
            <a:spLocks noChangeArrowheads="1"/>
          </p:cNvSpPr>
          <p:nvPr/>
        </p:nvSpPr>
        <p:spPr bwMode="auto">
          <a:xfrm>
            <a:off x="71500" y="6489700"/>
            <a:ext cx="57358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200" b="0" dirty="0">
                <a:solidFill>
                  <a:srgbClr val="6666FF"/>
                </a:solidFill>
              </a:rPr>
              <a:t>И.Б.Бурдонов, </a:t>
            </a:r>
            <a:r>
              <a:rPr lang="ru-RU" sz="1200" b="0" dirty="0" err="1">
                <a:solidFill>
                  <a:srgbClr val="6666FF"/>
                </a:solidFill>
              </a:rPr>
              <a:t>А.С.Косачев</a:t>
            </a:r>
            <a:r>
              <a:rPr lang="ru-RU" sz="1200" b="0" dirty="0">
                <a:solidFill>
                  <a:srgbClr val="6666FF"/>
                </a:solidFill>
              </a:rPr>
              <a:t>. ИСП РАН. </a:t>
            </a:r>
            <a:r>
              <a:rPr lang="ru-RU" sz="1200" b="0" dirty="0" smtClean="0">
                <a:solidFill>
                  <a:srgbClr val="6666FF"/>
                </a:solidFill>
              </a:rPr>
              <a:t>Обобщенная модель системы автоматов</a:t>
            </a:r>
            <a:endParaRPr lang="ru-RU" sz="1200" b="0" dirty="0">
              <a:solidFill>
                <a:srgbClr val="6666FF"/>
              </a:solidFill>
            </a:endParaRPr>
          </a:p>
        </p:txBody>
      </p:sp>
      <p:sp>
        <p:nvSpPr>
          <p:cNvPr id="22" name="Rectangle 3"/>
          <p:cNvSpPr txBox="1">
            <a:spLocks noChangeArrowheads="1"/>
          </p:cNvSpPr>
          <p:nvPr/>
        </p:nvSpPr>
        <p:spPr bwMode="auto">
          <a:xfrm>
            <a:off x="179388" y="0"/>
            <a:ext cx="8748712" cy="612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90000" rIns="91440" bIns="9000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defRPr/>
            </a:pPr>
            <a:r>
              <a:rPr lang="ru-RU" sz="2800" dirty="0" smtClean="0">
                <a:latin typeface="+mj-lt"/>
                <a:sym typeface="Symbol" pitchFamily="18" charset="2"/>
              </a:rPr>
              <a:t>Возможный недетерминизм системы</a:t>
            </a:r>
          </a:p>
        </p:txBody>
      </p:sp>
      <p:sp>
        <p:nvSpPr>
          <p:cNvPr id="89120" name="Rectangle 3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2" name="Группа 157"/>
          <p:cNvGrpSpPr/>
          <p:nvPr/>
        </p:nvGrpSpPr>
        <p:grpSpPr>
          <a:xfrm>
            <a:off x="6696236" y="980728"/>
            <a:ext cx="1728192" cy="1584176"/>
            <a:chOff x="2735796" y="907495"/>
            <a:chExt cx="1728192" cy="1584176"/>
          </a:xfrm>
        </p:grpSpPr>
        <p:grpSp>
          <p:nvGrpSpPr>
            <p:cNvPr id="3" name="Группа 76"/>
            <p:cNvGrpSpPr/>
            <p:nvPr/>
          </p:nvGrpSpPr>
          <p:grpSpPr>
            <a:xfrm>
              <a:off x="2735796" y="907495"/>
              <a:ext cx="1728192" cy="1584176"/>
              <a:chOff x="5580112" y="907495"/>
              <a:chExt cx="1728192" cy="1584176"/>
            </a:xfrm>
          </p:grpSpPr>
          <p:grpSp>
            <p:nvGrpSpPr>
              <p:cNvPr id="4" name="Группа 54"/>
              <p:cNvGrpSpPr/>
              <p:nvPr/>
            </p:nvGrpSpPr>
            <p:grpSpPr>
              <a:xfrm>
                <a:off x="5580112" y="907495"/>
                <a:ext cx="1728192" cy="1584176"/>
                <a:chOff x="3419872" y="548680"/>
                <a:chExt cx="1728192" cy="1584176"/>
              </a:xfrm>
            </p:grpSpPr>
            <p:grpSp>
              <p:nvGrpSpPr>
                <p:cNvPr id="5" name="Группа 24"/>
                <p:cNvGrpSpPr/>
                <p:nvPr/>
              </p:nvGrpSpPr>
              <p:grpSpPr>
                <a:xfrm>
                  <a:off x="3419872" y="548680"/>
                  <a:ext cx="1728192" cy="1584176"/>
                  <a:chOff x="3419872" y="548680"/>
                  <a:chExt cx="1728192" cy="1584176"/>
                </a:xfrm>
              </p:grpSpPr>
              <p:sp>
                <p:nvSpPr>
                  <p:cNvPr id="87" name="AutoShape 64"/>
                  <p:cNvSpPr>
                    <a:spLocks noChangeArrowheads="1"/>
                  </p:cNvSpPr>
                  <p:nvPr/>
                </p:nvSpPr>
                <p:spPr bwMode="auto">
                  <a:xfrm>
                    <a:off x="3419872" y="548680"/>
                    <a:ext cx="1728192" cy="1584176"/>
                  </a:xfrm>
                  <a:prstGeom prst="roundRect">
                    <a:avLst>
                      <a:gd name="adj" fmla="val 16667"/>
                    </a:avLst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none" lIns="18000" tIns="10800" rIns="18000" bIns="10800" numCol="1" anchor="t" anchorCtr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lvl="0" indent="0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ru-RU" sz="2400" b="0" i="0" u="none" strike="noStrike" cap="none" normalizeH="0" baseline="-2500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cxnSp>
                <p:nvCxnSpPr>
                  <p:cNvPr id="88" name="Прямая со стрелкой 87"/>
                  <p:cNvCxnSpPr/>
                  <p:nvPr/>
                </p:nvCxnSpPr>
                <p:spPr bwMode="auto">
                  <a:xfrm flipV="1">
                    <a:off x="4139952" y="693921"/>
                    <a:ext cx="720080" cy="648072"/>
                  </a:xfrm>
                  <a:prstGeom prst="straightConnector1">
                    <a:avLst/>
                  </a:prstGeom>
                  <a:solidFill>
                    <a:srgbClr val="F1F8F9"/>
                  </a:solidFill>
                  <a:ln w="15875" cap="flat" cmpd="sng" algn="ctr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triangle" w="lg" len="lg"/>
                  </a:ln>
                  <a:effectLst/>
                </p:spPr>
              </p:cxnSp>
              <p:cxnSp>
                <p:nvCxnSpPr>
                  <p:cNvPr id="89" name="Прямая со стрелкой 88"/>
                  <p:cNvCxnSpPr/>
                  <p:nvPr/>
                </p:nvCxnSpPr>
                <p:spPr bwMode="auto">
                  <a:xfrm>
                    <a:off x="4139952" y="1341993"/>
                    <a:ext cx="864096" cy="684076"/>
                  </a:xfrm>
                  <a:prstGeom prst="straightConnector1">
                    <a:avLst/>
                  </a:prstGeom>
                  <a:solidFill>
                    <a:srgbClr val="F1F8F9"/>
                  </a:solidFill>
                  <a:ln w="15875" cap="flat" cmpd="sng" algn="ctr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triangle" w="lg" len="lg"/>
                  </a:ln>
                  <a:effectLst/>
                </p:spPr>
              </p:cxnSp>
              <p:sp>
                <p:nvSpPr>
                  <p:cNvPr id="90" name="TextBox 89"/>
                  <p:cNvSpPr txBox="1"/>
                  <p:nvPr/>
                </p:nvSpPr>
                <p:spPr>
                  <a:xfrm>
                    <a:off x="4213079" y="729925"/>
                    <a:ext cx="115416" cy="276999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r>
                      <a:rPr lang="en-US" b="0" i="1" dirty="0" smtClean="0">
                        <a:latin typeface="Times New Roman" pitchFamily="18" charset="0"/>
                        <a:cs typeface="Times New Roman" pitchFamily="18" charset="0"/>
                      </a:rPr>
                      <a:t>a</a:t>
                    </a:r>
                    <a:endParaRPr lang="ru-RU" b="0" i="1" baseline="-25000" dirty="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91" name="TextBox 90"/>
                  <p:cNvSpPr txBox="1"/>
                  <p:nvPr/>
                </p:nvSpPr>
                <p:spPr>
                  <a:xfrm>
                    <a:off x="4211960" y="1558017"/>
                    <a:ext cx="192360" cy="276999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r>
                      <a:rPr lang="en-US" b="0" i="1" dirty="0" smtClean="0">
                        <a:latin typeface="Times New Roman" pitchFamily="18" charset="0"/>
                        <a:cs typeface="Times New Roman" pitchFamily="18" charset="0"/>
                      </a:rPr>
                      <a:t>a`</a:t>
                    </a:r>
                    <a:endParaRPr lang="ru-RU" b="0" i="1" baseline="-25000" dirty="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  <p:grpSp>
              <p:nvGrpSpPr>
                <p:cNvPr id="6" name="Группа 39"/>
                <p:cNvGrpSpPr/>
                <p:nvPr/>
              </p:nvGrpSpPr>
              <p:grpSpPr>
                <a:xfrm>
                  <a:off x="4860032" y="1088740"/>
                  <a:ext cx="288032" cy="468053"/>
                  <a:chOff x="4860032" y="1088740"/>
                  <a:chExt cx="288032" cy="468053"/>
                </a:xfrm>
              </p:grpSpPr>
              <p:sp>
                <p:nvSpPr>
                  <p:cNvPr id="85" name="Блок-схема: задержка 84"/>
                  <p:cNvSpPr/>
                  <p:nvPr/>
                </p:nvSpPr>
                <p:spPr bwMode="auto">
                  <a:xfrm rot="10800000">
                    <a:off x="4860032" y="1124745"/>
                    <a:ext cx="288032" cy="432048"/>
                  </a:xfrm>
                  <a:prstGeom prst="flowChartDelay">
                    <a:avLst/>
                  </a:prstGeom>
                  <a:solidFill>
                    <a:schemeClr val="bg1">
                      <a:lumMod val="95000"/>
                    </a:schemeClr>
                  </a:solidFill>
                  <a:ln w="6350" cap="flat" cmpd="sng" algn="ctr">
                    <a:solidFill>
                      <a:schemeClr val="bg1">
                        <a:lumMod val="50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36000" tIns="36000" rIns="36000" bIns="3600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ru-RU" sz="1800" b="1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</a:endParaRPr>
                  </a:p>
                </p:txBody>
              </p:sp>
              <p:sp>
                <p:nvSpPr>
                  <p:cNvPr id="86" name="TextBox 85"/>
                  <p:cNvSpPr txBox="1"/>
                  <p:nvPr/>
                </p:nvSpPr>
                <p:spPr>
                  <a:xfrm>
                    <a:off x="4991096" y="1088740"/>
                    <a:ext cx="84960" cy="369332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r>
                      <a:rPr lang="en-US" sz="2400" b="0" i="1" dirty="0" smtClean="0">
                        <a:latin typeface="Times New Roman" pitchFamily="18" charset="0"/>
                        <a:cs typeface="Times New Roman" pitchFamily="18" charset="0"/>
                      </a:rPr>
                      <a:t>j</a:t>
                    </a:r>
                    <a:endParaRPr lang="ru-RU" sz="2400" b="0" i="1" baseline="-25000" dirty="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  <p:grpSp>
              <p:nvGrpSpPr>
                <p:cNvPr id="7" name="Группа 43"/>
                <p:cNvGrpSpPr/>
                <p:nvPr/>
              </p:nvGrpSpPr>
              <p:grpSpPr>
                <a:xfrm>
                  <a:off x="3419872" y="1088740"/>
                  <a:ext cx="288032" cy="460557"/>
                  <a:chOff x="5544108" y="2896435"/>
                  <a:chExt cx="288032" cy="460557"/>
                </a:xfrm>
              </p:grpSpPr>
              <p:sp>
                <p:nvSpPr>
                  <p:cNvPr id="83" name="Блок-схема: задержка 82"/>
                  <p:cNvSpPr/>
                  <p:nvPr/>
                </p:nvSpPr>
                <p:spPr bwMode="auto">
                  <a:xfrm>
                    <a:off x="5544108" y="2924944"/>
                    <a:ext cx="288032" cy="432048"/>
                  </a:xfrm>
                  <a:prstGeom prst="flowChartDelay">
                    <a:avLst/>
                  </a:prstGeom>
                  <a:solidFill>
                    <a:schemeClr val="bg1">
                      <a:lumMod val="95000"/>
                    </a:schemeClr>
                  </a:solidFill>
                  <a:ln w="6350" cap="flat" cmpd="sng" algn="ctr">
                    <a:solidFill>
                      <a:schemeClr val="bg1">
                        <a:lumMod val="50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36000" tIns="36000" rIns="36000" bIns="3600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ru-RU" sz="1800" b="1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</a:endParaRPr>
                  </a:p>
                </p:txBody>
              </p:sp>
              <p:sp>
                <p:nvSpPr>
                  <p:cNvPr id="84" name="TextBox 83"/>
                  <p:cNvSpPr txBox="1"/>
                  <p:nvPr/>
                </p:nvSpPr>
                <p:spPr>
                  <a:xfrm>
                    <a:off x="5612311" y="2896435"/>
                    <a:ext cx="84960" cy="369332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r>
                      <a:rPr lang="en-US" sz="2400" b="0" i="1" dirty="0" smtClean="0">
                        <a:latin typeface="Times New Roman" pitchFamily="18" charset="0"/>
                        <a:cs typeface="Times New Roman" pitchFamily="18" charset="0"/>
                      </a:rPr>
                      <a:t>i</a:t>
                    </a:r>
                    <a:endParaRPr lang="ru-RU" sz="2400" b="0" i="1" baseline="-25000" dirty="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</p:grpSp>
          <p:sp>
            <p:nvSpPr>
              <p:cNvPr id="79" name="TextBox 78"/>
              <p:cNvSpPr txBox="1"/>
              <p:nvPr/>
            </p:nvSpPr>
            <p:spPr>
              <a:xfrm>
                <a:off x="5760132" y="908720"/>
                <a:ext cx="18755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2400" b="0" i="1" dirty="0" smtClean="0">
                    <a:latin typeface="Times New Roman" pitchFamily="18" charset="0"/>
                    <a:cs typeface="Times New Roman" pitchFamily="18" charset="0"/>
                  </a:rPr>
                  <a:t>A</a:t>
                </a:r>
                <a:endParaRPr lang="ru-RU" sz="2400" b="0" i="1" baseline="-25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123" name="Прямая со стрелкой 122"/>
            <p:cNvCxnSpPr>
              <a:stCxn id="85" idx="1"/>
              <a:endCxn id="83" idx="1"/>
            </p:cNvCxnSpPr>
            <p:nvPr/>
          </p:nvCxnSpPr>
          <p:spPr bwMode="auto">
            <a:xfrm flipH="1" flipV="1">
              <a:off x="2735796" y="1692088"/>
              <a:ext cx="1728192" cy="7496"/>
            </a:xfrm>
            <a:prstGeom prst="curvedConnector5">
              <a:avLst>
                <a:gd name="adj1" fmla="val -13228"/>
                <a:gd name="adj2" fmla="val 13630555"/>
                <a:gd name="adj3" fmla="val 113228"/>
              </a:avLst>
            </a:prstGeom>
            <a:solidFill>
              <a:srgbClr val="F1F8F9"/>
            </a:solidFill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stealth" w="lg" len="lg"/>
            </a:ln>
            <a:effectLst/>
          </p:spPr>
        </p:cxnSp>
      </p:grpSp>
      <p:sp>
        <p:nvSpPr>
          <p:cNvPr id="165" name="AutoShape 64"/>
          <p:cNvSpPr>
            <a:spLocks noChangeArrowheads="1"/>
          </p:cNvSpPr>
          <p:nvPr/>
        </p:nvSpPr>
        <p:spPr bwMode="auto">
          <a:xfrm>
            <a:off x="1979712" y="4320000"/>
            <a:ext cx="540000" cy="5400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none" lIns="18000" tIns="10800" rIns="18000" bIns="10800" numCol="1" anchor="ctr" anchorCtr="1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1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A</a:t>
            </a:r>
            <a:r>
              <a:rPr kumimoji="0" lang="en-US" sz="2400" b="0" i="1" u="none" strike="noStrike" cap="none" normalizeH="0" baseline="-25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1</a:t>
            </a:r>
            <a:endParaRPr kumimoji="0" lang="ru-RU" sz="2400" b="0" i="1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6" name="AutoShape 64"/>
          <p:cNvSpPr>
            <a:spLocks noChangeArrowheads="1"/>
          </p:cNvSpPr>
          <p:nvPr/>
        </p:nvSpPr>
        <p:spPr bwMode="auto">
          <a:xfrm>
            <a:off x="3397934" y="4320000"/>
            <a:ext cx="540000" cy="5400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none" lIns="18000" tIns="10800" rIns="18000" bIns="10800" numCol="1" anchor="ctr" anchorCtr="1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1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A</a:t>
            </a:r>
            <a:r>
              <a:rPr kumimoji="0" lang="en-US" sz="2400" b="0" i="1" u="none" strike="noStrike" cap="none" normalizeH="0" baseline="-25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endParaRPr kumimoji="0" lang="ru-RU" sz="2400" b="0" i="1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0" name="AutoShape 64"/>
          <p:cNvSpPr>
            <a:spLocks noChangeArrowheads="1"/>
          </p:cNvSpPr>
          <p:nvPr/>
        </p:nvSpPr>
        <p:spPr bwMode="auto">
          <a:xfrm>
            <a:off x="4786835" y="4320000"/>
            <a:ext cx="540000" cy="5400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none" lIns="18000" tIns="10800" rIns="18000" bIns="10800" numCol="1" anchor="ctr" anchorCtr="1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1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A</a:t>
            </a:r>
            <a:r>
              <a:rPr kumimoji="0" lang="en-US" sz="2400" b="0" i="1" u="none" strike="noStrike" cap="none" normalizeH="0" baseline="-25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3</a:t>
            </a:r>
            <a:endParaRPr kumimoji="0" lang="ru-RU" sz="2400" b="0" i="1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" name="AutoShape 64"/>
          <p:cNvSpPr>
            <a:spLocks noChangeArrowheads="1"/>
          </p:cNvSpPr>
          <p:nvPr/>
        </p:nvSpPr>
        <p:spPr bwMode="auto">
          <a:xfrm>
            <a:off x="6154987" y="4320000"/>
            <a:ext cx="540000" cy="5400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none" lIns="18000" tIns="10800" rIns="18000" bIns="10800" numCol="1" anchor="ctr" anchorCtr="1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1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A</a:t>
            </a:r>
            <a:r>
              <a:rPr kumimoji="0" lang="en-US" sz="2400" b="0" i="1" u="none" strike="noStrike" cap="none" normalizeH="0" baseline="-25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4</a:t>
            </a:r>
            <a:endParaRPr kumimoji="0" lang="ru-RU" sz="2400" b="0" i="1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8" name="AutoShape 64"/>
          <p:cNvSpPr>
            <a:spLocks noChangeArrowheads="1"/>
          </p:cNvSpPr>
          <p:nvPr/>
        </p:nvSpPr>
        <p:spPr bwMode="auto">
          <a:xfrm>
            <a:off x="7488384" y="4320000"/>
            <a:ext cx="540000" cy="5400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none" lIns="18000" tIns="10800" rIns="18000" bIns="10800" numCol="1" anchor="ctr" anchorCtr="1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1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A</a:t>
            </a:r>
            <a:r>
              <a:rPr kumimoji="0" lang="en-US" sz="2400" b="0" i="1" u="none" strike="noStrike" cap="none" normalizeH="0" baseline="-25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5</a:t>
            </a:r>
            <a:endParaRPr kumimoji="0" lang="ru-RU" sz="2400" b="0" i="1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8" name="Группа 52"/>
          <p:cNvGrpSpPr/>
          <p:nvPr/>
        </p:nvGrpSpPr>
        <p:grpSpPr>
          <a:xfrm>
            <a:off x="2519712" y="4113076"/>
            <a:ext cx="878222" cy="792088"/>
            <a:chOff x="2519712" y="4113076"/>
            <a:chExt cx="878222" cy="792088"/>
          </a:xfrm>
        </p:grpSpPr>
        <p:cxnSp>
          <p:nvCxnSpPr>
            <p:cNvPr id="167" name="Прямая со стрелкой 122"/>
            <p:cNvCxnSpPr>
              <a:stCxn id="165" idx="3"/>
              <a:endCxn id="166" idx="1"/>
            </p:cNvCxnSpPr>
            <p:nvPr/>
          </p:nvCxnSpPr>
          <p:spPr bwMode="auto">
            <a:xfrm>
              <a:off x="2519712" y="4590000"/>
              <a:ext cx="878222" cy="12700"/>
            </a:xfrm>
            <a:prstGeom prst="curvedConnector3">
              <a:avLst>
                <a:gd name="adj1" fmla="val 50000"/>
              </a:avLst>
            </a:prstGeom>
            <a:solidFill>
              <a:srgbClr val="F1F8F9"/>
            </a:solidFill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stealth" w="lg" len="lg"/>
            </a:ln>
            <a:effectLst/>
          </p:spPr>
        </p:cxnSp>
        <p:sp>
          <p:nvSpPr>
            <p:cNvPr id="42" name="TextBox 41"/>
            <p:cNvSpPr txBox="1"/>
            <p:nvPr/>
          </p:nvSpPr>
          <p:spPr>
            <a:xfrm>
              <a:off x="2555776" y="4535832"/>
              <a:ext cx="187552" cy="369332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2400" b="0" i="1" dirty="0" err="1" smtClean="0">
                  <a:latin typeface="Times New Roman" pitchFamily="18" charset="0"/>
                  <a:cs typeface="Times New Roman" pitchFamily="18" charset="0"/>
                </a:rPr>
                <a:t>j</a:t>
              </a:r>
              <a:r>
                <a:rPr lang="en-US" sz="2400" b="0" i="1" baseline="-25000" dirty="0" err="1" smtClean="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ru-RU" sz="2400" b="0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3131840" y="4113076"/>
              <a:ext cx="187552" cy="369332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2400" b="0" i="1" dirty="0" err="1" smtClean="0"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sz="2400" b="0" i="1" baseline="-25000" dirty="0" err="1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ru-RU" sz="2400" b="0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9" name="Группа 53"/>
          <p:cNvGrpSpPr/>
          <p:nvPr/>
        </p:nvGrpSpPr>
        <p:grpSpPr>
          <a:xfrm>
            <a:off x="3937934" y="4113076"/>
            <a:ext cx="848901" cy="801380"/>
            <a:chOff x="3937934" y="4113076"/>
            <a:chExt cx="848901" cy="801380"/>
          </a:xfrm>
        </p:grpSpPr>
        <p:cxnSp>
          <p:nvCxnSpPr>
            <p:cNvPr id="171" name="Прямая со стрелкой 122"/>
            <p:cNvCxnSpPr>
              <a:stCxn id="166" idx="3"/>
              <a:endCxn id="170" idx="1"/>
            </p:cNvCxnSpPr>
            <p:nvPr/>
          </p:nvCxnSpPr>
          <p:spPr bwMode="auto">
            <a:xfrm>
              <a:off x="3937934" y="4590000"/>
              <a:ext cx="848901" cy="12700"/>
            </a:xfrm>
            <a:prstGeom prst="curvedConnector3">
              <a:avLst>
                <a:gd name="adj1" fmla="val 50000"/>
              </a:avLst>
            </a:prstGeom>
            <a:solidFill>
              <a:srgbClr val="F1F8F9"/>
            </a:solidFill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stealth" w="lg" len="lg"/>
            </a:ln>
            <a:effectLst/>
          </p:spPr>
        </p:cxnSp>
        <p:sp>
          <p:nvSpPr>
            <p:cNvPr id="44" name="TextBox 43"/>
            <p:cNvSpPr txBox="1"/>
            <p:nvPr/>
          </p:nvSpPr>
          <p:spPr>
            <a:xfrm>
              <a:off x="3988404" y="4545124"/>
              <a:ext cx="187552" cy="369332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2400" b="0" i="1" dirty="0" err="1" smtClean="0">
                  <a:latin typeface="Times New Roman" pitchFamily="18" charset="0"/>
                  <a:cs typeface="Times New Roman" pitchFamily="18" charset="0"/>
                </a:rPr>
                <a:t>j</a:t>
              </a:r>
              <a:r>
                <a:rPr lang="en-US" sz="2400" b="0" i="1" baseline="-25000" dirty="0" err="1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ru-RU" sz="2400" b="0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4528464" y="4113076"/>
              <a:ext cx="187552" cy="369332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2400" b="0" i="1" dirty="0" err="1" smtClean="0"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sz="2400" b="0" i="1" baseline="-25000" dirty="0" err="1" smtClean="0">
                  <a:latin typeface="Times New Roman" pitchFamily="18" charset="0"/>
                  <a:cs typeface="Times New Roman" pitchFamily="18" charset="0"/>
                </a:rPr>
                <a:t>3</a:t>
              </a:r>
              <a:endParaRPr lang="ru-RU" sz="2400" b="0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0" name="Группа 54"/>
          <p:cNvGrpSpPr/>
          <p:nvPr/>
        </p:nvGrpSpPr>
        <p:grpSpPr>
          <a:xfrm>
            <a:off x="5326835" y="4113076"/>
            <a:ext cx="828152" cy="801380"/>
            <a:chOff x="5326835" y="4113076"/>
            <a:chExt cx="828152" cy="801380"/>
          </a:xfrm>
        </p:grpSpPr>
        <p:cxnSp>
          <p:nvCxnSpPr>
            <p:cNvPr id="175" name="Прямая со стрелкой 122"/>
            <p:cNvCxnSpPr>
              <a:stCxn id="170" idx="3"/>
              <a:endCxn id="174" idx="1"/>
            </p:cNvCxnSpPr>
            <p:nvPr/>
          </p:nvCxnSpPr>
          <p:spPr bwMode="auto">
            <a:xfrm>
              <a:off x="5326835" y="4590000"/>
              <a:ext cx="828152" cy="12700"/>
            </a:xfrm>
            <a:prstGeom prst="curvedConnector3">
              <a:avLst>
                <a:gd name="adj1" fmla="val 50000"/>
              </a:avLst>
            </a:prstGeom>
            <a:solidFill>
              <a:srgbClr val="F1F8F9"/>
            </a:solidFill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stealth" w="lg" len="lg"/>
            </a:ln>
            <a:effectLst/>
          </p:spPr>
        </p:cxnSp>
        <p:sp>
          <p:nvSpPr>
            <p:cNvPr id="45" name="TextBox 44"/>
            <p:cNvSpPr txBox="1"/>
            <p:nvPr/>
          </p:nvSpPr>
          <p:spPr>
            <a:xfrm>
              <a:off x="5392560" y="4545124"/>
              <a:ext cx="187552" cy="369332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2400" b="0" i="1" dirty="0" err="1" smtClean="0">
                  <a:latin typeface="Times New Roman" pitchFamily="18" charset="0"/>
                  <a:cs typeface="Times New Roman" pitchFamily="18" charset="0"/>
                </a:rPr>
                <a:t>j</a:t>
              </a:r>
              <a:r>
                <a:rPr lang="en-US" sz="2400" b="0" i="1" baseline="-25000" dirty="0" err="1" smtClean="0">
                  <a:latin typeface="Times New Roman" pitchFamily="18" charset="0"/>
                  <a:cs typeface="Times New Roman" pitchFamily="18" charset="0"/>
                </a:rPr>
                <a:t>3</a:t>
              </a:r>
              <a:endParaRPr lang="ru-RU" sz="2400" b="0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5896616" y="4113076"/>
              <a:ext cx="187552" cy="369332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2400" b="0" i="1" dirty="0" err="1" smtClean="0"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sz="2400" b="0" i="1" baseline="-25000" dirty="0" err="1" smtClean="0">
                  <a:latin typeface="Times New Roman" pitchFamily="18" charset="0"/>
                  <a:cs typeface="Times New Roman" pitchFamily="18" charset="0"/>
                </a:rPr>
                <a:t>4</a:t>
              </a:r>
              <a:endParaRPr lang="ru-RU" sz="2400" b="0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1" name="Группа 55"/>
          <p:cNvGrpSpPr/>
          <p:nvPr/>
        </p:nvGrpSpPr>
        <p:grpSpPr>
          <a:xfrm>
            <a:off x="6694987" y="4113076"/>
            <a:ext cx="793397" cy="801380"/>
            <a:chOff x="6694987" y="4113076"/>
            <a:chExt cx="793397" cy="801380"/>
          </a:xfrm>
        </p:grpSpPr>
        <p:cxnSp>
          <p:nvCxnSpPr>
            <p:cNvPr id="179" name="Прямая со стрелкой 122"/>
            <p:cNvCxnSpPr>
              <a:stCxn id="174" idx="3"/>
              <a:endCxn id="178" idx="1"/>
            </p:cNvCxnSpPr>
            <p:nvPr/>
          </p:nvCxnSpPr>
          <p:spPr bwMode="auto">
            <a:xfrm>
              <a:off x="6694987" y="4590000"/>
              <a:ext cx="793397" cy="12700"/>
            </a:xfrm>
            <a:prstGeom prst="curvedConnector3">
              <a:avLst>
                <a:gd name="adj1" fmla="val 50000"/>
              </a:avLst>
            </a:prstGeom>
            <a:solidFill>
              <a:srgbClr val="F1F8F9"/>
            </a:solidFill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stealth" w="lg" len="lg"/>
            </a:ln>
            <a:effectLst/>
          </p:spPr>
        </p:cxnSp>
        <p:sp>
          <p:nvSpPr>
            <p:cNvPr id="46" name="TextBox 45"/>
            <p:cNvSpPr txBox="1"/>
            <p:nvPr/>
          </p:nvSpPr>
          <p:spPr>
            <a:xfrm>
              <a:off x="6760712" y="4545124"/>
              <a:ext cx="187552" cy="369332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2400" b="0" i="1" dirty="0" err="1" smtClean="0">
                  <a:latin typeface="Times New Roman" pitchFamily="18" charset="0"/>
                  <a:cs typeface="Times New Roman" pitchFamily="18" charset="0"/>
                </a:rPr>
                <a:t>j</a:t>
              </a:r>
              <a:r>
                <a:rPr lang="en-US" sz="2400" b="0" i="1" baseline="-25000" dirty="0" err="1" smtClean="0">
                  <a:latin typeface="Times New Roman" pitchFamily="18" charset="0"/>
                  <a:cs typeface="Times New Roman" pitchFamily="18" charset="0"/>
                </a:rPr>
                <a:t>4</a:t>
              </a:r>
              <a:endParaRPr lang="ru-RU" sz="2400" b="0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7228764" y="4113076"/>
              <a:ext cx="187552" cy="369332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2400" b="0" i="1" dirty="0" err="1" smtClean="0"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sz="2400" b="0" i="1" baseline="-25000" dirty="0" err="1" smtClean="0">
                  <a:latin typeface="Times New Roman" pitchFamily="18" charset="0"/>
                  <a:cs typeface="Times New Roman" pitchFamily="18" charset="0"/>
                </a:rPr>
                <a:t>5</a:t>
              </a:r>
              <a:endParaRPr lang="ru-RU" sz="2400" b="0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2" name="Группа 56"/>
          <p:cNvGrpSpPr/>
          <p:nvPr/>
        </p:nvGrpSpPr>
        <p:grpSpPr>
          <a:xfrm>
            <a:off x="1691680" y="4113076"/>
            <a:ext cx="6804756" cy="801380"/>
            <a:chOff x="1691680" y="4113076"/>
            <a:chExt cx="6804756" cy="801380"/>
          </a:xfrm>
        </p:grpSpPr>
        <p:cxnSp>
          <p:nvCxnSpPr>
            <p:cNvPr id="182" name="Прямая со стрелкой 122"/>
            <p:cNvCxnSpPr>
              <a:stCxn id="178" idx="3"/>
              <a:endCxn id="165" idx="1"/>
            </p:cNvCxnSpPr>
            <p:nvPr/>
          </p:nvCxnSpPr>
          <p:spPr bwMode="auto">
            <a:xfrm flipH="1">
              <a:off x="1979712" y="4590000"/>
              <a:ext cx="6048672" cy="12700"/>
            </a:xfrm>
            <a:prstGeom prst="curvedConnector5">
              <a:avLst>
                <a:gd name="adj1" fmla="val -3779"/>
                <a:gd name="adj2" fmla="val 10240735"/>
                <a:gd name="adj3" fmla="val 103779"/>
              </a:avLst>
            </a:prstGeom>
            <a:solidFill>
              <a:srgbClr val="F1F8F9"/>
            </a:solidFill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stealth" w="lg" len="lg"/>
            </a:ln>
            <a:effectLst/>
          </p:spPr>
        </p:cxnSp>
        <p:sp>
          <p:nvSpPr>
            <p:cNvPr id="47" name="TextBox 46"/>
            <p:cNvSpPr txBox="1"/>
            <p:nvPr/>
          </p:nvSpPr>
          <p:spPr>
            <a:xfrm>
              <a:off x="8308884" y="4545124"/>
              <a:ext cx="187552" cy="369332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2400" b="0" i="1" dirty="0" err="1" smtClean="0">
                  <a:latin typeface="Times New Roman" pitchFamily="18" charset="0"/>
                  <a:cs typeface="Times New Roman" pitchFamily="18" charset="0"/>
                </a:rPr>
                <a:t>j</a:t>
              </a:r>
              <a:r>
                <a:rPr lang="en-US" sz="2400" b="0" i="1" baseline="-25000" dirty="0" err="1" smtClean="0">
                  <a:latin typeface="Times New Roman" pitchFamily="18" charset="0"/>
                  <a:cs typeface="Times New Roman" pitchFamily="18" charset="0"/>
                </a:rPr>
                <a:t>5</a:t>
              </a:r>
              <a:endParaRPr lang="ru-RU" sz="2400" b="0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1691680" y="4113076"/>
              <a:ext cx="187552" cy="369332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2400" b="0" i="1" dirty="0" err="1" smtClean="0"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sz="2400" b="0" i="1" baseline="-25000" dirty="0" err="1" smtClean="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ru-RU" sz="2400" b="0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41" name="AutoShape 64"/>
          <p:cNvSpPr>
            <a:spLocks noChangeArrowheads="1"/>
          </p:cNvSpPr>
          <p:nvPr/>
        </p:nvSpPr>
        <p:spPr bwMode="auto">
          <a:xfrm>
            <a:off x="1979712" y="4212000"/>
            <a:ext cx="1980000" cy="72008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none" lIns="18000" tIns="10800" rIns="18000" bIns="10800" numCol="1" anchor="ctr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kumimoji="0" lang="en-US" sz="2400" b="0" i="1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A</a:t>
            </a:r>
            <a:r>
              <a:rPr kumimoji="0" lang="en-US" sz="2400" b="0" i="1" u="none" strike="noStrike" cap="none" normalizeH="0" baseline="-25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  [ </a:t>
            </a:r>
            <a:r>
              <a:rPr kumimoji="0" lang="en-US" sz="2400" b="0" i="1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j</a:t>
            </a:r>
            <a:r>
              <a:rPr kumimoji="0" lang="en-US" sz="2400" b="0" i="1" u="none" strike="noStrike" cap="none" normalizeH="0" baseline="-25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kumimoji="0" lang="en-US" sz="2400" b="0" i="1" u="none" strike="noStrike" cap="none" normalizeH="0" baseline="-25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 ]  </a:t>
            </a:r>
            <a:r>
              <a:rPr kumimoji="0" lang="en-US" sz="2400" b="0" i="1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A</a:t>
            </a:r>
            <a:r>
              <a:rPr kumimoji="0" lang="en-US" sz="2400" b="0" i="1" u="none" strike="noStrike" cap="none" normalizeH="0" baseline="-25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endParaRPr kumimoji="0" lang="ru-RU" sz="2400" b="0" i="1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AutoShape 64"/>
          <p:cNvSpPr>
            <a:spLocks noChangeArrowheads="1"/>
          </p:cNvSpPr>
          <p:nvPr/>
        </p:nvSpPr>
        <p:spPr bwMode="auto">
          <a:xfrm>
            <a:off x="1985736" y="4212000"/>
            <a:ext cx="3342348" cy="72008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none" lIns="18000" tIns="10800" rIns="18000" bIns="10800" numCol="1" anchor="ctr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kumimoji="0" lang="en-US" sz="2400" b="0" i="1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A</a:t>
            </a:r>
            <a:r>
              <a:rPr kumimoji="0" lang="en-US" sz="2400" b="0" i="1" u="none" strike="noStrike" cap="none" normalizeH="0" baseline="-25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  [ 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 ]  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i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[ </a:t>
            </a:r>
            <a:r>
              <a:rPr kumimoji="0" lang="en-US" sz="2400" b="0" i="1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j</a:t>
            </a:r>
            <a:r>
              <a:rPr kumimoji="0" lang="en-US" sz="2400" b="0" i="1" u="none" strike="noStrike" cap="none" normalizeH="0" baseline="-25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kumimoji="0" lang="en-US" sz="24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en-US" sz="2400" b="0" i="1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i</a:t>
            </a:r>
            <a:r>
              <a:rPr kumimoji="0" lang="en-US" sz="2400" b="0" i="1" u="none" strike="noStrike" cap="none" normalizeH="0" baseline="-25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 ]  </a:t>
            </a:r>
            <a:r>
              <a:rPr kumimoji="0" lang="en-US" sz="2400" b="0" i="1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A</a:t>
            </a:r>
            <a:r>
              <a:rPr kumimoji="0" lang="en-US" sz="2400" b="0" i="1" u="none" strike="noStrike" cap="none" normalizeH="0" baseline="-25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3</a:t>
            </a:r>
            <a:endParaRPr kumimoji="0" lang="ru-RU" sz="2400" b="0" i="1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AutoShape 64"/>
          <p:cNvSpPr>
            <a:spLocks noChangeArrowheads="1"/>
          </p:cNvSpPr>
          <p:nvPr/>
        </p:nvSpPr>
        <p:spPr bwMode="auto">
          <a:xfrm>
            <a:off x="1978240" y="4212000"/>
            <a:ext cx="4717995" cy="72008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none" lIns="18000" tIns="10800" rIns="18000" bIns="10800" numCol="1" anchor="ctr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kumimoji="0" lang="en-US" sz="2400" b="0" i="1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A</a:t>
            </a:r>
            <a:r>
              <a:rPr kumimoji="0" lang="en-US" sz="2400" b="0" i="1" u="none" strike="noStrike" cap="none" normalizeH="0" baseline="-25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  [ 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 ]  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0" i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 [ 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 ]  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 [ </a:t>
            </a:r>
            <a:r>
              <a:rPr kumimoji="0" lang="en-US" sz="2400" b="0" i="1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j</a:t>
            </a:r>
            <a:r>
              <a:rPr kumimoji="0" lang="en-US" sz="2400" b="0" i="1" u="none" strike="noStrike" cap="none" normalizeH="0" baseline="-25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3</a:t>
            </a:r>
            <a:r>
              <a:rPr kumimoji="0" lang="en-US" sz="24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en-US" sz="2400" b="0" i="1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i</a:t>
            </a:r>
            <a:r>
              <a:rPr kumimoji="0" lang="en-US" sz="2400" b="0" i="1" u="none" strike="noStrike" cap="none" normalizeH="0" baseline="-25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 ] </a:t>
            </a:r>
            <a:r>
              <a:rPr kumimoji="0" lang="en-US" sz="2400" b="0" i="1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A</a:t>
            </a:r>
            <a:r>
              <a:rPr kumimoji="0" lang="en-US" sz="2400" b="0" i="1" u="none" strike="noStrike" cap="none" normalizeH="0" baseline="-25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4</a:t>
            </a:r>
            <a:endParaRPr kumimoji="0" lang="ru-RU" sz="2400" b="0" i="1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AutoShape 64"/>
          <p:cNvSpPr>
            <a:spLocks noChangeArrowheads="1"/>
          </p:cNvSpPr>
          <p:nvPr/>
        </p:nvSpPr>
        <p:spPr bwMode="auto">
          <a:xfrm>
            <a:off x="1985736" y="4212000"/>
            <a:ext cx="6042648" cy="72008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none" lIns="18000" tIns="10800" rIns="18000" bIns="10800" numCol="1" anchor="ctr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kumimoji="0" lang="en-US" sz="2400" b="0" i="1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A</a:t>
            </a:r>
            <a:r>
              <a:rPr kumimoji="0" lang="en-US" sz="2400" b="0" i="1" u="none" strike="noStrike" cap="none" normalizeH="0" baseline="-25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  [ 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 ]  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i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[ 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 ]  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 [ 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 ] 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[ </a:t>
            </a:r>
            <a:r>
              <a:rPr kumimoji="0" lang="en-US" sz="2400" b="0" i="1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j</a:t>
            </a:r>
            <a:r>
              <a:rPr kumimoji="0" lang="en-US" sz="2400" b="0" i="1" u="none" strike="noStrike" cap="none" normalizeH="0" baseline="-25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4</a:t>
            </a:r>
            <a:r>
              <a:rPr kumimoji="0" lang="en-US" sz="24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en-US" sz="2400" b="0" i="1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i</a:t>
            </a:r>
            <a:r>
              <a:rPr kumimoji="0" lang="en-US" sz="2400" b="0" i="1" u="none" strike="noStrike" cap="none" normalizeH="0" baseline="-25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 ] </a:t>
            </a:r>
            <a:r>
              <a:rPr kumimoji="0" lang="en-US" sz="2400" b="0" i="1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A</a:t>
            </a:r>
            <a:r>
              <a:rPr kumimoji="0" lang="en-US" sz="2400" b="0" i="1" u="none" strike="noStrike" cap="none" normalizeH="0" baseline="-25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5</a:t>
            </a:r>
            <a:endParaRPr kumimoji="0" lang="ru-RU" sz="2400" b="0" i="1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3" name="Группа 69"/>
          <p:cNvGrpSpPr/>
          <p:nvPr/>
        </p:nvGrpSpPr>
        <p:grpSpPr>
          <a:xfrm>
            <a:off x="215516" y="918006"/>
            <a:ext cx="6200415" cy="2727018"/>
            <a:chOff x="215516" y="918006"/>
            <a:chExt cx="6200415" cy="2727018"/>
          </a:xfrm>
        </p:grpSpPr>
        <p:sp>
          <p:nvSpPr>
            <p:cNvPr id="71" name="TextBox 70"/>
            <p:cNvSpPr txBox="1"/>
            <p:nvPr/>
          </p:nvSpPr>
          <p:spPr>
            <a:xfrm>
              <a:off x="935597" y="1609521"/>
              <a:ext cx="252028" cy="811367"/>
            </a:xfrm>
            <a:prstGeom prst="rect">
              <a:avLst/>
            </a:prstGeom>
            <a:solidFill>
              <a:srgbClr val="E5FFEC"/>
            </a:solidFill>
            <a:ln>
              <a:solidFill>
                <a:srgbClr val="00B050"/>
              </a:solidFill>
            </a:ln>
          </p:spPr>
          <p:txBody>
            <a:bodyPr wrap="none" lIns="108000" tIns="36000" rIns="108000" bIns="36000" rtlCol="0">
              <a:noAutofit/>
            </a:bodyPr>
            <a:lstStyle/>
            <a:p>
              <a:endParaRPr lang="ru-RU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5688124" y="2564904"/>
              <a:ext cx="360040" cy="1080120"/>
            </a:xfrm>
            <a:prstGeom prst="rect">
              <a:avLst/>
            </a:prstGeom>
            <a:solidFill>
              <a:srgbClr val="FFE5E5"/>
            </a:solidFill>
            <a:ln>
              <a:solidFill>
                <a:srgbClr val="FF0000"/>
              </a:solidFill>
            </a:ln>
          </p:spPr>
          <p:txBody>
            <a:bodyPr wrap="none" lIns="180000" tIns="108000" rIns="180000" bIns="108000" rtlCol="0">
              <a:noAutofit/>
            </a:bodyPr>
            <a:lstStyle/>
            <a:p>
              <a:endParaRPr lang="ru-RU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2879812" y="2564904"/>
              <a:ext cx="2700300" cy="1080120"/>
            </a:xfrm>
            <a:prstGeom prst="rect">
              <a:avLst/>
            </a:prstGeom>
            <a:solidFill>
              <a:srgbClr val="F3EBC9"/>
            </a:solidFill>
            <a:ln>
              <a:solidFill>
                <a:srgbClr val="FF0000"/>
              </a:solidFill>
            </a:ln>
          </p:spPr>
          <p:txBody>
            <a:bodyPr wrap="none" lIns="180000" tIns="108000" rIns="180000" bIns="108000" rtlCol="0">
              <a:noAutofit/>
            </a:bodyPr>
            <a:lstStyle/>
            <a:p>
              <a:endParaRPr lang="ru-RU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1655676" y="2564904"/>
              <a:ext cx="1152128" cy="1080120"/>
            </a:xfrm>
            <a:prstGeom prst="rect">
              <a:avLst/>
            </a:prstGeom>
            <a:solidFill>
              <a:srgbClr val="E5FFEC"/>
            </a:solidFill>
            <a:ln>
              <a:solidFill>
                <a:srgbClr val="00B050"/>
              </a:solidFill>
            </a:ln>
          </p:spPr>
          <p:txBody>
            <a:bodyPr wrap="none" lIns="180000" tIns="108000" rIns="180000" bIns="108000" rtlCol="0">
              <a:noAutofit/>
            </a:bodyPr>
            <a:lstStyle/>
            <a:p>
              <a:endParaRPr lang="ru-RU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215516" y="918006"/>
              <a:ext cx="6200415" cy="2708434"/>
            </a:xfrm>
            <a:prstGeom prst="rect">
              <a:avLst/>
            </a:prstGeom>
            <a:noFill/>
          </p:spPr>
          <p:txBody>
            <a:bodyPr wrap="none" lIns="0" rIns="0" rtlCol="0">
              <a:spAutoFit/>
            </a:bodyPr>
            <a:lstStyle/>
            <a:p>
              <a:pPr marL="457200" lvl="0" indent="-457200">
                <a:spcAft>
                  <a:spcPts val="1800"/>
                </a:spcAft>
              </a:pPr>
              <a:r>
                <a:rPr lang="en-US" sz="2400" b="0" i="1" dirty="0" smtClean="0">
                  <a:latin typeface="Times New Roman" pitchFamily="18" charset="0"/>
                  <a:cs typeface="Times New Roman" pitchFamily="18" charset="0"/>
                </a:rPr>
                <a:t>f(a, j, i, a) = f(a`, j, i, a`) = </a:t>
              </a:r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true</a:t>
              </a:r>
              <a:r>
                <a:rPr lang="en-US" sz="2400" b="0" dirty="0" smtClean="0">
                  <a:latin typeface="Times New Roman" pitchFamily="18" charset="0"/>
                  <a:cs typeface="Times New Roman" pitchFamily="18" charset="0"/>
                </a:rPr>
                <a:t>.</a:t>
              </a:r>
            </a:p>
            <a:p>
              <a:pPr marL="457200" indent="-457200">
                <a:spcAft>
                  <a:spcPts val="600"/>
                </a:spcAft>
              </a:pPr>
              <a:r>
                <a:rPr lang="en-US" sz="2400" b="0" i="1" dirty="0" smtClean="0">
                  <a:latin typeface="Times New Roman" pitchFamily="18" charset="0"/>
                  <a:cs typeface="Times New Roman" pitchFamily="18" charset="0"/>
                </a:rPr>
                <a:t>a  = ( s, x,   p,  y,  q,   t  ),</a:t>
              </a:r>
            </a:p>
            <a:p>
              <a:pPr marL="457200" indent="-457200">
                <a:spcAft>
                  <a:spcPts val="1800"/>
                </a:spcAft>
              </a:pPr>
              <a:r>
                <a:rPr lang="en-US" sz="2400" b="0" i="1" dirty="0" smtClean="0">
                  <a:latin typeface="Times New Roman" pitchFamily="18" charset="0"/>
                  <a:cs typeface="Times New Roman" pitchFamily="18" charset="0"/>
                </a:rPr>
                <a:t>a` = ( s, x`, p`, y`, q`, t` )</a:t>
              </a:r>
              <a:r>
                <a:rPr lang="en-US" sz="2400" b="0" dirty="0" smtClean="0">
                  <a:latin typeface="Times New Roman" pitchFamily="18" charset="0"/>
                  <a:cs typeface="Times New Roman" pitchFamily="18" charset="0"/>
                </a:rPr>
                <a:t>.</a:t>
              </a:r>
              <a:endParaRPr lang="en-US" sz="2400" b="0" i="1" dirty="0" smtClean="0">
                <a:latin typeface="Times New Roman" pitchFamily="18" charset="0"/>
                <a:cs typeface="Times New Roman" pitchFamily="18" charset="0"/>
              </a:endParaRPr>
            </a:p>
            <a:p>
              <a:pPr marL="457200" indent="-457200">
                <a:spcAft>
                  <a:spcPts val="1800"/>
                </a:spcAft>
              </a:pPr>
              <a:r>
                <a:rPr lang="en-US" sz="2400" b="0" i="1" dirty="0" smtClean="0">
                  <a:latin typeface="Times New Roman" pitchFamily="18" charset="0"/>
                  <a:cs typeface="Times New Roman" pitchFamily="18" charset="0"/>
                </a:rPr>
                <a:t>a[</a:t>
              </a:r>
              <a:r>
                <a:rPr lang="en-US" sz="2400" b="0" i="1" dirty="0" err="1" smtClean="0">
                  <a:latin typeface="Times New Roman" pitchFamily="18" charset="0"/>
                  <a:cs typeface="Times New Roman" pitchFamily="18" charset="0"/>
                </a:rPr>
                <a:t>j,i</a:t>
              </a:r>
              <a:r>
                <a:rPr lang="en-US" sz="2400" b="0" i="1" dirty="0" smtClean="0">
                  <a:latin typeface="Times New Roman" pitchFamily="18" charset="0"/>
                  <a:cs typeface="Times New Roman" pitchFamily="18" charset="0"/>
                </a:rPr>
                <a:t>]a	  = ( s,   x/{i},   p\{i},    y/{j},    q\{j},    t  ),</a:t>
              </a:r>
              <a:endParaRPr lang="en-US" sz="2400" b="0" dirty="0" smtClean="0">
                <a:latin typeface="Times New Roman" pitchFamily="18" charset="0"/>
                <a:cs typeface="Times New Roman" pitchFamily="18" charset="0"/>
              </a:endParaRPr>
            </a:p>
            <a:p>
              <a:pPr marL="457200" indent="-457200">
                <a:spcAft>
                  <a:spcPts val="1800"/>
                </a:spcAft>
              </a:pPr>
              <a:r>
                <a:rPr lang="en-US" sz="2400" b="0" i="1" dirty="0" smtClean="0">
                  <a:latin typeface="Times New Roman" pitchFamily="18" charset="0"/>
                  <a:cs typeface="Times New Roman" pitchFamily="18" charset="0"/>
                </a:rPr>
                <a:t>a`[</a:t>
              </a:r>
              <a:r>
                <a:rPr lang="en-US" sz="2400" b="0" i="1" dirty="0" err="1" smtClean="0">
                  <a:latin typeface="Times New Roman" pitchFamily="18" charset="0"/>
                  <a:cs typeface="Times New Roman" pitchFamily="18" charset="0"/>
                </a:rPr>
                <a:t>j,i</a:t>
              </a:r>
              <a:r>
                <a:rPr lang="en-US" sz="2400" b="0" i="1" dirty="0" smtClean="0">
                  <a:latin typeface="Times New Roman" pitchFamily="18" charset="0"/>
                  <a:cs typeface="Times New Roman" pitchFamily="18" charset="0"/>
                </a:rPr>
                <a:t>]a` = ( s,   x/{i},   p`\{i},   y`/{j},   q`\{j},  t` ).</a:t>
              </a:r>
              <a:endParaRPr lang="en-US" sz="2400" b="0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4716016" y="1556792"/>
              <a:ext cx="1592035" cy="432047"/>
            </a:xfrm>
            <a:prstGeom prst="rect">
              <a:avLst/>
            </a:prstGeom>
            <a:solidFill>
              <a:srgbClr val="E5FFEC"/>
            </a:solidFill>
            <a:ln>
              <a:solidFill>
                <a:srgbClr val="00B050"/>
              </a:solidFill>
            </a:ln>
          </p:spPr>
          <p:txBody>
            <a:bodyPr wrap="none" lIns="108000" tIns="36000" rIns="108000" bIns="36000" rtlCol="0">
              <a:noAutofit/>
            </a:bodyPr>
            <a:lstStyle/>
            <a:p>
              <a:endParaRPr lang="ru-RU" dirty="0"/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3419872" y="1592796"/>
              <a:ext cx="864096" cy="828092"/>
            </a:xfrm>
            <a:prstGeom prst="rect">
              <a:avLst/>
            </a:prstGeom>
            <a:solidFill>
              <a:srgbClr val="FFE5E5"/>
            </a:solidFill>
            <a:ln>
              <a:solidFill>
                <a:srgbClr val="FF0000"/>
              </a:solidFill>
            </a:ln>
          </p:spPr>
          <p:txBody>
            <a:bodyPr wrap="none" lIns="180000" tIns="108000" rIns="180000" bIns="108000" rtlCol="0">
              <a:noAutofit/>
            </a:bodyPr>
            <a:lstStyle/>
            <a:p>
              <a:endParaRPr lang="ru-RU" dirty="0"/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3527884" y="1572741"/>
              <a:ext cx="2818079" cy="81560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US" sz="2400" b="0" i="1" dirty="0" smtClean="0">
                  <a:latin typeface="Times New Roman" pitchFamily="18" charset="0"/>
                  <a:cs typeface="Times New Roman" pitchFamily="18" charset="0"/>
                </a:rPr>
                <a:t>x </a:t>
              </a:r>
              <a:r>
                <a:rPr lang="en-US" sz="2400" b="0" i="1" dirty="0" smtClean="0">
                  <a:latin typeface="Times New Roman" pitchFamily="18" charset="0"/>
                  <a:cs typeface="Times New Roman" pitchFamily="18" charset="0"/>
                  <a:sym typeface="Symbol"/>
                </a:rPr>
                <a:t> </a:t>
              </a:r>
              <a:r>
                <a:rPr lang="en-US" sz="2400" b="0" i="1" dirty="0" smtClean="0">
                  <a:latin typeface="Times New Roman" pitchFamily="18" charset="0"/>
                  <a:cs typeface="Times New Roman" pitchFamily="18" charset="0"/>
                </a:rPr>
                <a:t>x`</a:t>
              </a:r>
              <a:r>
                <a:rPr lang="ru-RU" sz="2400" b="0" dirty="0" smtClean="0">
                  <a:latin typeface="Times New Roman" pitchFamily="18" charset="0"/>
                  <a:cs typeface="Times New Roman" pitchFamily="18" charset="0"/>
                </a:rPr>
                <a:t>, но </a:t>
              </a:r>
              <a:r>
                <a:rPr lang="en-US" sz="2400" b="0" i="1" dirty="0" smtClean="0">
                  <a:latin typeface="Times New Roman" pitchFamily="18" charset="0"/>
                  <a:cs typeface="Times New Roman" pitchFamily="18" charset="0"/>
                </a:rPr>
                <a:t>x/{i} = x`/{i}</a:t>
              </a:r>
            </a:p>
            <a:p>
              <a:r>
                <a:rPr lang="en-US" sz="2400" b="0" i="1" dirty="0" smtClean="0">
                  <a:latin typeface="Times New Roman" pitchFamily="18" charset="0"/>
                  <a:cs typeface="Times New Roman" pitchFamily="18" charset="0"/>
                </a:rPr>
                <a:t>t </a:t>
              </a:r>
              <a:r>
                <a:rPr lang="en-US" sz="2400" b="0" i="1" dirty="0" smtClean="0">
                  <a:latin typeface="Times New Roman" pitchFamily="18" charset="0"/>
                  <a:cs typeface="Times New Roman" pitchFamily="18" charset="0"/>
                  <a:sym typeface="Symbol"/>
                </a:rPr>
                <a:t> </a:t>
              </a:r>
              <a:r>
                <a:rPr lang="en-US" sz="2400" b="0" i="1" dirty="0" smtClean="0">
                  <a:latin typeface="Times New Roman" pitchFamily="18" charset="0"/>
                  <a:cs typeface="Times New Roman" pitchFamily="18" charset="0"/>
                </a:rPr>
                <a:t>t` </a:t>
              </a:r>
              <a:endParaRPr lang="ru-RU" dirty="0" smtClean="0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58" grpId="0" animBg="1"/>
      <p:bldP spid="59" grpId="0" animBg="1"/>
      <p:bldP spid="60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445250"/>
            <a:ext cx="2133600" cy="476250"/>
          </a:xfrm>
          <a:noFill/>
        </p:spPr>
        <p:txBody>
          <a:bodyPr/>
          <a:lstStyle/>
          <a:p>
            <a:fld id="{196D03F6-C403-400F-BBFC-111E0F1EADEF}" type="slidenum">
              <a:rPr lang="ru-RU" smtClean="0">
                <a:solidFill>
                  <a:schemeClr val="bg2"/>
                </a:solidFill>
              </a:rPr>
              <a:pPr/>
              <a:t>23</a:t>
            </a:fld>
            <a:endParaRPr lang="ru-RU" smtClean="0">
              <a:solidFill>
                <a:schemeClr val="bg2"/>
              </a:solidFill>
            </a:endParaRPr>
          </a:p>
        </p:txBody>
      </p:sp>
      <p:sp>
        <p:nvSpPr>
          <p:cNvPr id="3080" name="Text Box 101"/>
          <p:cNvSpPr txBox="1">
            <a:spLocks noChangeArrowheads="1"/>
          </p:cNvSpPr>
          <p:nvPr/>
        </p:nvSpPr>
        <p:spPr bwMode="auto">
          <a:xfrm>
            <a:off x="8748713" y="6473825"/>
            <a:ext cx="3175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0" dirty="0" smtClean="0">
                <a:solidFill>
                  <a:srgbClr val="808080"/>
                </a:solidFill>
              </a:rPr>
              <a:t>(36)</a:t>
            </a:r>
            <a:endParaRPr lang="ru-RU" sz="1400" b="0" dirty="0">
              <a:solidFill>
                <a:srgbClr val="808080"/>
              </a:solidFill>
            </a:endParaRPr>
          </a:p>
        </p:txBody>
      </p:sp>
      <p:sp>
        <p:nvSpPr>
          <p:cNvPr id="3081" name="Text Box 88"/>
          <p:cNvSpPr txBox="1">
            <a:spLocks noChangeArrowheads="1"/>
          </p:cNvSpPr>
          <p:nvPr/>
        </p:nvSpPr>
        <p:spPr bwMode="auto">
          <a:xfrm>
            <a:off x="71500" y="6489700"/>
            <a:ext cx="57358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200" b="0" dirty="0">
                <a:solidFill>
                  <a:srgbClr val="6666FF"/>
                </a:solidFill>
              </a:rPr>
              <a:t>И.Б.Бурдонов, </a:t>
            </a:r>
            <a:r>
              <a:rPr lang="ru-RU" sz="1200" b="0" dirty="0" err="1">
                <a:solidFill>
                  <a:srgbClr val="6666FF"/>
                </a:solidFill>
              </a:rPr>
              <a:t>А.С.Косачев</a:t>
            </a:r>
            <a:r>
              <a:rPr lang="ru-RU" sz="1200" b="0" dirty="0">
                <a:solidFill>
                  <a:srgbClr val="6666FF"/>
                </a:solidFill>
              </a:rPr>
              <a:t>. ИСП РАН. </a:t>
            </a:r>
            <a:r>
              <a:rPr lang="ru-RU" sz="1200" b="0" dirty="0" smtClean="0">
                <a:solidFill>
                  <a:srgbClr val="6666FF"/>
                </a:solidFill>
              </a:rPr>
              <a:t>Обобщенная модель системы автоматов</a:t>
            </a:r>
            <a:endParaRPr lang="ru-RU" sz="1200" b="0" dirty="0">
              <a:solidFill>
                <a:srgbClr val="6666FF"/>
              </a:solidFill>
            </a:endParaRPr>
          </a:p>
        </p:txBody>
      </p:sp>
      <p:sp>
        <p:nvSpPr>
          <p:cNvPr id="22" name="Rectangle 3"/>
          <p:cNvSpPr txBox="1">
            <a:spLocks noChangeArrowheads="1"/>
          </p:cNvSpPr>
          <p:nvPr/>
        </p:nvSpPr>
        <p:spPr bwMode="auto">
          <a:xfrm>
            <a:off x="179388" y="0"/>
            <a:ext cx="8748712" cy="612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90000" rIns="91440" bIns="9000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defRPr/>
            </a:pPr>
            <a:r>
              <a:rPr lang="ru-RU" sz="2800" dirty="0" smtClean="0">
                <a:latin typeface="+mj-lt"/>
                <a:sym typeface="Symbol" pitchFamily="18" charset="2"/>
              </a:rPr>
              <a:t>Возможный недетерминизм системы</a:t>
            </a:r>
          </a:p>
        </p:txBody>
      </p:sp>
      <p:sp>
        <p:nvSpPr>
          <p:cNvPr id="89120" name="Rectangle 3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2" name="Группа 157"/>
          <p:cNvGrpSpPr/>
          <p:nvPr/>
        </p:nvGrpSpPr>
        <p:grpSpPr>
          <a:xfrm>
            <a:off x="6696236" y="980728"/>
            <a:ext cx="1728192" cy="1584176"/>
            <a:chOff x="2735796" y="907495"/>
            <a:chExt cx="1728192" cy="1584176"/>
          </a:xfrm>
        </p:grpSpPr>
        <p:grpSp>
          <p:nvGrpSpPr>
            <p:cNvPr id="3" name="Группа 76"/>
            <p:cNvGrpSpPr/>
            <p:nvPr/>
          </p:nvGrpSpPr>
          <p:grpSpPr>
            <a:xfrm>
              <a:off x="2735796" y="907495"/>
              <a:ext cx="1728192" cy="1584176"/>
              <a:chOff x="5580112" y="907495"/>
              <a:chExt cx="1728192" cy="1584176"/>
            </a:xfrm>
          </p:grpSpPr>
          <p:grpSp>
            <p:nvGrpSpPr>
              <p:cNvPr id="4" name="Группа 54"/>
              <p:cNvGrpSpPr/>
              <p:nvPr/>
            </p:nvGrpSpPr>
            <p:grpSpPr>
              <a:xfrm>
                <a:off x="5580112" y="907495"/>
                <a:ext cx="1728192" cy="1584176"/>
                <a:chOff x="3419872" y="548680"/>
                <a:chExt cx="1728192" cy="1584176"/>
              </a:xfrm>
            </p:grpSpPr>
            <p:grpSp>
              <p:nvGrpSpPr>
                <p:cNvPr id="5" name="Группа 24"/>
                <p:cNvGrpSpPr/>
                <p:nvPr/>
              </p:nvGrpSpPr>
              <p:grpSpPr>
                <a:xfrm>
                  <a:off x="3419872" y="548680"/>
                  <a:ext cx="1728192" cy="1584176"/>
                  <a:chOff x="3419872" y="548680"/>
                  <a:chExt cx="1728192" cy="1584176"/>
                </a:xfrm>
              </p:grpSpPr>
              <p:sp>
                <p:nvSpPr>
                  <p:cNvPr id="87" name="AutoShape 64"/>
                  <p:cNvSpPr>
                    <a:spLocks noChangeArrowheads="1"/>
                  </p:cNvSpPr>
                  <p:nvPr/>
                </p:nvSpPr>
                <p:spPr bwMode="auto">
                  <a:xfrm>
                    <a:off x="3419872" y="548680"/>
                    <a:ext cx="1728192" cy="1584176"/>
                  </a:xfrm>
                  <a:prstGeom prst="roundRect">
                    <a:avLst>
                      <a:gd name="adj" fmla="val 16667"/>
                    </a:avLst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none" lIns="18000" tIns="10800" rIns="18000" bIns="10800" numCol="1" anchor="t" anchorCtr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lvl="0" indent="0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ru-RU" sz="2400" b="0" i="0" u="none" strike="noStrike" cap="none" normalizeH="0" baseline="-2500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cxnSp>
                <p:nvCxnSpPr>
                  <p:cNvPr id="88" name="Прямая со стрелкой 87"/>
                  <p:cNvCxnSpPr/>
                  <p:nvPr/>
                </p:nvCxnSpPr>
                <p:spPr bwMode="auto">
                  <a:xfrm flipV="1">
                    <a:off x="4139952" y="693921"/>
                    <a:ext cx="720080" cy="648072"/>
                  </a:xfrm>
                  <a:prstGeom prst="straightConnector1">
                    <a:avLst/>
                  </a:prstGeom>
                  <a:solidFill>
                    <a:srgbClr val="F1F8F9"/>
                  </a:solidFill>
                  <a:ln w="15875" cap="flat" cmpd="sng" algn="ctr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triangle" w="lg" len="lg"/>
                  </a:ln>
                  <a:effectLst/>
                </p:spPr>
              </p:cxnSp>
              <p:cxnSp>
                <p:nvCxnSpPr>
                  <p:cNvPr id="89" name="Прямая со стрелкой 88"/>
                  <p:cNvCxnSpPr/>
                  <p:nvPr/>
                </p:nvCxnSpPr>
                <p:spPr bwMode="auto">
                  <a:xfrm>
                    <a:off x="4139952" y="1341993"/>
                    <a:ext cx="864096" cy="684076"/>
                  </a:xfrm>
                  <a:prstGeom prst="straightConnector1">
                    <a:avLst/>
                  </a:prstGeom>
                  <a:solidFill>
                    <a:srgbClr val="F1F8F9"/>
                  </a:solidFill>
                  <a:ln w="15875" cap="flat" cmpd="sng" algn="ctr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triangle" w="lg" len="lg"/>
                  </a:ln>
                  <a:effectLst/>
                </p:spPr>
              </p:cxnSp>
              <p:sp>
                <p:nvSpPr>
                  <p:cNvPr id="90" name="TextBox 89"/>
                  <p:cNvSpPr txBox="1"/>
                  <p:nvPr/>
                </p:nvSpPr>
                <p:spPr>
                  <a:xfrm>
                    <a:off x="4213079" y="729925"/>
                    <a:ext cx="115416" cy="276999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r>
                      <a:rPr lang="en-US" b="0" i="1" dirty="0" smtClean="0">
                        <a:latin typeface="Times New Roman" pitchFamily="18" charset="0"/>
                        <a:cs typeface="Times New Roman" pitchFamily="18" charset="0"/>
                      </a:rPr>
                      <a:t>a</a:t>
                    </a:r>
                    <a:endParaRPr lang="ru-RU" b="0" i="1" baseline="-25000" dirty="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91" name="TextBox 90"/>
                  <p:cNvSpPr txBox="1"/>
                  <p:nvPr/>
                </p:nvSpPr>
                <p:spPr>
                  <a:xfrm>
                    <a:off x="4211960" y="1558017"/>
                    <a:ext cx="192360" cy="276999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r>
                      <a:rPr lang="en-US" b="0" i="1" dirty="0" smtClean="0">
                        <a:latin typeface="Times New Roman" pitchFamily="18" charset="0"/>
                        <a:cs typeface="Times New Roman" pitchFamily="18" charset="0"/>
                      </a:rPr>
                      <a:t>a`</a:t>
                    </a:r>
                    <a:endParaRPr lang="ru-RU" b="0" i="1" baseline="-25000" dirty="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  <p:grpSp>
              <p:nvGrpSpPr>
                <p:cNvPr id="6" name="Группа 39"/>
                <p:cNvGrpSpPr/>
                <p:nvPr/>
              </p:nvGrpSpPr>
              <p:grpSpPr>
                <a:xfrm>
                  <a:off x="4860032" y="1088740"/>
                  <a:ext cx="288032" cy="468053"/>
                  <a:chOff x="4860032" y="1088740"/>
                  <a:chExt cx="288032" cy="468053"/>
                </a:xfrm>
              </p:grpSpPr>
              <p:sp>
                <p:nvSpPr>
                  <p:cNvPr id="85" name="Блок-схема: задержка 84"/>
                  <p:cNvSpPr/>
                  <p:nvPr/>
                </p:nvSpPr>
                <p:spPr bwMode="auto">
                  <a:xfrm rot="10800000">
                    <a:off x="4860032" y="1124745"/>
                    <a:ext cx="288032" cy="432048"/>
                  </a:xfrm>
                  <a:prstGeom prst="flowChartDelay">
                    <a:avLst/>
                  </a:prstGeom>
                  <a:solidFill>
                    <a:schemeClr val="bg1">
                      <a:lumMod val="95000"/>
                    </a:schemeClr>
                  </a:solidFill>
                  <a:ln w="6350" cap="flat" cmpd="sng" algn="ctr">
                    <a:solidFill>
                      <a:schemeClr val="bg1">
                        <a:lumMod val="50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36000" tIns="36000" rIns="36000" bIns="3600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ru-RU" sz="1800" b="1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</a:endParaRPr>
                  </a:p>
                </p:txBody>
              </p:sp>
              <p:sp>
                <p:nvSpPr>
                  <p:cNvPr id="86" name="TextBox 85"/>
                  <p:cNvSpPr txBox="1"/>
                  <p:nvPr/>
                </p:nvSpPr>
                <p:spPr>
                  <a:xfrm>
                    <a:off x="4991096" y="1088740"/>
                    <a:ext cx="84960" cy="369332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r>
                      <a:rPr lang="en-US" sz="2400" b="0" i="1" dirty="0" smtClean="0">
                        <a:latin typeface="Times New Roman" pitchFamily="18" charset="0"/>
                        <a:cs typeface="Times New Roman" pitchFamily="18" charset="0"/>
                      </a:rPr>
                      <a:t>j</a:t>
                    </a:r>
                    <a:endParaRPr lang="ru-RU" sz="2400" b="0" i="1" baseline="-25000" dirty="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  <p:grpSp>
              <p:nvGrpSpPr>
                <p:cNvPr id="7" name="Группа 43"/>
                <p:cNvGrpSpPr/>
                <p:nvPr/>
              </p:nvGrpSpPr>
              <p:grpSpPr>
                <a:xfrm>
                  <a:off x="3419872" y="1088740"/>
                  <a:ext cx="288032" cy="460557"/>
                  <a:chOff x="5544108" y="2896435"/>
                  <a:chExt cx="288032" cy="460557"/>
                </a:xfrm>
              </p:grpSpPr>
              <p:sp>
                <p:nvSpPr>
                  <p:cNvPr id="83" name="Блок-схема: задержка 82"/>
                  <p:cNvSpPr/>
                  <p:nvPr/>
                </p:nvSpPr>
                <p:spPr bwMode="auto">
                  <a:xfrm>
                    <a:off x="5544108" y="2924944"/>
                    <a:ext cx="288032" cy="432048"/>
                  </a:xfrm>
                  <a:prstGeom prst="flowChartDelay">
                    <a:avLst/>
                  </a:prstGeom>
                  <a:solidFill>
                    <a:schemeClr val="bg1">
                      <a:lumMod val="95000"/>
                    </a:schemeClr>
                  </a:solidFill>
                  <a:ln w="6350" cap="flat" cmpd="sng" algn="ctr">
                    <a:solidFill>
                      <a:schemeClr val="bg1">
                        <a:lumMod val="50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36000" tIns="36000" rIns="36000" bIns="3600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ru-RU" sz="1800" b="1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</a:endParaRPr>
                  </a:p>
                </p:txBody>
              </p:sp>
              <p:sp>
                <p:nvSpPr>
                  <p:cNvPr id="84" name="TextBox 83"/>
                  <p:cNvSpPr txBox="1"/>
                  <p:nvPr/>
                </p:nvSpPr>
                <p:spPr>
                  <a:xfrm>
                    <a:off x="5612311" y="2896435"/>
                    <a:ext cx="84960" cy="369332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r>
                      <a:rPr lang="en-US" sz="2400" b="0" i="1" dirty="0" smtClean="0">
                        <a:latin typeface="Times New Roman" pitchFamily="18" charset="0"/>
                        <a:cs typeface="Times New Roman" pitchFamily="18" charset="0"/>
                      </a:rPr>
                      <a:t>i</a:t>
                    </a:r>
                    <a:endParaRPr lang="ru-RU" sz="2400" b="0" i="1" baseline="-25000" dirty="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</p:grpSp>
          <p:sp>
            <p:nvSpPr>
              <p:cNvPr id="79" name="TextBox 78"/>
              <p:cNvSpPr txBox="1"/>
              <p:nvPr/>
            </p:nvSpPr>
            <p:spPr>
              <a:xfrm>
                <a:off x="5760132" y="908720"/>
                <a:ext cx="18755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2400" b="0" i="1" dirty="0" smtClean="0">
                    <a:latin typeface="Times New Roman" pitchFamily="18" charset="0"/>
                    <a:cs typeface="Times New Roman" pitchFamily="18" charset="0"/>
                  </a:rPr>
                  <a:t>A</a:t>
                </a:r>
                <a:endParaRPr lang="ru-RU" sz="2400" b="0" i="1" baseline="-25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123" name="Прямая со стрелкой 122"/>
            <p:cNvCxnSpPr>
              <a:stCxn id="85" idx="1"/>
              <a:endCxn id="83" idx="1"/>
            </p:cNvCxnSpPr>
            <p:nvPr/>
          </p:nvCxnSpPr>
          <p:spPr bwMode="auto">
            <a:xfrm flipH="1" flipV="1">
              <a:off x="2735796" y="1692088"/>
              <a:ext cx="1728192" cy="7496"/>
            </a:xfrm>
            <a:prstGeom prst="curvedConnector5">
              <a:avLst>
                <a:gd name="adj1" fmla="val -13228"/>
                <a:gd name="adj2" fmla="val 13630555"/>
                <a:gd name="adj3" fmla="val 113228"/>
              </a:avLst>
            </a:prstGeom>
            <a:solidFill>
              <a:srgbClr val="F1F8F9"/>
            </a:solidFill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stealth" w="lg" len="lg"/>
            </a:ln>
            <a:effectLst/>
          </p:spPr>
        </p:cxnSp>
      </p:grpSp>
      <p:grpSp>
        <p:nvGrpSpPr>
          <p:cNvPr id="13" name="Группа 69"/>
          <p:cNvGrpSpPr/>
          <p:nvPr/>
        </p:nvGrpSpPr>
        <p:grpSpPr>
          <a:xfrm>
            <a:off x="215516" y="918006"/>
            <a:ext cx="6200415" cy="2727018"/>
            <a:chOff x="215516" y="918006"/>
            <a:chExt cx="6200415" cy="2727018"/>
          </a:xfrm>
        </p:grpSpPr>
        <p:sp>
          <p:nvSpPr>
            <p:cNvPr id="71" name="TextBox 70"/>
            <p:cNvSpPr txBox="1"/>
            <p:nvPr/>
          </p:nvSpPr>
          <p:spPr>
            <a:xfrm>
              <a:off x="935597" y="1609521"/>
              <a:ext cx="252028" cy="811367"/>
            </a:xfrm>
            <a:prstGeom prst="rect">
              <a:avLst/>
            </a:prstGeom>
            <a:solidFill>
              <a:srgbClr val="E5FFEC"/>
            </a:solidFill>
            <a:ln>
              <a:solidFill>
                <a:srgbClr val="00B050"/>
              </a:solidFill>
            </a:ln>
          </p:spPr>
          <p:txBody>
            <a:bodyPr wrap="none" lIns="108000" tIns="36000" rIns="108000" bIns="36000" rtlCol="0">
              <a:noAutofit/>
            </a:bodyPr>
            <a:lstStyle/>
            <a:p>
              <a:endParaRPr lang="ru-RU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5688124" y="2564904"/>
              <a:ext cx="360040" cy="1080120"/>
            </a:xfrm>
            <a:prstGeom prst="rect">
              <a:avLst/>
            </a:prstGeom>
            <a:solidFill>
              <a:srgbClr val="FFE5E5"/>
            </a:solidFill>
            <a:ln>
              <a:solidFill>
                <a:srgbClr val="FF0000"/>
              </a:solidFill>
            </a:ln>
          </p:spPr>
          <p:txBody>
            <a:bodyPr wrap="none" lIns="180000" tIns="108000" rIns="180000" bIns="108000" rtlCol="0">
              <a:noAutofit/>
            </a:bodyPr>
            <a:lstStyle/>
            <a:p>
              <a:endParaRPr lang="ru-RU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2879812" y="2564904"/>
              <a:ext cx="2700300" cy="1080120"/>
            </a:xfrm>
            <a:prstGeom prst="rect">
              <a:avLst/>
            </a:prstGeom>
            <a:solidFill>
              <a:srgbClr val="F3EBC9"/>
            </a:solidFill>
            <a:ln>
              <a:solidFill>
                <a:srgbClr val="FF0000"/>
              </a:solidFill>
            </a:ln>
          </p:spPr>
          <p:txBody>
            <a:bodyPr wrap="none" lIns="180000" tIns="108000" rIns="180000" bIns="108000" rtlCol="0">
              <a:noAutofit/>
            </a:bodyPr>
            <a:lstStyle/>
            <a:p>
              <a:endParaRPr lang="ru-RU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1655676" y="2564904"/>
              <a:ext cx="1152128" cy="1080120"/>
            </a:xfrm>
            <a:prstGeom prst="rect">
              <a:avLst/>
            </a:prstGeom>
            <a:solidFill>
              <a:srgbClr val="E5FFEC"/>
            </a:solidFill>
            <a:ln>
              <a:solidFill>
                <a:srgbClr val="00B050"/>
              </a:solidFill>
            </a:ln>
          </p:spPr>
          <p:txBody>
            <a:bodyPr wrap="none" lIns="180000" tIns="108000" rIns="180000" bIns="108000" rtlCol="0">
              <a:noAutofit/>
            </a:bodyPr>
            <a:lstStyle/>
            <a:p>
              <a:endParaRPr lang="ru-RU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215516" y="918006"/>
              <a:ext cx="6200415" cy="2708434"/>
            </a:xfrm>
            <a:prstGeom prst="rect">
              <a:avLst/>
            </a:prstGeom>
            <a:noFill/>
          </p:spPr>
          <p:txBody>
            <a:bodyPr wrap="none" lIns="0" rIns="0" rtlCol="0">
              <a:spAutoFit/>
            </a:bodyPr>
            <a:lstStyle/>
            <a:p>
              <a:pPr marL="457200" lvl="0" indent="-457200">
                <a:spcAft>
                  <a:spcPts val="1800"/>
                </a:spcAft>
              </a:pPr>
              <a:r>
                <a:rPr lang="en-US" sz="2400" b="0" i="1" dirty="0" smtClean="0">
                  <a:latin typeface="Times New Roman" pitchFamily="18" charset="0"/>
                  <a:cs typeface="Times New Roman" pitchFamily="18" charset="0"/>
                </a:rPr>
                <a:t>f(a, j, i, a) = f(a`, j, i, a`) = </a:t>
              </a:r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true</a:t>
              </a:r>
              <a:r>
                <a:rPr lang="en-US" sz="2400" b="0" dirty="0" smtClean="0">
                  <a:latin typeface="Times New Roman" pitchFamily="18" charset="0"/>
                  <a:cs typeface="Times New Roman" pitchFamily="18" charset="0"/>
                </a:rPr>
                <a:t>.</a:t>
              </a:r>
            </a:p>
            <a:p>
              <a:pPr marL="457200" indent="-457200">
                <a:spcAft>
                  <a:spcPts val="600"/>
                </a:spcAft>
              </a:pPr>
              <a:r>
                <a:rPr lang="en-US" sz="2400" b="0" i="1" dirty="0" smtClean="0">
                  <a:latin typeface="Times New Roman" pitchFamily="18" charset="0"/>
                  <a:cs typeface="Times New Roman" pitchFamily="18" charset="0"/>
                </a:rPr>
                <a:t>a  = ( s, x,   p,  y,  q,   t  ),</a:t>
              </a:r>
            </a:p>
            <a:p>
              <a:pPr marL="457200" indent="-457200">
                <a:spcAft>
                  <a:spcPts val="1800"/>
                </a:spcAft>
              </a:pPr>
              <a:r>
                <a:rPr lang="en-US" sz="2400" b="0" i="1" dirty="0" smtClean="0">
                  <a:latin typeface="Times New Roman" pitchFamily="18" charset="0"/>
                  <a:cs typeface="Times New Roman" pitchFamily="18" charset="0"/>
                </a:rPr>
                <a:t>a` = ( s, x`, p`, y`, q`, t` )</a:t>
              </a:r>
              <a:r>
                <a:rPr lang="en-US" sz="2400" b="0" dirty="0" smtClean="0">
                  <a:latin typeface="Times New Roman" pitchFamily="18" charset="0"/>
                  <a:cs typeface="Times New Roman" pitchFamily="18" charset="0"/>
                </a:rPr>
                <a:t>.</a:t>
              </a:r>
              <a:endParaRPr lang="en-US" sz="2400" b="0" i="1" dirty="0" smtClean="0">
                <a:latin typeface="Times New Roman" pitchFamily="18" charset="0"/>
                <a:cs typeface="Times New Roman" pitchFamily="18" charset="0"/>
              </a:endParaRPr>
            </a:p>
            <a:p>
              <a:pPr marL="457200" indent="-457200">
                <a:spcAft>
                  <a:spcPts val="1800"/>
                </a:spcAft>
              </a:pPr>
              <a:r>
                <a:rPr lang="en-US" sz="2400" b="0" i="1" dirty="0" smtClean="0">
                  <a:latin typeface="Times New Roman" pitchFamily="18" charset="0"/>
                  <a:cs typeface="Times New Roman" pitchFamily="18" charset="0"/>
                </a:rPr>
                <a:t>a[</a:t>
              </a:r>
              <a:r>
                <a:rPr lang="en-US" sz="2400" b="0" i="1" dirty="0" err="1" smtClean="0">
                  <a:latin typeface="Times New Roman" pitchFamily="18" charset="0"/>
                  <a:cs typeface="Times New Roman" pitchFamily="18" charset="0"/>
                </a:rPr>
                <a:t>j,i</a:t>
              </a:r>
              <a:r>
                <a:rPr lang="en-US" sz="2400" b="0" i="1" dirty="0" smtClean="0">
                  <a:latin typeface="Times New Roman" pitchFamily="18" charset="0"/>
                  <a:cs typeface="Times New Roman" pitchFamily="18" charset="0"/>
                </a:rPr>
                <a:t>]a	  = ( s,   x/{i},   p\{i},    y/{j},    q\{j},    t  ),</a:t>
              </a:r>
              <a:endParaRPr lang="en-US" sz="2400" b="0" dirty="0" smtClean="0">
                <a:latin typeface="Times New Roman" pitchFamily="18" charset="0"/>
                <a:cs typeface="Times New Roman" pitchFamily="18" charset="0"/>
              </a:endParaRPr>
            </a:p>
            <a:p>
              <a:pPr marL="457200" indent="-457200">
                <a:spcAft>
                  <a:spcPts val="1800"/>
                </a:spcAft>
              </a:pPr>
              <a:r>
                <a:rPr lang="en-US" sz="2400" b="0" i="1" dirty="0" smtClean="0">
                  <a:latin typeface="Times New Roman" pitchFamily="18" charset="0"/>
                  <a:cs typeface="Times New Roman" pitchFamily="18" charset="0"/>
                </a:rPr>
                <a:t>a`[</a:t>
              </a:r>
              <a:r>
                <a:rPr lang="en-US" sz="2400" b="0" i="1" dirty="0" err="1" smtClean="0">
                  <a:latin typeface="Times New Roman" pitchFamily="18" charset="0"/>
                  <a:cs typeface="Times New Roman" pitchFamily="18" charset="0"/>
                </a:rPr>
                <a:t>j,i</a:t>
              </a:r>
              <a:r>
                <a:rPr lang="en-US" sz="2400" b="0" i="1" dirty="0" smtClean="0">
                  <a:latin typeface="Times New Roman" pitchFamily="18" charset="0"/>
                  <a:cs typeface="Times New Roman" pitchFamily="18" charset="0"/>
                </a:rPr>
                <a:t>]a` = ( s,   x/{i},   p`\{i},   y`/{j},   q`\{j},  t` ).</a:t>
              </a:r>
              <a:endParaRPr lang="en-US" sz="2400" b="0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4716016" y="1556792"/>
              <a:ext cx="1592035" cy="432047"/>
            </a:xfrm>
            <a:prstGeom prst="rect">
              <a:avLst/>
            </a:prstGeom>
            <a:solidFill>
              <a:srgbClr val="E5FFEC"/>
            </a:solidFill>
            <a:ln>
              <a:solidFill>
                <a:srgbClr val="00B050"/>
              </a:solidFill>
            </a:ln>
          </p:spPr>
          <p:txBody>
            <a:bodyPr wrap="none" lIns="108000" tIns="36000" rIns="108000" bIns="36000" rtlCol="0">
              <a:noAutofit/>
            </a:bodyPr>
            <a:lstStyle/>
            <a:p>
              <a:endParaRPr lang="ru-RU" dirty="0"/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3419872" y="1592796"/>
              <a:ext cx="864096" cy="828092"/>
            </a:xfrm>
            <a:prstGeom prst="rect">
              <a:avLst/>
            </a:prstGeom>
            <a:solidFill>
              <a:srgbClr val="FFE5E5"/>
            </a:solidFill>
            <a:ln>
              <a:solidFill>
                <a:srgbClr val="FF0000"/>
              </a:solidFill>
            </a:ln>
          </p:spPr>
          <p:txBody>
            <a:bodyPr wrap="none" lIns="180000" tIns="108000" rIns="180000" bIns="108000" rtlCol="0">
              <a:noAutofit/>
            </a:bodyPr>
            <a:lstStyle/>
            <a:p>
              <a:endParaRPr lang="ru-RU" dirty="0"/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3527884" y="1572741"/>
              <a:ext cx="2818079" cy="81560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US" sz="2400" b="0" i="1" dirty="0" smtClean="0">
                  <a:latin typeface="Times New Roman" pitchFamily="18" charset="0"/>
                  <a:cs typeface="Times New Roman" pitchFamily="18" charset="0"/>
                </a:rPr>
                <a:t>x </a:t>
              </a:r>
              <a:r>
                <a:rPr lang="en-US" sz="2400" b="0" i="1" dirty="0" smtClean="0">
                  <a:latin typeface="Times New Roman" pitchFamily="18" charset="0"/>
                  <a:cs typeface="Times New Roman" pitchFamily="18" charset="0"/>
                  <a:sym typeface="Symbol"/>
                </a:rPr>
                <a:t> </a:t>
              </a:r>
              <a:r>
                <a:rPr lang="en-US" sz="2400" b="0" i="1" dirty="0" smtClean="0">
                  <a:latin typeface="Times New Roman" pitchFamily="18" charset="0"/>
                  <a:cs typeface="Times New Roman" pitchFamily="18" charset="0"/>
                </a:rPr>
                <a:t>x`</a:t>
              </a:r>
              <a:r>
                <a:rPr lang="ru-RU" sz="2400" b="0" dirty="0" smtClean="0">
                  <a:latin typeface="Times New Roman" pitchFamily="18" charset="0"/>
                  <a:cs typeface="Times New Roman" pitchFamily="18" charset="0"/>
                </a:rPr>
                <a:t>, но </a:t>
              </a:r>
              <a:r>
                <a:rPr lang="en-US" sz="2400" b="0" i="1" dirty="0" smtClean="0">
                  <a:latin typeface="Times New Roman" pitchFamily="18" charset="0"/>
                  <a:cs typeface="Times New Roman" pitchFamily="18" charset="0"/>
                </a:rPr>
                <a:t>x/{i} = x`/{i}</a:t>
              </a:r>
            </a:p>
            <a:p>
              <a:r>
                <a:rPr lang="en-US" sz="2400" b="0" i="1" dirty="0" smtClean="0">
                  <a:latin typeface="Times New Roman" pitchFamily="18" charset="0"/>
                  <a:cs typeface="Times New Roman" pitchFamily="18" charset="0"/>
                </a:rPr>
                <a:t>t </a:t>
              </a:r>
              <a:r>
                <a:rPr lang="en-US" sz="2400" b="0" i="1" dirty="0" smtClean="0">
                  <a:latin typeface="Times New Roman" pitchFamily="18" charset="0"/>
                  <a:cs typeface="Times New Roman" pitchFamily="18" charset="0"/>
                  <a:sym typeface="Symbol"/>
                </a:rPr>
                <a:t> </a:t>
              </a:r>
              <a:r>
                <a:rPr lang="en-US" sz="2400" b="0" i="1" dirty="0" smtClean="0">
                  <a:latin typeface="Times New Roman" pitchFamily="18" charset="0"/>
                  <a:cs typeface="Times New Roman" pitchFamily="18" charset="0"/>
                </a:rPr>
                <a:t>t` </a:t>
              </a:r>
              <a:endParaRPr lang="ru-RU" dirty="0" smtClean="0"/>
            </a:p>
          </p:txBody>
        </p:sp>
      </p:grpSp>
      <p:sp>
        <p:nvSpPr>
          <p:cNvPr id="62" name="TextBox 61"/>
          <p:cNvSpPr txBox="1"/>
          <p:nvPr/>
        </p:nvSpPr>
        <p:spPr>
          <a:xfrm>
            <a:off x="179512" y="3933056"/>
            <a:ext cx="8712968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Пусть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y(j)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y`(j)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. Тогда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) =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`(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, а так как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x/{i} = x`/{i}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, то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`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spcAft>
                <a:spcPts val="1200"/>
              </a:spcAft>
            </a:pP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По 1-ому правилу для автомата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`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`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b="0" u="sng" dirty="0" smtClean="0">
                <a:latin typeface="Times New Roman" pitchFamily="18" charset="0"/>
                <a:cs typeface="Times New Roman" pitchFamily="18" charset="0"/>
              </a:rPr>
              <a:t>1-ое для </a:t>
            </a:r>
            <a:r>
              <a:rPr lang="en-US" sz="2400" b="0" i="1" u="sng" dirty="0" smtClean="0">
                <a:latin typeface="Times New Roman" pitchFamily="18" charset="0"/>
                <a:cs typeface="Times New Roman" pitchFamily="18" charset="0"/>
              </a:rPr>
              <a:t>A[</a:t>
            </a:r>
            <a:r>
              <a:rPr lang="en-US" sz="2400" b="0" i="1" u="sng" dirty="0" err="1" smtClean="0">
                <a:latin typeface="Times New Roman" pitchFamily="18" charset="0"/>
                <a:cs typeface="Times New Roman" pitchFamily="18" charset="0"/>
              </a:rPr>
              <a:t>j,i</a:t>
            </a:r>
            <a:r>
              <a:rPr lang="en-US" sz="2400" b="0" i="1" u="sng" dirty="0" smtClean="0">
                <a:latin typeface="Times New Roman" pitchFamily="18" charset="0"/>
                <a:cs typeface="Times New Roman" pitchFamily="18" charset="0"/>
              </a:rPr>
              <a:t>]A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По условию композиции 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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~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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Если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`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, то 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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~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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`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. А так как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q\{j} = q`\{j}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, то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`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По 2-ому правилу для автомата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t=t`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0" u="sng" dirty="0" smtClean="0">
                <a:latin typeface="Times New Roman" pitchFamily="18" charset="0"/>
                <a:cs typeface="Times New Roman" pitchFamily="18" charset="0"/>
              </a:rPr>
              <a:t>2-ое для </a:t>
            </a:r>
            <a:r>
              <a:rPr lang="en-US" sz="2400" b="0" i="1" u="sng" dirty="0" smtClean="0">
                <a:latin typeface="Times New Roman" pitchFamily="18" charset="0"/>
                <a:cs typeface="Times New Roman" pitchFamily="18" charset="0"/>
              </a:rPr>
              <a:t>A[</a:t>
            </a:r>
            <a:r>
              <a:rPr lang="en-US" sz="2400" b="0" i="1" u="sng" dirty="0" err="1" smtClean="0">
                <a:latin typeface="Times New Roman" pitchFamily="18" charset="0"/>
                <a:cs typeface="Times New Roman" pitchFamily="18" charset="0"/>
              </a:rPr>
              <a:t>j,i</a:t>
            </a:r>
            <a:r>
              <a:rPr lang="en-US" sz="2400" b="0" i="1" u="sng" dirty="0" smtClean="0">
                <a:latin typeface="Times New Roman" pitchFamily="18" charset="0"/>
                <a:cs typeface="Times New Roman" pitchFamily="18" charset="0"/>
              </a:rPr>
              <a:t>]A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b="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445250"/>
            <a:ext cx="2133600" cy="476250"/>
          </a:xfrm>
          <a:noFill/>
        </p:spPr>
        <p:txBody>
          <a:bodyPr/>
          <a:lstStyle/>
          <a:p>
            <a:fld id="{196D03F6-C403-400F-BBFC-111E0F1EADEF}" type="slidenum">
              <a:rPr lang="ru-RU" smtClean="0">
                <a:solidFill>
                  <a:schemeClr val="bg2"/>
                </a:solidFill>
              </a:rPr>
              <a:pPr/>
              <a:t>24</a:t>
            </a:fld>
            <a:endParaRPr lang="ru-RU" smtClean="0">
              <a:solidFill>
                <a:schemeClr val="bg2"/>
              </a:solidFill>
            </a:endParaRPr>
          </a:p>
        </p:txBody>
      </p:sp>
      <p:sp>
        <p:nvSpPr>
          <p:cNvPr id="3080" name="Text Box 101"/>
          <p:cNvSpPr txBox="1">
            <a:spLocks noChangeArrowheads="1"/>
          </p:cNvSpPr>
          <p:nvPr/>
        </p:nvSpPr>
        <p:spPr bwMode="auto">
          <a:xfrm>
            <a:off x="8748713" y="6473825"/>
            <a:ext cx="3175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0" dirty="0" smtClean="0">
                <a:solidFill>
                  <a:srgbClr val="808080"/>
                </a:solidFill>
              </a:rPr>
              <a:t>(36)</a:t>
            </a:r>
            <a:endParaRPr lang="ru-RU" sz="1400" b="0" dirty="0">
              <a:solidFill>
                <a:srgbClr val="808080"/>
              </a:solidFill>
            </a:endParaRPr>
          </a:p>
        </p:txBody>
      </p:sp>
      <p:sp>
        <p:nvSpPr>
          <p:cNvPr id="3081" name="Text Box 88"/>
          <p:cNvSpPr txBox="1">
            <a:spLocks noChangeArrowheads="1"/>
          </p:cNvSpPr>
          <p:nvPr/>
        </p:nvSpPr>
        <p:spPr bwMode="auto">
          <a:xfrm>
            <a:off x="71500" y="6489700"/>
            <a:ext cx="57358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200" b="0" dirty="0">
                <a:solidFill>
                  <a:srgbClr val="6666FF"/>
                </a:solidFill>
              </a:rPr>
              <a:t>И.Б.Бурдонов, </a:t>
            </a:r>
            <a:r>
              <a:rPr lang="ru-RU" sz="1200" b="0" dirty="0" err="1">
                <a:solidFill>
                  <a:srgbClr val="6666FF"/>
                </a:solidFill>
              </a:rPr>
              <a:t>А.С.Косачев</a:t>
            </a:r>
            <a:r>
              <a:rPr lang="ru-RU" sz="1200" b="0" dirty="0">
                <a:solidFill>
                  <a:srgbClr val="6666FF"/>
                </a:solidFill>
              </a:rPr>
              <a:t>. ИСП РАН. </a:t>
            </a:r>
            <a:r>
              <a:rPr lang="ru-RU" sz="1200" b="0" dirty="0" smtClean="0">
                <a:solidFill>
                  <a:srgbClr val="6666FF"/>
                </a:solidFill>
              </a:rPr>
              <a:t>Обобщенная модель системы автоматов</a:t>
            </a:r>
            <a:endParaRPr lang="ru-RU" sz="1200" b="0" dirty="0">
              <a:solidFill>
                <a:srgbClr val="6666FF"/>
              </a:solidFill>
            </a:endParaRPr>
          </a:p>
        </p:txBody>
      </p:sp>
      <p:sp>
        <p:nvSpPr>
          <p:cNvPr id="22" name="Rectangle 3"/>
          <p:cNvSpPr txBox="1">
            <a:spLocks noChangeArrowheads="1"/>
          </p:cNvSpPr>
          <p:nvPr/>
        </p:nvSpPr>
        <p:spPr bwMode="auto">
          <a:xfrm>
            <a:off x="179388" y="0"/>
            <a:ext cx="8748712" cy="612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90000" rIns="91440" bIns="9000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defRPr/>
            </a:pPr>
            <a:r>
              <a:rPr lang="ru-RU" sz="2800" dirty="0" smtClean="0">
                <a:latin typeface="+mj-lt"/>
                <a:sym typeface="Symbol" pitchFamily="18" charset="2"/>
              </a:rPr>
              <a:t>Композиция разных автоматов</a:t>
            </a:r>
          </a:p>
        </p:txBody>
      </p:sp>
      <p:sp>
        <p:nvSpPr>
          <p:cNvPr id="89120" name="Rectangle 3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2" name="TextBox 61"/>
          <p:cNvSpPr txBox="1"/>
          <p:nvPr/>
        </p:nvSpPr>
        <p:spPr>
          <a:xfrm>
            <a:off x="215516" y="1196752"/>
            <a:ext cx="871296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Лемма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1a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композиция разных детерминированных автоматов тоже детерминирована.</a:t>
            </a:r>
          </a:p>
          <a:p>
            <a:pPr algn="just"/>
            <a:endParaRPr lang="ru-RU" sz="2400" b="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Лемма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1b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композиция разных вполне определённых автоматов тоже вполне определена.</a:t>
            </a:r>
          </a:p>
          <a:p>
            <a:pPr algn="just"/>
            <a:endParaRPr lang="ru-RU" sz="2400" b="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Лемма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1c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композиция разных автоматов, определённых по всем параметрам выдачи, тоже определена по всем параметрам выдачи.</a:t>
            </a:r>
          </a:p>
          <a:p>
            <a:pPr algn="just"/>
            <a:endParaRPr lang="ru-RU" sz="2400" b="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Замечание: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композиция разных автоматов, определенных по всем стимулам, может не быть определенной по всем стимулам.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445250"/>
            <a:ext cx="2133600" cy="476250"/>
          </a:xfrm>
          <a:noFill/>
        </p:spPr>
        <p:txBody>
          <a:bodyPr/>
          <a:lstStyle/>
          <a:p>
            <a:fld id="{196D03F6-C403-400F-BBFC-111E0F1EADEF}" type="slidenum">
              <a:rPr lang="ru-RU" smtClean="0">
                <a:solidFill>
                  <a:schemeClr val="bg2"/>
                </a:solidFill>
              </a:rPr>
              <a:pPr/>
              <a:t>25</a:t>
            </a:fld>
            <a:endParaRPr lang="ru-RU" smtClean="0">
              <a:solidFill>
                <a:schemeClr val="bg2"/>
              </a:solidFill>
            </a:endParaRPr>
          </a:p>
        </p:txBody>
      </p:sp>
      <p:sp>
        <p:nvSpPr>
          <p:cNvPr id="3080" name="Text Box 101"/>
          <p:cNvSpPr txBox="1">
            <a:spLocks noChangeArrowheads="1"/>
          </p:cNvSpPr>
          <p:nvPr/>
        </p:nvSpPr>
        <p:spPr bwMode="auto">
          <a:xfrm>
            <a:off x="8748713" y="6473825"/>
            <a:ext cx="3175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0" dirty="0" smtClean="0">
                <a:solidFill>
                  <a:srgbClr val="808080"/>
                </a:solidFill>
              </a:rPr>
              <a:t>(36)</a:t>
            </a:r>
            <a:endParaRPr lang="ru-RU" sz="1400" b="0" dirty="0">
              <a:solidFill>
                <a:srgbClr val="808080"/>
              </a:solidFill>
            </a:endParaRPr>
          </a:p>
        </p:txBody>
      </p:sp>
      <p:sp>
        <p:nvSpPr>
          <p:cNvPr id="3081" name="Text Box 88"/>
          <p:cNvSpPr txBox="1">
            <a:spLocks noChangeArrowheads="1"/>
          </p:cNvSpPr>
          <p:nvPr/>
        </p:nvSpPr>
        <p:spPr bwMode="auto">
          <a:xfrm>
            <a:off x="71500" y="6489700"/>
            <a:ext cx="57358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200" b="0" dirty="0">
                <a:solidFill>
                  <a:srgbClr val="6666FF"/>
                </a:solidFill>
              </a:rPr>
              <a:t>И.Б.Бурдонов, </a:t>
            </a:r>
            <a:r>
              <a:rPr lang="ru-RU" sz="1200" b="0" dirty="0" err="1">
                <a:solidFill>
                  <a:srgbClr val="6666FF"/>
                </a:solidFill>
              </a:rPr>
              <a:t>А.С.Косачев</a:t>
            </a:r>
            <a:r>
              <a:rPr lang="ru-RU" sz="1200" b="0" dirty="0">
                <a:solidFill>
                  <a:srgbClr val="6666FF"/>
                </a:solidFill>
              </a:rPr>
              <a:t>. ИСП РАН. </a:t>
            </a:r>
            <a:r>
              <a:rPr lang="ru-RU" sz="1200" b="0" dirty="0" smtClean="0">
                <a:solidFill>
                  <a:srgbClr val="6666FF"/>
                </a:solidFill>
              </a:rPr>
              <a:t>Обобщенная модель системы автоматов</a:t>
            </a:r>
            <a:endParaRPr lang="ru-RU" sz="1200" b="0" dirty="0">
              <a:solidFill>
                <a:srgbClr val="6666FF"/>
              </a:solidFill>
            </a:endParaRPr>
          </a:p>
        </p:txBody>
      </p:sp>
      <p:sp>
        <p:nvSpPr>
          <p:cNvPr id="22" name="Rectangle 3"/>
          <p:cNvSpPr txBox="1">
            <a:spLocks noChangeArrowheads="1"/>
          </p:cNvSpPr>
          <p:nvPr/>
        </p:nvSpPr>
        <p:spPr bwMode="auto">
          <a:xfrm>
            <a:off x="179388" y="0"/>
            <a:ext cx="8748712" cy="612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90000" rIns="91440" bIns="9000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defRPr/>
            </a:pPr>
            <a:r>
              <a:rPr lang="ru-RU" sz="2800" dirty="0" smtClean="0">
                <a:sym typeface="Symbol" pitchFamily="18" charset="2"/>
              </a:rPr>
              <a:t>Композиция по петле со свободным контактом</a:t>
            </a:r>
          </a:p>
        </p:txBody>
      </p:sp>
      <p:sp>
        <p:nvSpPr>
          <p:cNvPr id="89120" name="Rectangle 3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2" name="TextBox 61"/>
          <p:cNvSpPr txBox="1"/>
          <p:nvPr/>
        </p:nvSpPr>
        <p:spPr>
          <a:xfrm>
            <a:off x="215516" y="836712"/>
            <a:ext cx="8712968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контакт 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в автомате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, если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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2400" b="0" i="1" baseline="-25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 &amp; 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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="0" i="1" baseline="-25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Контакт 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в автомате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свободный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, если сообщение на выходе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не зависит от сообщения на входе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spcAft>
                <a:spcPts val="1200"/>
              </a:spcAft>
            </a:pPr>
            <a:r>
              <a:rPr lang="ru-RU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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a,b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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400" b="0" i="1" baseline="-25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    ( 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  &amp;  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/{k}=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/{k}  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 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(l)=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(l) )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b="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spcAft>
                <a:spcPts val="0"/>
              </a:spcAft>
            </a:pP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Пусть 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свободный контакт в автомате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lvl="1">
              <a:spcAft>
                <a:spcPts val="1200"/>
              </a:spcAft>
            </a:pP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а в системе автоматов имеется соединение-петля 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. Тогда: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spcAft>
                <a:spcPts val="1200"/>
              </a:spcAft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Лемма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2a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детерминированный 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  <a:sym typeface="Symbol"/>
              </a:rPr>
              <a:t>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детерминирован.</a:t>
            </a:r>
          </a:p>
          <a:p>
            <a:pPr algn="just">
              <a:spcAft>
                <a:spcPts val="1200"/>
              </a:spcAft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Лемма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2b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вполне определен 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  <a:sym typeface="Symbol"/>
              </a:rPr>
              <a:t>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вполне определен.</a:t>
            </a:r>
          </a:p>
          <a:p>
            <a:pPr algn="just">
              <a:spcAft>
                <a:spcPts val="1200"/>
              </a:spcAft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Лемма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2c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определён по всем параметрам выдачи 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  <a:sym typeface="Symbol"/>
              </a:rPr>
              <a:t>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определен по всем параметрам выдачи.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Замечание: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Если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определен по всем стимулам, то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может не быть определенной по всем стимулам.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445250"/>
            <a:ext cx="2133600" cy="476250"/>
          </a:xfrm>
          <a:noFill/>
        </p:spPr>
        <p:txBody>
          <a:bodyPr/>
          <a:lstStyle/>
          <a:p>
            <a:fld id="{196D03F6-C403-400F-BBFC-111E0F1EADEF}" type="slidenum">
              <a:rPr lang="ru-RU" smtClean="0">
                <a:solidFill>
                  <a:schemeClr val="bg2"/>
                </a:solidFill>
              </a:rPr>
              <a:pPr/>
              <a:t>26</a:t>
            </a:fld>
            <a:endParaRPr lang="ru-RU" smtClean="0">
              <a:solidFill>
                <a:schemeClr val="bg2"/>
              </a:solidFill>
            </a:endParaRPr>
          </a:p>
        </p:txBody>
      </p:sp>
      <p:sp>
        <p:nvSpPr>
          <p:cNvPr id="3080" name="Text Box 101"/>
          <p:cNvSpPr txBox="1">
            <a:spLocks noChangeArrowheads="1"/>
          </p:cNvSpPr>
          <p:nvPr/>
        </p:nvSpPr>
        <p:spPr bwMode="auto">
          <a:xfrm>
            <a:off x="8748713" y="6473825"/>
            <a:ext cx="3175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0" dirty="0" smtClean="0">
                <a:solidFill>
                  <a:srgbClr val="808080"/>
                </a:solidFill>
              </a:rPr>
              <a:t>(36)</a:t>
            </a:r>
            <a:endParaRPr lang="ru-RU" sz="1400" b="0" dirty="0">
              <a:solidFill>
                <a:srgbClr val="808080"/>
              </a:solidFill>
            </a:endParaRPr>
          </a:p>
        </p:txBody>
      </p:sp>
      <p:sp>
        <p:nvSpPr>
          <p:cNvPr id="3081" name="Text Box 88"/>
          <p:cNvSpPr txBox="1">
            <a:spLocks noChangeArrowheads="1"/>
          </p:cNvSpPr>
          <p:nvPr/>
        </p:nvSpPr>
        <p:spPr bwMode="auto">
          <a:xfrm>
            <a:off x="71500" y="6489700"/>
            <a:ext cx="57358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200" b="0" dirty="0">
                <a:solidFill>
                  <a:srgbClr val="6666FF"/>
                </a:solidFill>
              </a:rPr>
              <a:t>И.Б.Бурдонов, </a:t>
            </a:r>
            <a:r>
              <a:rPr lang="ru-RU" sz="1200" b="0" dirty="0" err="1">
                <a:solidFill>
                  <a:srgbClr val="6666FF"/>
                </a:solidFill>
              </a:rPr>
              <a:t>А.С.Косачев</a:t>
            </a:r>
            <a:r>
              <a:rPr lang="ru-RU" sz="1200" b="0" dirty="0">
                <a:solidFill>
                  <a:srgbClr val="6666FF"/>
                </a:solidFill>
              </a:rPr>
              <a:t>. ИСП РАН. </a:t>
            </a:r>
            <a:r>
              <a:rPr lang="ru-RU" sz="1200" b="0" dirty="0" smtClean="0">
                <a:solidFill>
                  <a:srgbClr val="6666FF"/>
                </a:solidFill>
              </a:rPr>
              <a:t>Обобщенная модель системы автоматов</a:t>
            </a:r>
            <a:endParaRPr lang="ru-RU" sz="1200" b="0" dirty="0">
              <a:solidFill>
                <a:srgbClr val="6666FF"/>
              </a:solidFill>
            </a:endParaRPr>
          </a:p>
        </p:txBody>
      </p:sp>
      <p:sp>
        <p:nvSpPr>
          <p:cNvPr id="22" name="Rectangle 3"/>
          <p:cNvSpPr txBox="1">
            <a:spLocks noChangeArrowheads="1"/>
          </p:cNvSpPr>
          <p:nvPr/>
        </p:nvSpPr>
        <p:spPr bwMode="auto">
          <a:xfrm>
            <a:off x="179388" y="0"/>
            <a:ext cx="8748712" cy="612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90000" rIns="91440" bIns="9000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defRPr/>
            </a:pPr>
            <a:r>
              <a:rPr lang="ru-RU" sz="2800" dirty="0" smtClean="0">
                <a:latin typeface="+mj-lt"/>
                <a:sym typeface="Symbol" pitchFamily="18" charset="2"/>
              </a:rPr>
              <a:t>Свободные циклы</a:t>
            </a:r>
          </a:p>
        </p:txBody>
      </p:sp>
      <p:sp>
        <p:nvSpPr>
          <p:cNvPr id="89120" name="Rectangle 3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2" name="TextBox 61"/>
          <p:cNvSpPr txBox="1"/>
          <p:nvPr/>
        </p:nvSpPr>
        <p:spPr>
          <a:xfrm>
            <a:off x="215516" y="838183"/>
            <a:ext cx="8712968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Последовательность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соединений 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), (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), ... (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цикл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, если есть такая последовательность автоматов 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,… A</a:t>
            </a:r>
            <a:r>
              <a:rPr lang="en-US" sz="2400" b="0" i="1" baseline="-25000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just">
              <a:spcAft>
                <a:spcPts val="1200"/>
              </a:spcAft>
            </a:pP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что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I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A</a:t>
            </a:r>
            <a:r>
              <a:rPr lang="en-US" sz="2400" b="0" i="1" baseline="-40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k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  <a:sym typeface="Symbol"/>
              </a:rPr>
              <a:t>   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  <a:sym typeface="Symbol"/>
              </a:rPr>
              <a:t>и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  <a:sym typeface="Symbol"/>
              </a:rPr>
              <a:t>  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J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A</a:t>
            </a:r>
            <a:r>
              <a:rPr lang="en-US" sz="2400" b="0" i="1" baseline="-40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k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  <a:sym typeface="Symbol"/>
              </a:rPr>
              <a:t>   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  <a:sym typeface="Symbol"/>
              </a:rPr>
              <a:t>для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  <a:sym typeface="Symbol"/>
              </a:rPr>
              <a:t>  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k=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1..m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  <a:sym typeface="Symbol"/>
              </a:rPr>
              <a:t>.</a:t>
            </a:r>
          </a:p>
          <a:p>
            <a:pPr algn="just">
              <a:spcAft>
                <a:spcPts val="1200"/>
              </a:spcAft>
            </a:pPr>
            <a:endParaRPr lang="ru-RU" sz="2400" b="0" dirty="0" smtClean="0">
              <a:latin typeface="Times New Roman" pitchFamily="18" charset="0"/>
              <a:cs typeface="Times New Roman" pitchFamily="18" charset="0"/>
              <a:sym typeface="Symbol"/>
            </a:endParaRPr>
          </a:p>
          <a:p>
            <a:pPr algn="just">
              <a:spcAft>
                <a:spcPts val="1200"/>
              </a:spcAft>
            </a:pPr>
            <a:endParaRPr lang="ru-RU" sz="2400" b="0" dirty="0" smtClean="0">
              <a:latin typeface="Times New Roman" pitchFamily="18" charset="0"/>
              <a:cs typeface="Times New Roman" pitchFamily="18" charset="0"/>
              <a:sym typeface="Symbol"/>
            </a:endParaRPr>
          </a:p>
          <a:p>
            <a:pPr algn="just">
              <a:spcAft>
                <a:spcPts val="1200"/>
              </a:spcAft>
            </a:pPr>
            <a:endParaRPr lang="ru-RU" sz="2400" b="0" dirty="0" smtClean="0">
              <a:latin typeface="Times New Roman" pitchFamily="18" charset="0"/>
              <a:cs typeface="Times New Roman" pitchFamily="18" charset="0"/>
              <a:sym typeface="Symbol"/>
            </a:endParaRPr>
          </a:p>
          <a:p>
            <a:pPr algn="just">
              <a:spcAft>
                <a:spcPts val="1200"/>
              </a:spcAft>
            </a:pPr>
            <a:endParaRPr lang="ru-RU" sz="2400" b="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spcAft>
                <a:spcPts val="1200"/>
              </a:spcAft>
            </a:pP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Цикл 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свободный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, если в цикле есть свободный контакт 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sz="2400" b="0" i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для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некоторого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grpSp>
        <p:nvGrpSpPr>
          <p:cNvPr id="31" name="Группа 30"/>
          <p:cNvGrpSpPr/>
          <p:nvPr/>
        </p:nvGrpSpPr>
        <p:grpSpPr>
          <a:xfrm>
            <a:off x="647564" y="2744924"/>
            <a:ext cx="1044116" cy="972108"/>
            <a:chOff x="647564" y="2744924"/>
            <a:chExt cx="1044116" cy="972108"/>
          </a:xfrm>
        </p:grpSpPr>
        <p:grpSp>
          <p:nvGrpSpPr>
            <p:cNvPr id="10" name="Группа 101"/>
            <p:cNvGrpSpPr/>
            <p:nvPr/>
          </p:nvGrpSpPr>
          <p:grpSpPr>
            <a:xfrm>
              <a:off x="647564" y="2744924"/>
              <a:ext cx="1044116" cy="972108"/>
              <a:chOff x="575556" y="2384884"/>
              <a:chExt cx="1044116" cy="972108"/>
            </a:xfrm>
          </p:grpSpPr>
          <p:grpSp>
            <p:nvGrpSpPr>
              <p:cNvPr id="25" name="Группа 60"/>
              <p:cNvGrpSpPr/>
              <p:nvPr/>
            </p:nvGrpSpPr>
            <p:grpSpPr>
              <a:xfrm>
                <a:off x="575556" y="2384884"/>
                <a:ext cx="1044116" cy="972108"/>
                <a:chOff x="575556" y="2384884"/>
                <a:chExt cx="1044116" cy="972108"/>
              </a:xfrm>
            </p:grpSpPr>
            <p:sp>
              <p:nvSpPr>
                <p:cNvPr id="27" name="AutoShape 64"/>
                <p:cNvSpPr>
                  <a:spLocks noChangeArrowheads="1"/>
                </p:cNvSpPr>
                <p:nvPr/>
              </p:nvSpPr>
              <p:spPr bwMode="auto">
                <a:xfrm>
                  <a:off x="575556" y="2384884"/>
                  <a:ext cx="1044116" cy="972108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none" lIns="18000" tIns="10800" rIns="18000" bIns="10800" numCol="1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ru-RU" sz="2400" b="0" i="0" u="none" strike="noStrike" cap="none" normalizeH="0" baseline="-2500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grpSp>
              <p:nvGrpSpPr>
                <p:cNvPr id="28" name="Группа 43"/>
                <p:cNvGrpSpPr/>
                <p:nvPr/>
              </p:nvGrpSpPr>
              <p:grpSpPr>
                <a:xfrm>
                  <a:off x="575556" y="2744917"/>
                  <a:ext cx="360000" cy="480644"/>
                  <a:chOff x="5544122" y="2896435"/>
                  <a:chExt cx="480001" cy="512361"/>
                </a:xfrm>
              </p:grpSpPr>
              <p:sp>
                <p:nvSpPr>
                  <p:cNvPr id="29" name="Блок-схема: задержка 28"/>
                  <p:cNvSpPr/>
                  <p:nvPr/>
                </p:nvSpPr>
                <p:spPr bwMode="auto">
                  <a:xfrm>
                    <a:off x="5544122" y="2948289"/>
                    <a:ext cx="480001" cy="460507"/>
                  </a:xfrm>
                  <a:prstGeom prst="flowChartDelay">
                    <a:avLst/>
                  </a:prstGeom>
                  <a:solidFill>
                    <a:schemeClr val="bg1">
                      <a:lumMod val="95000"/>
                    </a:schemeClr>
                  </a:solidFill>
                  <a:ln w="6350" cap="flat" cmpd="sng" algn="ctr">
                    <a:solidFill>
                      <a:schemeClr val="bg1">
                        <a:lumMod val="50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36000" tIns="36000" rIns="36000" bIns="3600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ru-RU" sz="1800" b="1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</a:endParaRPr>
                  </a:p>
                </p:txBody>
              </p:sp>
              <p:sp>
                <p:nvSpPr>
                  <p:cNvPr id="30" name="TextBox 29"/>
                  <p:cNvSpPr txBox="1"/>
                  <p:nvPr/>
                </p:nvSpPr>
                <p:spPr>
                  <a:xfrm>
                    <a:off x="5612316" y="2896435"/>
                    <a:ext cx="250070" cy="393703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r>
                      <a:rPr lang="en-US" sz="2400" b="0" i="1" dirty="0" err="1" smtClean="0">
                        <a:latin typeface="Times New Roman" pitchFamily="18" charset="0"/>
                        <a:cs typeface="Times New Roman" pitchFamily="18" charset="0"/>
                      </a:rPr>
                      <a:t>i</a:t>
                    </a:r>
                    <a:r>
                      <a:rPr lang="en-US" sz="2400" b="0" i="1" baseline="-25000" dirty="0" err="1" smtClean="0">
                        <a:latin typeface="Times New Roman" pitchFamily="18" charset="0"/>
                        <a:cs typeface="Times New Roman" pitchFamily="18" charset="0"/>
                      </a:rPr>
                      <a:t>1</a:t>
                    </a:r>
                    <a:endParaRPr lang="ru-RU" sz="2400" b="0" i="1" baseline="-25000" dirty="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</p:grpSp>
          <p:sp>
            <p:nvSpPr>
              <p:cNvPr id="26" name="TextBox 25"/>
              <p:cNvSpPr txBox="1"/>
              <p:nvPr/>
            </p:nvSpPr>
            <p:spPr>
              <a:xfrm>
                <a:off x="933484" y="2386109"/>
                <a:ext cx="29014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2400" b="0" i="1" dirty="0" smtClean="0">
                    <a:latin typeface="Times New Roman" pitchFamily="18" charset="0"/>
                    <a:cs typeface="Times New Roman" pitchFamily="18" charset="0"/>
                  </a:rPr>
                  <a:t>A</a:t>
                </a:r>
                <a:r>
                  <a:rPr lang="ru-RU" sz="2400" b="0" i="1" baseline="-25000" dirty="0" smtClean="0"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lang="ru-RU" sz="2400" b="0" i="1" baseline="-25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11" name="Группа 39"/>
            <p:cNvGrpSpPr/>
            <p:nvPr/>
          </p:nvGrpSpPr>
          <p:grpSpPr>
            <a:xfrm>
              <a:off x="1331680" y="3104964"/>
              <a:ext cx="360000" cy="480684"/>
              <a:chOff x="4788064" y="1088740"/>
              <a:chExt cx="360000" cy="480684"/>
            </a:xfrm>
          </p:grpSpPr>
          <p:sp>
            <p:nvSpPr>
              <p:cNvPr id="23" name="Блок-схема: задержка 22"/>
              <p:cNvSpPr/>
              <p:nvPr/>
            </p:nvSpPr>
            <p:spPr bwMode="auto">
              <a:xfrm rot="10800000">
                <a:off x="4788064" y="1137376"/>
                <a:ext cx="360000" cy="432048"/>
              </a:xfrm>
              <a:prstGeom prst="flowChartDelay">
                <a:avLst/>
              </a:prstGeom>
              <a:solidFill>
                <a:schemeClr val="bg1">
                  <a:lumMod val="95000"/>
                </a:schemeClr>
              </a:solidFill>
              <a:ln w="6350" cap="flat" cmpd="sng" algn="ctr">
                <a:solidFill>
                  <a:schemeClr val="bg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36000" tIns="36000" rIns="36000" bIns="3600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ru-RU" sz="1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4896036" y="1088740"/>
                <a:ext cx="18755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2400" b="0" i="1" dirty="0" err="1" smtClean="0">
                    <a:latin typeface="Times New Roman" pitchFamily="18" charset="0"/>
                    <a:cs typeface="Times New Roman" pitchFamily="18" charset="0"/>
                  </a:rPr>
                  <a:t>j</a:t>
                </a:r>
                <a:r>
                  <a:rPr lang="en-US" sz="2400" b="0" i="1" baseline="-25000" dirty="0" err="1" smtClean="0"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lang="ru-RU" sz="2400" b="0" i="1" baseline="-25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grpSp>
        <p:nvGrpSpPr>
          <p:cNvPr id="12" name="Группа 174"/>
          <p:cNvGrpSpPr/>
          <p:nvPr/>
        </p:nvGrpSpPr>
        <p:grpSpPr>
          <a:xfrm>
            <a:off x="2267744" y="2744924"/>
            <a:ext cx="1044116" cy="972108"/>
            <a:chOff x="575556" y="2384884"/>
            <a:chExt cx="1044116" cy="972108"/>
          </a:xfrm>
        </p:grpSpPr>
        <p:grpSp>
          <p:nvGrpSpPr>
            <p:cNvPr id="13" name="Группа 60"/>
            <p:cNvGrpSpPr/>
            <p:nvPr/>
          </p:nvGrpSpPr>
          <p:grpSpPr>
            <a:xfrm>
              <a:off x="575556" y="2384884"/>
              <a:ext cx="1044116" cy="972108"/>
              <a:chOff x="575556" y="2384884"/>
              <a:chExt cx="1044116" cy="972108"/>
            </a:xfrm>
          </p:grpSpPr>
          <p:sp>
            <p:nvSpPr>
              <p:cNvPr id="15" name="AutoShape 64"/>
              <p:cNvSpPr>
                <a:spLocks noChangeArrowheads="1"/>
              </p:cNvSpPr>
              <p:nvPr/>
            </p:nvSpPr>
            <p:spPr bwMode="auto">
              <a:xfrm>
                <a:off x="575556" y="2384884"/>
                <a:ext cx="1044116" cy="972108"/>
              </a:xfrm>
              <a:prstGeom prst="roundRect">
                <a:avLst>
                  <a:gd name="adj" fmla="val 16667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none" lIns="18000" tIns="10800" rIns="18000" bIns="1080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ru-RU" sz="24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16" name="Группа 39"/>
              <p:cNvGrpSpPr/>
              <p:nvPr/>
            </p:nvGrpSpPr>
            <p:grpSpPr>
              <a:xfrm>
                <a:off x="1259672" y="2723910"/>
                <a:ext cx="360000" cy="501650"/>
                <a:chOff x="4788064" y="1067726"/>
                <a:chExt cx="360000" cy="501650"/>
              </a:xfrm>
            </p:grpSpPr>
            <p:sp>
              <p:nvSpPr>
                <p:cNvPr id="20" name="Блок-схема: задержка 19"/>
                <p:cNvSpPr/>
                <p:nvPr/>
              </p:nvSpPr>
              <p:spPr bwMode="auto">
                <a:xfrm rot="10800000">
                  <a:off x="4788064" y="1137376"/>
                  <a:ext cx="360000" cy="432000"/>
                </a:xfrm>
                <a:prstGeom prst="flowChartDelay">
                  <a:avLst/>
                </a:prstGeom>
                <a:solidFill>
                  <a:schemeClr val="bg1">
                    <a:lumMod val="95000"/>
                  </a:schemeClr>
                </a:solidFill>
                <a:ln w="6350" cap="flat" cmpd="sng" algn="ctr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36000" tIns="36000" rIns="36000" bIns="3600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ru-RU" sz="18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21" name="TextBox 20"/>
                <p:cNvSpPr txBox="1"/>
                <p:nvPr/>
              </p:nvSpPr>
              <p:spPr>
                <a:xfrm>
                  <a:off x="4896036" y="1067726"/>
                  <a:ext cx="187552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r>
                    <a:rPr lang="en-US" sz="2400" b="0" i="1" dirty="0" err="1" smtClean="0">
                      <a:latin typeface="Times New Roman" pitchFamily="18" charset="0"/>
                      <a:cs typeface="Times New Roman" pitchFamily="18" charset="0"/>
                    </a:rPr>
                    <a:t>j</a:t>
                  </a:r>
                  <a:r>
                    <a:rPr lang="en-US" sz="2400" b="0" i="1" baseline="-25000" dirty="0" err="1" smtClean="0">
                      <a:latin typeface="Times New Roman" pitchFamily="18" charset="0"/>
                      <a:cs typeface="Times New Roman" pitchFamily="18" charset="0"/>
                    </a:rPr>
                    <a:t>2</a:t>
                  </a:r>
                  <a:endParaRPr lang="ru-RU" sz="2400" b="0" i="1" baseline="-25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grpSp>
            <p:nvGrpSpPr>
              <p:cNvPr id="17" name="Группа 43"/>
              <p:cNvGrpSpPr/>
              <p:nvPr/>
            </p:nvGrpSpPr>
            <p:grpSpPr>
              <a:xfrm>
                <a:off x="575556" y="2744922"/>
                <a:ext cx="360000" cy="480636"/>
                <a:chOff x="5544108" y="2896439"/>
                <a:chExt cx="480000" cy="512352"/>
              </a:xfrm>
            </p:grpSpPr>
            <p:sp>
              <p:nvSpPr>
                <p:cNvPr id="18" name="Блок-схема: задержка 17"/>
                <p:cNvSpPr/>
                <p:nvPr/>
              </p:nvSpPr>
              <p:spPr bwMode="auto">
                <a:xfrm>
                  <a:off x="5544108" y="2948285"/>
                  <a:ext cx="480000" cy="460506"/>
                </a:xfrm>
                <a:prstGeom prst="flowChartDelay">
                  <a:avLst/>
                </a:prstGeom>
                <a:solidFill>
                  <a:schemeClr val="bg1">
                    <a:lumMod val="95000"/>
                  </a:schemeClr>
                </a:solidFill>
                <a:ln w="6350" cap="flat" cmpd="sng" algn="ctr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36000" tIns="36000" rIns="36000" bIns="3600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ru-RU" sz="18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19" name="TextBox 18"/>
                <p:cNvSpPr txBox="1"/>
                <p:nvPr/>
              </p:nvSpPr>
              <p:spPr>
                <a:xfrm>
                  <a:off x="5612311" y="2896439"/>
                  <a:ext cx="250069" cy="393703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r>
                    <a:rPr lang="en-US" sz="2400" b="0" i="1" dirty="0" err="1" smtClean="0">
                      <a:latin typeface="Times New Roman" pitchFamily="18" charset="0"/>
                      <a:cs typeface="Times New Roman" pitchFamily="18" charset="0"/>
                    </a:rPr>
                    <a:t>i</a:t>
                  </a:r>
                  <a:r>
                    <a:rPr lang="en-US" sz="2400" b="0" i="1" baseline="-25000" dirty="0" err="1" smtClean="0">
                      <a:latin typeface="Times New Roman" pitchFamily="18" charset="0"/>
                      <a:cs typeface="Times New Roman" pitchFamily="18" charset="0"/>
                    </a:rPr>
                    <a:t>2</a:t>
                  </a:r>
                  <a:endParaRPr lang="ru-RU" sz="2400" b="0" i="1" baseline="-25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  <p:sp>
          <p:nvSpPr>
            <p:cNvPr id="14" name="TextBox 13"/>
            <p:cNvSpPr txBox="1"/>
            <p:nvPr/>
          </p:nvSpPr>
          <p:spPr>
            <a:xfrm>
              <a:off x="982440" y="2386109"/>
              <a:ext cx="290144" cy="369332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2400" b="0" i="1" dirty="0" smtClean="0">
                  <a:latin typeface="Times New Roman" pitchFamily="18" charset="0"/>
                  <a:cs typeface="Times New Roman" pitchFamily="18" charset="0"/>
                </a:rPr>
                <a:t>A</a:t>
              </a:r>
              <a:r>
                <a:rPr lang="ru-RU" sz="2400" b="0" i="1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ru-RU" sz="2400" b="0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42" name="Группа 174"/>
          <p:cNvGrpSpPr/>
          <p:nvPr/>
        </p:nvGrpSpPr>
        <p:grpSpPr>
          <a:xfrm>
            <a:off x="5688124" y="2744924"/>
            <a:ext cx="1044116" cy="972108"/>
            <a:chOff x="575556" y="2384884"/>
            <a:chExt cx="1044116" cy="972108"/>
          </a:xfrm>
        </p:grpSpPr>
        <p:grpSp>
          <p:nvGrpSpPr>
            <p:cNvPr id="43" name="Группа 60"/>
            <p:cNvGrpSpPr/>
            <p:nvPr/>
          </p:nvGrpSpPr>
          <p:grpSpPr>
            <a:xfrm>
              <a:off x="575556" y="2384884"/>
              <a:ext cx="1044116" cy="972108"/>
              <a:chOff x="575556" y="2384884"/>
              <a:chExt cx="1044116" cy="972108"/>
            </a:xfrm>
          </p:grpSpPr>
          <p:sp>
            <p:nvSpPr>
              <p:cNvPr id="45" name="AutoShape 64"/>
              <p:cNvSpPr>
                <a:spLocks noChangeArrowheads="1"/>
              </p:cNvSpPr>
              <p:nvPr/>
            </p:nvSpPr>
            <p:spPr bwMode="auto">
              <a:xfrm>
                <a:off x="575556" y="2384884"/>
                <a:ext cx="1044116" cy="972108"/>
              </a:xfrm>
              <a:prstGeom prst="roundRect">
                <a:avLst>
                  <a:gd name="adj" fmla="val 16667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none" lIns="18000" tIns="10800" rIns="18000" bIns="1080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ru-RU" sz="24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46" name="Группа 39"/>
              <p:cNvGrpSpPr/>
              <p:nvPr/>
            </p:nvGrpSpPr>
            <p:grpSpPr>
              <a:xfrm>
                <a:off x="1259672" y="2744924"/>
                <a:ext cx="360000" cy="480636"/>
                <a:chOff x="4788064" y="1088740"/>
                <a:chExt cx="360000" cy="480636"/>
              </a:xfrm>
            </p:grpSpPr>
            <p:sp>
              <p:nvSpPr>
                <p:cNvPr id="50" name="Блок-схема: задержка 49"/>
                <p:cNvSpPr/>
                <p:nvPr/>
              </p:nvSpPr>
              <p:spPr bwMode="auto">
                <a:xfrm rot="10800000">
                  <a:off x="4788064" y="1137376"/>
                  <a:ext cx="360000" cy="432000"/>
                </a:xfrm>
                <a:prstGeom prst="flowChartDelay">
                  <a:avLst/>
                </a:prstGeom>
                <a:solidFill>
                  <a:schemeClr val="bg1">
                    <a:lumMod val="95000"/>
                  </a:schemeClr>
                </a:solidFill>
                <a:ln w="6350" cap="flat" cmpd="sng" algn="ctr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36000" tIns="36000" rIns="36000" bIns="3600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ru-RU" sz="18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51" name="TextBox 50"/>
                <p:cNvSpPr txBox="1"/>
                <p:nvPr/>
              </p:nvSpPr>
              <p:spPr>
                <a:xfrm>
                  <a:off x="4896036" y="1088740"/>
                  <a:ext cx="232436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r>
                    <a:rPr lang="en-US" sz="2400" b="0" i="1" dirty="0" err="1" smtClean="0">
                      <a:latin typeface="Times New Roman" pitchFamily="18" charset="0"/>
                      <a:cs typeface="Times New Roman" pitchFamily="18" charset="0"/>
                    </a:rPr>
                    <a:t>j</a:t>
                  </a:r>
                  <a:r>
                    <a:rPr lang="en-US" sz="2400" b="0" i="1" baseline="-25000" dirty="0" err="1" smtClean="0">
                      <a:latin typeface="Times New Roman" pitchFamily="18" charset="0"/>
                      <a:cs typeface="Times New Roman" pitchFamily="18" charset="0"/>
                    </a:rPr>
                    <a:t>m</a:t>
                  </a:r>
                  <a:endParaRPr lang="ru-RU" sz="2400" b="0" i="1" baseline="-25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grpSp>
            <p:nvGrpSpPr>
              <p:cNvPr id="47" name="Группа 43"/>
              <p:cNvGrpSpPr/>
              <p:nvPr/>
            </p:nvGrpSpPr>
            <p:grpSpPr>
              <a:xfrm>
                <a:off x="575556" y="2744923"/>
                <a:ext cx="360000" cy="480639"/>
                <a:chOff x="5544108" y="2896439"/>
                <a:chExt cx="480000" cy="512355"/>
              </a:xfrm>
            </p:grpSpPr>
            <p:sp>
              <p:nvSpPr>
                <p:cNvPr id="48" name="Блок-схема: задержка 47"/>
                <p:cNvSpPr/>
                <p:nvPr/>
              </p:nvSpPr>
              <p:spPr bwMode="auto">
                <a:xfrm>
                  <a:off x="5544108" y="2948287"/>
                  <a:ext cx="480000" cy="460507"/>
                </a:xfrm>
                <a:prstGeom prst="flowChartDelay">
                  <a:avLst/>
                </a:prstGeom>
                <a:solidFill>
                  <a:schemeClr val="bg1">
                    <a:lumMod val="95000"/>
                  </a:schemeClr>
                </a:solidFill>
                <a:ln w="6350" cap="flat" cmpd="sng" algn="ctr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36000" tIns="36000" rIns="36000" bIns="3600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ru-RU" sz="18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49" name="TextBox 48"/>
                <p:cNvSpPr txBox="1"/>
                <p:nvPr/>
              </p:nvSpPr>
              <p:spPr>
                <a:xfrm>
                  <a:off x="5612311" y="2896439"/>
                  <a:ext cx="309915" cy="393703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r>
                    <a:rPr lang="en-US" sz="2400" b="0" i="1" dirty="0" err="1" smtClean="0">
                      <a:latin typeface="Times New Roman" pitchFamily="18" charset="0"/>
                      <a:cs typeface="Times New Roman" pitchFamily="18" charset="0"/>
                    </a:rPr>
                    <a:t>i</a:t>
                  </a:r>
                  <a:r>
                    <a:rPr lang="en-US" sz="2400" b="0" i="1" baseline="-25000" dirty="0" err="1" smtClean="0">
                      <a:latin typeface="Times New Roman" pitchFamily="18" charset="0"/>
                      <a:cs typeface="Times New Roman" pitchFamily="18" charset="0"/>
                    </a:rPr>
                    <a:t>m</a:t>
                  </a:r>
                  <a:endParaRPr lang="ru-RU" sz="2400" b="0" i="1" baseline="-25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  <p:sp>
          <p:nvSpPr>
            <p:cNvPr id="44" name="TextBox 43"/>
            <p:cNvSpPr txBox="1"/>
            <p:nvPr/>
          </p:nvSpPr>
          <p:spPr>
            <a:xfrm>
              <a:off x="982440" y="2386109"/>
              <a:ext cx="335028" cy="369332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2400" b="0" i="1" dirty="0" smtClean="0">
                  <a:latin typeface="Times New Roman" pitchFamily="18" charset="0"/>
                  <a:cs typeface="Times New Roman" pitchFamily="18" charset="0"/>
                </a:rPr>
                <a:t>A</a:t>
              </a:r>
              <a:r>
                <a:rPr lang="en-US" sz="2400" b="0" i="1" baseline="-25000" dirty="0" smtClean="0">
                  <a:latin typeface="Times New Roman" pitchFamily="18" charset="0"/>
                  <a:cs typeface="Times New Roman" pitchFamily="18" charset="0"/>
                </a:rPr>
                <a:t>m</a:t>
              </a:r>
              <a:endParaRPr lang="ru-RU" sz="2400" b="0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55" name="AutoShape 64"/>
          <p:cNvSpPr>
            <a:spLocks noChangeArrowheads="1"/>
          </p:cNvSpPr>
          <p:nvPr/>
        </p:nvSpPr>
        <p:spPr bwMode="auto">
          <a:xfrm>
            <a:off x="3995936" y="2744924"/>
            <a:ext cx="1044116" cy="972108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vert="horz" wrap="none" lIns="18000" tIns="10800" rIns="18000" bIns="10800" numCol="1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4283968" y="3104964"/>
            <a:ext cx="307777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…</a:t>
            </a:r>
            <a:endParaRPr lang="ru-RU" sz="2400" baseline="-25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3" name="Прямая со стрелкой 122"/>
          <p:cNvCxnSpPr>
            <a:stCxn id="23" idx="1"/>
            <a:endCxn id="18" idx="1"/>
          </p:cNvCxnSpPr>
          <p:nvPr/>
        </p:nvCxnSpPr>
        <p:spPr bwMode="auto">
          <a:xfrm flipV="1">
            <a:off x="1691680" y="3369600"/>
            <a:ext cx="576064" cy="24"/>
          </a:xfrm>
          <a:prstGeom prst="curvedConnector3">
            <a:avLst>
              <a:gd name="adj1" fmla="val 50000"/>
            </a:avLst>
          </a:prstGeom>
          <a:solidFill>
            <a:srgbClr val="F1F8F9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66" name="Прямая со стрелкой 122"/>
          <p:cNvCxnSpPr>
            <a:stCxn id="20" idx="1"/>
            <a:endCxn id="58" idx="1"/>
          </p:cNvCxnSpPr>
          <p:nvPr/>
        </p:nvCxnSpPr>
        <p:spPr bwMode="auto">
          <a:xfrm>
            <a:off x="3311860" y="3369600"/>
            <a:ext cx="540060" cy="1471"/>
          </a:xfrm>
          <a:prstGeom prst="curvedConnector3">
            <a:avLst>
              <a:gd name="adj1" fmla="val 50000"/>
            </a:avLst>
          </a:prstGeom>
          <a:solidFill>
            <a:srgbClr val="F1F8F9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70" name="Прямая со стрелкой 122"/>
          <p:cNvCxnSpPr>
            <a:stCxn id="60" idx="1"/>
            <a:endCxn id="48" idx="1"/>
          </p:cNvCxnSpPr>
          <p:nvPr/>
        </p:nvCxnSpPr>
        <p:spPr bwMode="auto">
          <a:xfrm flipV="1">
            <a:off x="5184068" y="3369600"/>
            <a:ext cx="504056" cy="934"/>
          </a:xfrm>
          <a:prstGeom prst="curvedConnector3">
            <a:avLst>
              <a:gd name="adj1" fmla="val 50000"/>
            </a:avLst>
          </a:prstGeom>
          <a:solidFill>
            <a:srgbClr val="F1F8F9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73" name="Прямая со стрелкой 122"/>
          <p:cNvCxnSpPr>
            <a:stCxn id="50" idx="1"/>
            <a:endCxn id="29" idx="1"/>
          </p:cNvCxnSpPr>
          <p:nvPr/>
        </p:nvCxnSpPr>
        <p:spPr bwMode="auto">
          <a:xfrm flipH="1">
            <a:off x="647564" y="3369600"/>
            <a:ext cx="6084676" cy="12700"/>
          </a:xfrm>
          <a:prstGeom prst="curvedConnector5">
            <a:avLst>
              <a:gd name="adj1" fmla="val -3757"/>
              <a:gd name="adj2" fmla="val -9305775"/>
              <a:gd name="adj3" fmla="val 103757"/>
            </a:avLst>
          </a:prstGeom>
          <a:solidFill>
            <a:srgbClr val="F1F8F9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grpSp>
        <p:nvGrpSpPr>
          <p:cNvPr id="80" name="Группа 79"/>
          <p:cNvGrpSpPr/>
          <p:nvPr/>
        </p:nvGrpSpPr>
        <p:grpSpPr>
          <a:xfrm>
            <a:off x="3851920" y="3104964"/>
            <a:ext cx="360000" cy="482107"/>
            <a:chOff x="3995936" y="3104964"/>
            <a:chExt cx="360000" cy="482107"/>
          </a:xfrm>
        </p:grpSpPr>
        <p:sp>
          <p:nvSpPr>
            <p:cNvPr id="58" name="Блок-схема: задержка 57"/>
            <p:cNvSpPr/>
            <p:nvPr/>
          </p:nvSpPr>
          <p:spPr bwMode="auto">
            <a:xfrm>
              <a:off x="3995936" y="3155071"/>
              <a:ext cx="360000" cy="432000"/>
            </a:xfrm>
            <a:prstGeom prst="flowChartDelay">
              <a:avLst/>
            </a:prstGeom>
            <a:solidFill>
              <a:schemeClr val="bg1">
                <a:lumMod val="95000"/>
              </a:schemeClr>
            </a:solidFill>
            <a:ln w="635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36000" tIns="36000" rIns="36000" bIns="36000" numCol="1" rtlCol="0" anchor="t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4060412" y="3104964"/>
              <a:ext cx="187552" cy="369332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2400" b="0" i="1" dirty="0" err="1" smtClean="0"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sz="2400" b="0" i="1" baseline="-25000" dirty="0" err="1" smtClean="0">
                  <a:latin typeface="Times New Roman" pitchFamily="18" charset="0"/>
                  <a:cs typeface="Times New Roman" pitchFamily="18" charset="0"/>
                </a:rPr>
                <a:t>3</a:t>
              </a:r>
              <a:endParaRPr lang="ru-RU" b="0" i="1" baseline="-25000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82" name="Группа 81"/>
          <p:cNvGrpSpPr/>
          <p:nvPr/>
        </p:nvGrpSpPr>
        <p:grpSpPr>
          <a:xfrm>
            <a:off x="4680052" y="3104964"/>
            <a:ext cx="504016" cy="481570"/>
            <a:chOff x="4680052" y="3104964"/>
            <a:chExt cx="504016" cy="481570"/>
          </a:xfrm>
        </p:grpSpPr>
        <p:sp>
          <p:nvSpPr>
            <p:cNvPr id="60" name="Блок-схема: задержка 59"/>
            <p:cNvSpPr/>
            <p:nvPr/>
          </p:nvSpPr>
          <p:spPr bwMode="auto">
            <a:xfrm rot="10800000">
              <a:off x="4680052" y="3154534"/>
              <a:ext cx="504016" cy="432000"/>
            </a:xfrm>
            <a:prstGeom prst="flowChartDelay">
              <a:avLst/>
            </a:prstGeom>
            <a:solidFill>
              <a:schemeClr val="bg1">
                <a:lumMod val="95000"/>
              </a:schemeClr>
            </a:solidFill>
            <a:ln w="635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36000" tIns="36000" rIns="36000" bIns="3600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4780111" y="3104964"/>
              <a:ext cx="403957" cy="369332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2400" b="0" i="1" dirty="0" err="1" smtClean="0">
                  <a:latin typeface="Times New Roman" pitchFamily="18" charset="0"/>
                  <a:cs typeface="Times New Roman" pitchFamily="18" charset="0"/>
                </a:rPr>
                <a:t>j</a:t>
              </a:r>
              <a:r>
                <a:rPr lang="en-US" sz="2400" b="0" i="1" baseline="-25000" dirty="0" err="1" smtClean="0">
                  <a:latin typeface="Times New Roman" pitchFamily="18" charset="0"/>
                  <a:cs typeface="Times New Roman" pitchFamily="18" charset="0"/>
                </a:rPr>
                <a:t>m</a:t>
              </a:r>
              <a:r>
                <a:rPr lang="en-US" sz="2400" b="0" i="1" baseline="-25000" dirty="0" smtClean="0">
                  <a:latin typeface="Times New Roman" pitchFamily="18" charset="0"/>
                  <a:cs typeface="Times New Roman" pitchFamily="18" charset="0"/>
                </a:rPr>
                <a:t>-1</a:t>
              </a:r>
              <a:endParaRPr lang="ru-RU" b="0" i="1" baseline="-25000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445250"/>
            <a:ext cx="2133600" cy="476250"/>
          </a:xfrm>
          <a:noFill/>
        </p:spPr>
        <p:txBody>
          <a:bodyPr/>
          <a:lstStyle/>
          <a:p>
            <a:fld id="{196D03F6-C403-400F-BBFC-111E0F1EADEF}" type="slidenum">
              <a:rPr lang="ru-RU" smtClean="0">
                <a:solidFill>
                  <a:schemeClr val="bg2"/>
                </a:solidFill>
              </a:rPr>
              <a:pPr/>
              <a:t>27</a:t>
            </a:fld>
            <a:endParaRPr lang="ru-RU" smtClean="0">
              <a:solidFill>
                <a:schemeClr val="bg2"/>
              </a:solidFill>
            </a:endParaRPr>
          </a:p>
        </p:txBody>
      </p:sp>
      <p:sp>
        <p:nvSpPr>
          <p:cNvPr id="3080" name="Text Box 101"/>
          <p:cNvSpPr txBox="1">
            <a:spLocks noChangeArrowheads="1"/>
          </p:cNvSpPr>
          <p:nvPr/>
        </p:nvSpPr>
        <p:spPr bwMode="auto">
          <a:xfrm>
            <a:off x="8748713" y="6473825"/>
            <a:ext cx="3175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0" dirty="0" smtClean="0">
                <a:solidFill>
                  <a:srgbClr val="808080"/>
                </a:solidFill>
              </a:rPr>
              <a:t>(36)</a:t>
            </a:r>
            <a:endParaRPr lang="ru-RU" sz="1400" b="0" dirty="0">
              <a:solidFill>
                <a:srgbClr val="808080"/>
              </a:solidFill>
            </a:endParaRPr>
          </a:p>
        </p:txBody>
      </p:sp>
      <p:sp>
        <p:nvSpPr>
          <p:cNvPr id="3081" name="Text Box 88"/>
          <p:cNvSpPr txBox="1">
            <a:spLocks noChangeArrowheads="1"/>
          </p:cNvSpPr>
          <p:nvPr/>
        </p:nvSpPr>
        <p:spPr bwMode="auto">
          <a:xfrm>
            <a:off x="71500" y="6489700"/>
            <a:ext cx="57358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200" b="0" dirty="0">
                <a:solidFill>
                  <a:srgbClr val="6666FF"/>
                </a:solidFill>
              </a:rPr>
              <a:t>И.Б.Бурдонов, </a:t>
            </a:r>
            <a:r>
              <a:rPr lang="ru-RU" sz="1200" b="0" dirty="0" err="1">
                <a:solidFill>
                  <a:srgbClr val="6666FF"/>
                </a:solidFill>
              </a:rPr>
              <a:t>А.С.Косачев</a:t>
            </a:r>
            <a:r>
              <a:rPr lang="ru-RU" sz="1200" b="0" dirty="0">
                <a:solidFill>
                  <a:srgbClr val="6666FF"/>
                </a:solidFill>
              </a:rPr>
              <a:t>. ИСП РАН. </a:t>
            </a:r>
            <a:r>
              <a:rPr lang="ru-RU" sz="1200" b="0" dirty="0" smtClean="0">
                <a:solidFill>
                  <a:srgbClr val="6666FF"/>
                </a:solidFill>
              </a:rPr>
              <a:t>Обобщенная модель системы автоматов</a:t>
            </a:r>
            <a:endParaRPr lang="ru-RU" sz="1200" b="0" dirty="0">
              <a:solidFill>
                <a:srgbClr val="6666FF"/>
              </a:solidFill>
            </a:endParaRPr>
          </a:p>
        </p:txBody>
      </p:sp>
      <p:sp>
        <p:nvSpPr>
          <p:cNvPr id="22" name="Rectangle 3"/>
          <p:cNvSpPr txBox="1">
            <a:spLocks noChangeArrowheads="1"/>
          </p:cNvSpPr>
          <p:nvPr/>
        </p:nvSpPr>
        <p:spPr bwMode="auto">
          <a:xfrm>
            <a:off x="179388" y="0"/>
            <a:ext cx="8748712" cy="612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90000" rIns="91440" bIns="9000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defRPr/>
            </a:pPr>
            <a:r>
              <a:rPr lang="ru-RU" sz="2800" dirty="0" smtClean="0">
                <a:latin typeface="+mj-lt"/>
                <a:sym typeface="Symbol" pitchFamily="18" charset="2"/>
              </a:rPr>
              <a:t>Сохранение свободных циклов</a:t>
            </a:r>
          </a:p>
        </p:txBody>
      </p:sp>
      <p:sp>
        <p:nvSpPr>
          <p:cNvPr id="89120" name="Rectangle 3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2" name="TextBox 61"/>
          <p:cNvSpPr txBox="1"/>
          <p:nvPr/>
        </p:nvSpPr>
        <p:spPr>
          <a:xfrm>
            <a:off x="215516" y="836712"/>
            <a:ext cx="55086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2400"/>
              </a:spcAft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Лемма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Если в системе все автоматы детерминированы и определены по всем стимулам, а все циклы свободные, а то в композиции тоже все циклы свободные.</a:t>
            </a:r>
          </a:p>
        </p:txBody>
      </p:sp>
      <p:sp>
        <p:nvSpPr>
          <p:cNvPr id="240" name="TextBox 239"/>
          <p:cNvSpPr txBox="1"/>
          <p:nvPr/>
        </p:nvSpPr>
        <p:spPr>
          <a:xfrm>
            <a:off x="215516" y="4667652"/>
            <a:ext cx="871296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2400"/>
              </a:spcAft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Теорема: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если в системе все циклы свободные, а все автоматы детерминированные и вполне определенные, то в композиции тоже все циклы свободные и все автоматы тоже детерминированные и вполне определенные.</a:t>
            </a:r>
          </a:p>
        </p:txBody>
      </p:sp>
      <p:sp>
        <p:nvSpPr>
          <p:cNvPr id="241" name="Скругленный прямоугольник 240"/>
          <p:cNvSpPr/>
          <p:nvPr/>
        </p:nvSpPr>
        <p:spPr bwMode="auto">
          <a:xfrm>
            <a:off x="359532" y="3248980"/>
            <a:ext cx="1867634" cy="625268"/>
          </a:xfrm>
          <a:prstGeom prst="round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36000" tIns="36000" rIns="36000" bIns="360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Times New Roman" pitchFamily="18" charset="0"/>
              </a:rPr>
              <a:t>автоматы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Times New Roman" pitchFamily="18" charset="0"/>
              </a:rPr>
              <a:t>детерминированы</a:t>
            </a:r>
          </a:p>
        </p:txBody>
      </p:sp>
      <p:sp>
        <p:nvSpPr>
          <p:cNvPr id="243" name="Скругленный прямоугольник 242"/>
          <p:cNvSpPr/>
          <p:nvPr/>
        </p:nvSpPr>
        <p:spPr bwMode="auto">
          <a:xfrm>
            <a:off x="6892226" y="3248980"/>
            <a:ext cx="1326969" cy="897683"/>
          </a:xfrm>
          <a:prstGeom prst="round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36000" tIns="36000" rIns="36000" bIns="360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Times New Roman" pitchFamily="18" charset="0"/>
              </a:rPr>
              <a:t>автоматы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Times New Roman" pitchFamily="18" charset="0"/>
              </a:rPr>
              <a:t>определены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Times New Roman" pitchFamily="18" charset="0"/>
              </a:rPr>
              <a:t>по всем </a:t>
            </a:r>
            <a:r>
              <a:rPr kumimoji="0" 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Times New Roman" pitchFamily="18" charset="0"/>
              </a:rPr>
              <a:t>x</a:t>
            </a:r>
            <a:endParaRPr kumimoji="0" lang="ru-RU" sz="16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Times New Roman" pitchFamily="18" charset="0"/>
            </a:endParaRPr>
          </a:p>
        </p:txBody>
      </p:sp>
      <p:sp>
        <p:nvSpPr>
          <p:cNvPr id="244" name="Скругленный прямоугольник 243"/>
          <p:cNvSpPr/>
          <p:nvPr/>
        </p:nvSpPr>
        <p:spPr bwMode="auto">
          <a:xfrm>
            <a:off x="2771800" y="3248980"/>
            <a:ext cx="1326969" cy="897683"/>
          </a:xfrm>
          <a:prstGeom prst="round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36000" tIns="36000" rIns="36000" bIns="360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Times New Roman" pitchFamily="18" charset="0"/>
              </a:rPr>
              <a:t>автоматы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Times New Roman" pitchFamily="18" charset="0"/>
              </a:rPr>
              <a:t>вполне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Times New Roman" pitchFamily="18" charset="0"/>
              </a:rPr>
              <a:t>определены</a:t>
            </a:r>
          </a:p>
        </p:txBody>
      </p:sp>
      <p:cxnSp>
        <p:nvCxnSpPr>
          <p:cNvPr id="245" name="Прямая со стрелкой 122"/>
          <p:cNvCxnSpPr>
            <a:stCxn id="241" idx="2"/>
            <a:endCxn id="241" idx="1"/>
          </p:cNvCxnSpPr>
          <p:nvPr/>
        </p:nvCxnSpPr>
        <p:spPr bwMode="auto">
          <a:xfrm rot="5400000" flipH="1">
            <a:off x="670124" y="3251023"/>
            <a:ext cx="312634" cy="933817"/>
          </a:xfrm>
          <a:prstGeom prst="bentConnector4">
            <a:avLst>
              <a:gd name="adj1" fmla="val -73121"/>
              <a:gd name="adj2" fmla="val 124480"/>
            </a:avLst>
          </a:prstGeom>
          <a:solidFill>
            <a:srgbClr val="F1F8F9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sp>
        <p:nvSpPr>
          <p:cNvPr id="250" name="Скругленный прямоугольник 249"/>
          <p:cNvSpPr/>
          <p:nvPr/>
        </p:nvSpPr>
        <p:spPr bwMode="auto">
          <a:xfrm>
            <a:off x="5940152" y="764704"/>
            <a:ext cx="2870470" cy="897683"/>
          </a:xfrm>
          <a:prstGeom prst="round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36000" tIns="36000" rIns="36000" bIns="360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Times New Roman" pitchFamily="18" charset="0"/>
              </a:rPr>
              <a:t>автоматы детерминированы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600" b="0" dirty="0" smtClean="0">
                <a:latin typeface="+mn-lt"/>
                <a:cs typeface="Times New Roman" pitchFamily="18" charset="0"/>
              </a:rPr>
              <a:t>и определены по всем </a:t>
            </a:r>
            <a:r>
              <a:rPr lang="en-US" sz="1600" b="0" dirty="0" smtClean="0">
                <a:latin typeface="+mn-lt"/>
                <a:cs typeface="Times New Roman" pitchFamily="18" charset="0"/>
              </a:rPr>
              <a:t>x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Times New Roman" pitchFamily="18" charset="0"/>
              </a:rPr>
              <a:t>все циклы свободные</a:t>
            </a:r>
          </a:p>
        </p:txBody>
      </p:sp>
      <p:sp>
        <p:nvSpPr>
          <p:cNvPr id="251" name="Скругленный прямоугольник 250"/>
          <p:cNvSpPr/>
          <p:nvPr/>
        </p:nvSpPr>
        <p:spPr bwMode="auto">
          <a:xfrm>
            <a:off x="6292697" y="2024844"/>
            <a:ext cx="2168983" cy="352853"/>
          </a:xfrm>
          <a:prstGeom prst="round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36000" tIns="36000" rIns="36000" bIns="360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Times New Roman" pitchFamily="18" charset="0"/>
              </a:rPr>
              <a:t>все циклы свободные</a:t>
            </a:r>
          </a:p>
        </p:txBody>
      </p:sp>
      <p:cxnSp>
        <p:nvCxnSpPr>
          <p:cNvPr id="257" name="Прямая со стрелкой 122"/>
          <p:cNvCxnSpPr>
            <a:stCxn id="243" idx="2"/>
            <a:endCxn id="243" idx="1"/>
          </p:cNvCxnSpPr>
          <p:nvPr/>
        </p:nvCxnSpPr>
        <p:spPr bwMode="auto">
          <a:xfrm rot="5400000" flipH="1">
            <a:off x="6999548" y="3590501"/>
            <a:ext cx="448841" cy="663485"/>
          </a:xfrm>
          <a:prstGeom prst="bentConnector4">
            <a:avLst>
              <a:gd name="adj1" fmla="val -50931"/>
              <a:gd name="adj2" fmla="val 134454"/>
            </a:avLst>
          </a:prstGeom>
          <a:solidFill>
            <a:srgbClr val="F1F8F9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260" name="Прямая со стрелкой 122"/>
          <p:cNvCxnSpPr>
            <a:stCxn id="244" idx="2"/>
            <a:endCxn id="244" idx="1"/>
          </p:cNvCxnSpPr>
          <p:nvPr/>
        </p:nvCxnSpPr>
        <p:spPr bwMode="auto">
          <a:xfrm rot="5400000" flipH="1">
            <a:off x="2879122" y="3590501"/>
            <a:ext cx="448841" cy="663485"/>
          </a:xfrm>
          <a:prstGeom prst="bentConnector4">
            <a:avLst>
              <a:gd name="adj1" fmla="val -50931"/>
              <a:gd name="adj2" fmla="val 134454"/>
            </a:avLst>
          </a:prstGeom>
          <a:solidFill>
            <a:srgbClr val="F1F8F9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sp>
        <p:nvSpPr>
          <p:cNvPr id="263" name="Умножение 262"/>
          <p:cNvSpPr/>
          <p:nvPr/>
        </p:nvSpPr>
        <p:spPr bwMode="auto">
          <a:xfrm>
            <a:off x="6820218" y="4221088"/>
            <a:ext cx="468052" cy="324036"/>
          </a:xfrm>
          <a:prstGeom prst="mathMultiply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36000" tIns="36000" rIns="36000" bIns="36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264" name="Прямая со стрелкой 122"/>
          <p:cNvCxnSpPr>
            <a:stCxn id="250" idx="2"/>
            <a:endCxn id="251" idx="0"/>
          </p:cNvCxnSpPr>
          <p:nvPr/>
        </p:nvCxnSpPr>
        <p:spPr bwMode="auto">
          <a:xfrm rot="16200000" flipH="1">
            <a:off x="7195060" y="1842714"/>
            <a:ext cx="362457" cy="1802"/>
          </a:xfrm>
          <a:prstGeom prst="bentConnector3">
            <a:avLst>
              <a:gd name="adj1" fmla="val 50000"/>
            </a:avLst>
          </a:prstGeom>
          <a:solidFill>
            <a:srgbClr val="F1F8F9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sp>
        <p:nvSpPr>
          <p:cNvPr id="276" name="TextBox 275"/>
          <p:cNvSpPr txBox="1"/>
          <p:nvPr/>
        </p:nvSpPr>
        <p:spPr>
          <a:xfrm>
            <a:off x="539552" y="2888940"/>
            <a:ext cx="1553310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леммы 1</a:t>
            </a:r>
            <a:r>
              <a:rPr lang="en-US" sz="2000" b="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en-US" sz="2000" b="0" dirty="0" err="1" smtClean="0">
                <a:latin typeface="Times New Roman" pitchFamily="18" charset="0"/>
                <a:cs typeface="Times New Roman" pitchFamily="18" charset="0"/>
              </a:rPr>
              <a:t>2a</a:t>
            </a:r>
            <a:endParaRPr lang="ru-RU" sz="20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8" name="TextBox 277"/>
          <p:cNvSpPr txBox="1"/>
          <p:nvPr/>
        </p:nvSpPr>
        <p:spPr>
          <a:xfrm>
            <a:off x="2627784" y="2888940"/>
            <a:ext cx="1582164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леммы 1</a:t>
            </a:r>
            <a:r>
              <a:rPr lang="en-US" sz="2000" b="0" dirty="0" smtClean="0">
                <a:latin typeface="Times New Roman" pitchFamily="18" charset="0"/>
                <a:cs typeface="Times New Roman" pitchFamily="18" charset="0"/>
              </a:rPr>
              <a:t>b </a:t>
            </a: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en-US" sz="2000" b="0" dirty="0" err="1" smtClean="0">
                <a:latin typeface="Times New Roman" pitchFamily="18" charset="0"/>
                <a:cs typeface="Times New Roman" pitchFamily="18" charset="0"/>
              </a:rPr>
              <a:t>2b</a:t>
            </a:r>
            <a:endParaRPr lang="ru-RU" sz="20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9" name="TextBox 278"/>
          <p:cNvSpPr txBox="1"/>
          <p:nvPr/>
        </p:nvSpPr>
        <p:spPr>
          <a:xfrm>
            <a:off x="6204983" y="2888940"/>
            <a:ext cx="2795509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замечание к леммам 1</a:t>
            </a:r>
            <a:r>
              <a:rPr lang="en-US" sz="20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en-US" sz="2000" b="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20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 bwMode="auto">
          <a:xfrm>
            <a:off x="4608005" y="3248980"/>
            <a:ext cx="1326968" cy="897683"/>
          </a:xfrm>
          <a:prstGeom prst="round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36000" tIns="36000" rIns="36000" bIns="360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Times New Roman" pitchFamily="18" charset="0"/>
              </a:rPr>
              <a:t>автоматы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Times New Roman" pitchFamily="18" charset="0"/>
              </a:rPr>
              <a:t>определены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Times New Roman" pitchFamily="18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600" b="0" dirty="0" smtClean="0">
                <a:latin typeface="+mn-lt"/>
                <a:cs typeface="Times New Roman" pitchFamily="18" charset="0"/>
              </a:rPr>
              <a:t>по всем </a:t>
            </a:r>
            <a:r>
              <a:rPr lang="en-US" sz="1600" b="0" i="1" dirty="0" smtClean="0">
                <a:latin typeface="+mn-lt"/>
                <a:cs typeface="Times New Roman" pitchFamily="18" charset="0"/>
              </a:rPr>
              <a:t>q</a:t>
            </a:r>
            <a:endParaRPr kumimoji="0" lang="ru-RU" sz="16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Times New Roman" pitchFamily="18" charset="0"/>
            </a:endParaRPr>
          </a:p>
        </p:txBody>
      </p:sp>
      <p:cxnSp>
        <p:nvCxnSpPr>
          <p:cNvPr id="24" name="Прямая со стрелкой 122"/>
          <p:cNvCxnSpPr>
            <a:stCxn id="23" idx="2"/>
            <a:endCxn id="23" idx="1"/>
          </p:cNvCxnSpPr>
          <p:nvPr/>
        </p:nvCxnSpPr>
        <p:spPr bwMode="auto">
          <a:xfrm rot="5400000" flipH="1">
            <a:off x="4715326" y="3590501"/>
            <a:ext cx="448841" cy="663484"/>
          </a:xfrm>
          <a:prstGeom prst="bentConnector4">
            <a:avLst>
              <a:gd name="adj1" fmla="val -50931"/>
              <a:gd name="adj2" fmla="val 134454"/>
            </a:avLst>
          </a:prstGeom>
          <a:solidFill>
            <a:srgbClr val="F1F8F9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4463988" y="2888940"/>
            <a:ext cx="1553310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леммы </a:t>
            </a: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000" b="0" dirty="0" smtClean="0">
                <a:latin typeface="Times New Roman" pitchFamily="18" charset="0"/>
                <a:cs typeface="Times New Roman" pitchFamily="18" charset="0"/>
              </a:rPr>
              <a:t>c </a:t>
            </a: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en-US" sz="2000" b="0" dirty="0" err="1" smtClean="0">
                <a:latin typeface="Times New Roman" pitchFamily="18" charset="0"/>
                <a:cs typeface="Times New Roman" pitchFamily="18" charset="0"/>
              </a:rPr>
              <a:t>2c</a:t>
            </a:r>
            <a:endParaRPr lang="ru-RU" sz="2000" b="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445250"/>
            <a:ext cx="2133600" cy="476250"/>
          </a:xfrm>
          <a:noFill/>
        </p:spPr>
        <p:txBody>
          <a:bodyPr/>
          <a:lstStyle/>
          <a:p>
            <a:fld id="{196D03F6-C403-400F-BBFC-111E0F1EADEF}" type="slidenum">
              <a:rPr lang="ru-RU" smtClean="0">
                <a:solidFill>
                  <a:schemeClr val="bg2"/>
                </a:solidFill>
              </a:rPr>
              <a:pPr/>
              <a:t>28</a:t>
            </a:fld>
            <a:endParaRPr lang="ru-RU" smtClean="0">
              <a:solidFill>
                <a:schemeClr val="bg2"/>
              </a:solidFill>
            </a:endParaRPr>
          </a:p>
        </p:txBody>
      </p:sp>
      <p:sp>
        <p:nvSpPr>
          <p:cNvPr id="3080" name="Text Box 101"/>
          <p:cNvSpPr txBox="1">
            <a:spLocks noChangeArrowheads="1"/>
          </p:cNvSpPr>
          <p:nvPr/>
        </p:nvSpPr>
        <p:spPr bwMode="auto">
          <a:xfrm>
            <a:off x="8748713" y="6473825"/>
            <a:ext cx="3175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0" dirty="0" smtClean="0">
                <a:solidFill>
                  <a:srgbClr val="808080"/>
                </a:solidFill>
              </a:rPr>
              <a:t>(36)</a:t>
            </a:r>
            <a:endParaRPr lang="ru-RU" sz="1400" b="0" dirty="0">
              <a:solidFill>
                <a:srgbClr val="808080"/>
              </a:solidFill>
            </a:endParaRPr>
          </a:p>
        </p:txBody>
      </p:sp>
      <p:sp>
        <p:nvSpPr>
          <p:cNvPr id="3081" name="Text Box 88"/>
          <p:cNvSpPr txBox="1">
            <a:spLocks noChangeArrowheads="1"/>
          </p:cNvSpPr>
          <p:nvPr/>
        </p:nvSpPr>
        <p:spPr bwMode="auto">
          <a:xfrm>
            <a:off x="71500" y="6489700"/>
            <a:ext cx="57358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200" b="0" dirty="0">
                <a:solidFill>
                  <a:srgbClr val="6666FF"/>
                </a:solidFill>
              </a:rPr>
              <a:t>И.Б.Бурдонов, </a:t>
            </a:r>
            <a:r>
              <a:rPr lang="ru-RU" sz="1200" b="0" dirty="0" err="1">
                <a:solidFill>
                  <a:srgbClr val="6666FF"/>
                </a:solidFill>
              </a:rPr>
              <a:t>А.С.Косачев</a:t>
            </a:r>
            <a:r>
              <a:rPr lang="ru-RU" sz="1200" b="0" dirty="0">
                <a:solidFill>
                  <a:srgbClr val="6666FF"/>
                </a:solidFill>
              </a:rPr>
              <a:t>. ИСП РАН. </a:t>
            </a:r>
            <a:r>
              <a:rPr lang="ru-RU" sz="1200" b="0" dirty="0" smtClean="0">
                <a:solidFill>
                  <a:srgbClr val="6666FF"/>
                </a:solidFill>
              </a:rPr>
              <a:t>Обобщенная модель системы автоматов</a:t>
            </a:r>
            <a:endParaRPr lang="ru-RU" sz="1200" b="0" dirty="0">
              <a:solidFill>
                <a:srgbClr val="6666FF"/>
              </a:solidFill>
            </a:endParaRPr>
          </a:p>
        </p:txBody>
      </p:sp>
      <p:sp>
        <p:nvSpPr>
          <p:cNvPr id="22" name="Rectangle 3"/>
          <p:cNvSpPr txBox="1">
            <a:spLocks noChangeArrowheads="1"/>
          </p:cNvSpPr>
          <p:nvPr/>
        </p:nvSpPr>
        <p:spPr bwMode="auto">
          <a:xfrm>
            <a:off x="179388" y="0"/>
            <a:ext cx="8748712" cy="612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90000" rIns="91440" bIns="9000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defRPr/>
            </a:pPr>
            <a:r>
              <a:rPr lang="ru-RU" sz="2800" dirty="0" smtClean="0">
                <a:latin typeface="+mj-lt"/>
                <a:sym typeface="Symbol" pitchFamily="18" charset="2"/>
              </a:rPr>
              <a:t>Сохранение свободных циклов</a:t>
            </a:r>
          </a:p>
        </p:txBody>
      </p:sp>
      <p:sp>
        <p:nvSpPr>
          <p:cNvPr id="89120" name="Rectangle 3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2" name="TextBox 61"/>
          <p:cNvSpPr txBox="1"/>
          <p:nvPr/>
        </p:nvSpPr>
        <p:spPr>
          <a:xfrm>
            <a:off x="215516" y="836712"/>
            <a:ext cx="55086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2400"/>
              </a:spcAft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Лемма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Если в системе все автоматы детерминированы и определены по всем стимулам, а все циклы свободные, а то в композиции тоже все циклы свободные.</a:t>
            </a:r>
          </a:p>
        </p:txBody>
      </p:sp>
      <p:sp>
        <p:nvSpPr>
          <p:cNvPr id="240" name="TextBox 239"/>
          <p:cNvSpPr txBox="1"/>
          <p:nvPr/>
        </p:nvSpPr>
        <p:spPr>
          <a:xfrm>
            <a:off x="215516" y="4667652"/>
            <a:ext cx="871296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2400"/>
              </a:spcAft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Теорема: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если в системе все циклы свободные, а все автоматы детерминированные и вполне определенные, то в композиции тоже все циклы свободные и все автоматы тоже детерминированные и вполне определенные.</a:t>
            </a:r>
          </a:p>
        </p:txBody>
      </p:sp>
      <p:sp>
        <p:nvSpPr>
          <p:cNvPr id="241" name="Скругленный прямоугольник 240"/>
          <p:cNvSpPr/>
          <p:nvPr/>
        </p:nvSpPr>
        <p:spPr bwMode="auto">
          <a:xfrm>
            <a:off x="359532" y="3248980"/>
            <a:ext cx="1867634" cy="625268"/>
          </a:xfrm>
          <a:prstGeom prst="round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36000" tIns="36000" rIns="36000" bIns="360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Times New Roman" pitchFamily="18" charset="0"/>
              </a:rPr>
              <a:t>автоматы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Times New Roman" pitchFamily="18" charset="0"/>
              </a:rPr>
              <a:t>детерминированы</a:t>
            </a:r>
          </a:p>
        </p:txBody>
      </p:sp>
      <p:sp>
        <p:nvSpPr>
          <p:cNvPr id="243" name="Скругленный прямоугольник 242"/>
          <p:cNvSpPr/>
          <p:nvPr/>
        </p:nvSpPr>
        <p:spPr bwMode="auto">
          <a:xfrm>
            <a:off x="6892226" y="3248980"/>
            <a:ext cx="1326969" cy="897683"/>
          </a:xfrm>
          <a:prstGeom prst="round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36000" tIns="36000" rIns="36000" bIns="360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Times New Roman" pitchFamily="18" charset="0"/>
              </a:rPr>
              <a:t>автоматы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Times New Roman" pitchFamily="18" charset="0"/>
              </a:rPr>
              <a:t>определены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Times New Roman" pitchFamily="18" charset="0"/>
              </a:rPr>
              <a:t>по всем </a:t>
            </a:r>
            <a:r>
              <a:rPr kumimoji="0" 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Times New Roman" pitchFamily="18" charset="0"/>
              </a:rPr>
              <a:t>x</a:t>
            </a:r>
            <a:endParaRPr kumimoji="0" lang="ru-RU" sz="16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Times New Roman" pitchFamily="18" charset="0"/>
            </a:endParaRPr>
          </a:p>
        </p:txBody>
      </p:sp>
      <p:sp>
        <p:nvSpPr>
          <p:cNvPr id="244" name="Скругленный прямоугольник 243"/>
          <p:cNvSpPr/>
          <p:nvPr/>
        </p:nvSpPr>
        <p:spPr bwMode="auto">
          <a:xfrm>
            <a:off x="2771800" y="3248980"/>
            <a:ext cx="1326969" cy="897683"/>
          </a:xfrm>
          <a:prstGeom prst="round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36000" tIns="36000" rIns="36000" bIns="360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Times New Roman" pitchFamily="18" charset="0"/>
              </a:rPr>
              <a:t>автоматы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Times New Roman" pitchFamily="18" charset="0"/>
              </a:rPr>
              <a:t>вполне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Times New Roman" pitchFamily="18" charset="0"/>
              </a:rPr>
              <a:t>определены</a:t>
            </a:r>
          </a:p>
        </p:txBody>
      </p:sp>
      <p:cxnSp>
        <p:nvCxnSpPr>
          <p:cNvPr id="245" name="Прямая со стрелкой 122"/>
          <p:cNvCxnSpPr>
            <a:stCxn id="241" idx="2"/>
            <a:endCxn id="241" idx="1"/>
          </p:cNvCxnSpPr>
          <p:nvPr/>
        </p:nvCxnSpPr>
        <p:spPr bwMode="auto">
          <a:xfrm rot="5400000" flipH="1">
            <a:off x="670124" y="3251023"/>
            <a:ext cx="312634" cy="933817"/>
          </a:xfrm>
          <a:prstGeom prst="bentConnector4">
            <a:avLst>
              <a:gd name="adj1" fmla="val -73121"/>
              <a:gd name="adj2" fmla="val 124480"/>
            </a:avLst>
          </a:prstGeom>
          <a:solidFill>
            <a:srgbClr val="F1F8F9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sp>
        <p:nvSpPr>
          <p:cNvPr id="250" name="Скругленный прямоугольник 249"/>
          <p:cNvSpPr/>
          <p:nvPr/>
        </p:nvSpPr>
        <p:spPr bwMode="auto">
          <a:xfrm>
            <a:off x="5940152" y="764704"/>
            <a:ext cx="2870470" cy="897683"/>
          </a:xfrm>
          <a:prstGeom prst="round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36000" tIns="36000" rIns="36000" bIns="360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Times New Roman" pitchFamily="18" charset="0"/>
              </a:rPr>
              <a:t>автоматы детерминированы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600" b="0" dirty="0" smtClean="0">
                <a:latin typeface="+mn-lt"/>
                <a:cs typeface="Times New Roman" pitchFamily="18" charset="0"/>
              </a:rPr>
              <a:t>и определены по всем </a:t>
            </a:r>
            <a:r>
              <a:rPr lang="en-US" sz="1600" b="0" dirty="0" smtClean="0">
                <a:latin typeface="+mn-lt"/>
                <a:cs typeface="Times New Roman" pitchFamily="18" charset="0"/>
              </a:rPr>
              <a:t>x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Times New Roman" pitchFamily="18" charset="0"/>
              </a:rPr>
              <a:t>все циклы свободные</a:t>
            </a:r>
          </a:p>
        </p:txBody>
      </p:sp>
      <p:sp>
        <p:nvSpPr>
          <p:cNvPr id="251" name="Скругленный прямоугольник 250"/>
          <p:cNvSpPr/>
          <p:nvPr/>
        </p:nvSpPr>
        <p:spPr bwMode="auto">
          <a:xfrm>
            <a:off x="6292697" y="2024844"/>
            <a:ext cx="2168983" cy="352853"/>
          </a:xfrm>
          <a:prstGeom prst="round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36000" tIns="36000" rIns="36000" bIns="360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Times New Roman" pitchFamily="18" charset="0"/>
              </a:rPr>
              <a:t>все циклы свободные</a:t>
            </a:r>
          </a:p>
        </p:txBody>
      </p:sp>
      <p:cxnSp>
        <p:nvCxnSpPr>
          <p:cNvPr id="257" name="Прямая со стрелкой 122"/>
          <p:cNvCxnSpPr>
            <a:stCxn id="243" idx="2"/>
            <a:endCxn id="243" idx="1"/>
          </p:cNvCxnSpPr>
          <p:nvPr/>
        </p:nvCxnSpPr>
        <p:spPr bwMode="auto">
          <a:xfrm rot="5400000" flipH="1">
            <a:off x="6999548" y="3590501"/>
            <a:ext cx="448841" cy="663485"/>
          </a:xfrm>
          <a:prstGeom prst="bentConnector4">
            <a:avLst>
              <a:gd name="adj1" fmla="val -50931"/>
              <a:gd name="adj2" fmla="val 134454"/>
            </a:avLst>
          </a:prstGeom>
          <a:solidFill>
            <a:srgbClr val="F1F8F9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260" name="Прямая со стрелкой 122"/>
          <p:cNvCxnSpPr>
            <a:stCxn id="244" idx="2"/>
            <a:endCxn id="244" idx="1"/>
          </p:cNvCxnSpPr>
          <p:nvPr/>
        </p:nvCxnSpPr>
        <p:spPr bwMode="auto">
          <a:xfrm rot="5400000" flipH="1">
            <a:off x="2879122" y="3590501"/>
            <a:ext cx="448841" cy="663485"/>
          </a:xfrm>
          <a:prstGeom prst="bentConnector4">
            <a:avLst>
              <a:gd name="adj1" fmla="val -50931"/>
              <a:gd name="adj2" fmla="val 134454"/>
            </a:avLst>
          </a:prstGeom>
          <a:solidFill>
            <a:srgbClr val="F1F8F9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sp>
        <p:nvSpPr>
          <p:cNvPr id="263" name="Умножение 262"/>
          <p:cNvSpPr/>
          <p:nvPr/>
        </p:nvSpPr>
        <p:spPr bwMode="auto">
          <a:xfrm>
            <a:off x="6820218" y="4221088"/>
            <a:ext cx="468052" cy="324036"/>
          </a:xfrm>
          <a:prstGeom prst="mathMultiply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36000" tIns="36000" rIns="36000" bIns="36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264" name="Прямая со стрелкой 122"/>
          <p:cNvCxnSpPr>
            <a:stCxn id="250" idx="2"/>
            <a:endCxn id="251" idx="0"/>
          </p:cNvCxnSpPr>
          <p:nvPr/>
        </p:nvCxnSpPr>
        <p:spPr bwMode="auto">
          <a:xfrm rot="16200000" flipH="1">
            <a:off x="7195060" y="1842714"/>
            <a:ext cx="362457" cy="1802"/>
          </a:xfrm>
          <a:prstGeom prst="bentConnector3">
            <a:avLst>
              <a:gd name="adj1" fmla="val 50000"/>
            </a:avLst>
          </a:prstGeom>
          <a:solidFill>
            <a:srgbClr val="F1F8F9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sp>
        <p:nvSpPr>
          <p:cNvPr id="276" name="TextBox 275"/>
          <p:cNvSpPr txBox="1"/>
          <p:nvPr/>
        </p:nvSpPr>
        <p:spPr>
          <a:xfrm>
            <a:off x="539552" y="2888940"/>
            <a:ext cx="1553310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леммы 1</a:t>
            </a:r>
            <a:r>
              <a:rPr lang="en-US" sz="2000" b="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en-US" sz="2000" b="0" dirty="0" err="1" smtClean="0">
                <a:latin typeface="Times New Roman" pitchFamily="18" charset="0"/>
                <a:cs typeface="Times New Roman" pitchFamily="18" charset="0"/>
              </a:rPr>
              <a:t>2a</a:t>
            </a:r>
            <a:endParaRPr lang="ru-RU" sz="20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8" name="TextBox 277"/>
          <p:cNvSpPr txBox="1"/>
          <p:nvPr/>
        </p:nvSpPr>
        <p:spPr>
          <a:xfrm>
            <a:off x="2627784" y="2888940"/>
            <a:ext cx="1582164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леммы 1</a:t>
            </a:r>
            <a:r>
              <a:rPr lang="en-US" sz="2000" b="0" dirty="0" smtClean="0">
                <a:latin typeface="Times New Roman" pitchFamily="18" charset="0"/>
                <a:cs typeface="Times New Roman" pitchFamily="18" charset="0"/>
              </a:rPr>
              <a:t>b </a:t>
            </a: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en-US" sz="2000" b="0" dirty="0" err="1" smtClean="0">
                <a:latin typeface="Times New Roman" pitchFamily="18" charset="0"/>
                <a:cs typeface="Times New Roman" pitchFamily="18" charset="0"/>
              </a:rPr>
              <a:t>2b</a:t>
            </a:r>
            <a:endParaRPr lang="ru-RU" sz="20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9" name="TextBox 278"/>
          <p:cNvSpPr txBox="1"/>
          <p:nvPr/>
        </p:nvSpPr>
        <p:spPr>
          <a:xfrm>
            <a:off x="6204983" y="2888940"/>
            <a:ext cx="2795509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замечание к леммам 1</a:t>
            </a:r>
            <a:r>
              <a:rPr lang="en-US" sz="20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en-US" sz="2000" b="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20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 bwMode="auto">
          <a:xfrm>
            <a:off x="4608005" y="3248980"/>
            <a:ext cx="1326968" cy="897683"/>
          </a:xfrm>
          <a:prstGeom prst="round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36000" tIns="36000" rIns="36000" bIns="360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Times New Roman" pitchFamily="18" charset="0"/>
              </a:rPr>
              <a:t>автоматы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Times New Roman" pitchFamily="18" charset="0"/>
              </a:rPr>
              <a:t>определены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Times New Roman" pitchFamily="18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600" b="0" dirty="0" smtClean="0">
                <a:latin typeface="+mn-lt"/>
                <a:cs typeface="Times New Roman" pitchFamily="18" charset="0"/>
              </a:rPr>
              <a:t>по всем </a:t>
            </a:r>
            <a:r>
              <a:rPr lang="en-US" sz="1600" b="0" i="1" dirty="0" smtClean="0">
                <a:latin typeface="+mn-lt"/>
                <a:cs typeface="Times New Roman" pitchFamily="18" charset="0"/>
              </a:rPr>
              <a:t>q</a:t>
            </a:r>
            <a:endParaRPr kumimoji="0" lang="ru-RU" sz="16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Times New Roman" pitchFamily="18" charset="0"/>
            </a:endParaRPr>
          </a:p>
        </p:txBody>
      </p:sp>
      <p:cxnSp>
        <p:nvCxnSpPr>
          <p:cNvPr id="24" name="Прямая со стрелкой 122"/>
          <p:cNvCxnSpPr>
            <a:stCxn id="23" idx="2"/>
            <a:endCxn id="23" idx="1"/>
          </p:cNvCxnSpPr>
          <p:nvPr/>
        </p:nvCxnSpPr>
        <p:spPr bwMode="auto">
          <a:xfrm rot="5400000" flipH="1">
            <a:off x="4715326" y="3590501"/>
            <a:ext cx="448841" cy="663484"/>
          </a:xfrm>
          <a:prstGeom prst="bentConnector4">
            <a:avLst>
              <a:gd name="adj1" fmla="val -50931"/>
              <a:gd name="adj2" fmla="val 134454"/>
            </a:avLst>
          </a:prstGeom>
          <a:solidFill>
            <a:srgbClr val="F1F8F9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4463988" y="2888940"/>
            <a:ext cx="1553310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леммы </a:t>
            </a: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000" b="0" dirty="0" smtClean="0">
                <a:latin typeface="Times New Roman" pitchFamily="18" charset="0"/>
                <a:cs typeface="Times New Roman" pitchFamily="18" charset="0"/>
              </a:rPr>
              <a:t>c </a:t>
            </a: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en-US" sz="2000" b="0" dirty="0" err="1" smtClean="0">
                <a:latin typeface="Times New Roman" pitchFamily="18" charset="0"/>
                <a:cs typeface="Times New Roman" pitchFamily="18" charset="0"/>
              </a:rPr>
              <a:t>2c</a:t>
            </a:r>
            <a:endParaRPr lang="ru-RU" sz="20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Стрелка вниз 25"/>
          <p:cNvSpPr/>
          <p:nvPr/>
        </p:nvSpPr>
        <p:spPr bwMode="auto">
          <a:xfrm>
            <a:off x="5796136" y="908720"/>
            <a:ext cx="864096" cy="3924436"/>
          </a:xfrm>
          <a:prstGeom prst="downArrow">
            <a:avLst>
              <a:gd name="adj1" fmla="val 45953"/>
              <a:gd name="adj2" fmla="val 43349"/>
            </a:avLst>
          </a:prstGeom>
          <a:solidFill>
            <a:srgbClr val="DAC052">
              <a:alpha val="8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36000" tIns="36000" rIns="36000" bIns="36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7" name="Стрелка вниз 26"/>
          <p:cNvSpPr/>
          <p:nvPr/>
        </p:nvSpPr>
        <p:spPr bwMode="auto">
          <a:xfrm>
            <a:off x="2915816" y="3320988"/>
            <a:ext cx="864096" cy="1476164"/>
          </a:xfrm>
          <a:prstGeom prst="downArrow">
            <a:avLst>
              <a:gd name="adj1" fmla="val 45953"/>
              <a:gd name="adj2" fmla="val 43349"/>
            </a:avLst>
          </a:prstGeom>
          <a:solidFill>
            <a:srgbClr val="DAC052">
              <a:alpha val="8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36000" tIns="36000" rIns="36000" bIns="36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8" name="Стрелка вниз 27"/>
          <p:cNvSpPr/>
          <p:nvPr/>
        </p:nvSpPr>
        <p:spPr bwMode="auto">
          <a:xfrm>
            <a:off x="791580" y="3392996"/>
            <a:ext cx="864096" cy="1476164"/>
          </a:xfrm>
          <a:prstGeom prst="downArrow">
            <a:avLst>
              <a:gd name="adj1" fmla="val 45953"/>
              <a:gd name="adj2" fmla="val 43349"/>
            </a:avLst>
          </a:prstGeom>
          <a:solidFill>
            <a:srgbClr val="DAC052">
              <a:alpha val="8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36000" tIns="36000" rIns="36000" bIns="36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28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445250"/>
            <a:ext cx="2133600" cy="476250"/>
          </a:xfrm>
          <a:noFill/>
        </p:spPr>
        <p:txBody>
          <a:bodyPr/>
          <a:lstStyle/>
          <a:p>
            <a:fld id="{196D03F6-C403-400F-BBFC-111E0F1EADEF}" type="slidenum">
              <a:rPr lang="ru-RU" smtClean="0">
                <a:solidFill>
                  <a:schemeClr val="bg2"/>
                </a:solidFill>
              </a:rPr>
              <a:pPr/>
              <a:t>29</a:t>
            </a:fld>
            <a:endParaRPr lang="ru-RU" smtClean="0">
              <a:solidFill>
                <a:schemeClr val="bg2"/>
              </a:solidFill>
            </a:endParaRPr>
          </a:p>
        </p:txBody>
      </p:sp>
      <p:sp>
        <p:nvSpPr>
          <p:cNvPr id="3080" name="Text Box 101"/>
          <p:cNvSpPr txBox="1">
            <a:spLocks noChangeArrowheads="1"/>
          </p:cNvSpPr>
          <p:nvPr/>
        </p:nvSpPr>
        <p:spPr bwMode="auto">
          <a:xfrm>
            <a:off x="8748713" y="6473825"/>
            <a:ext cx="3175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0" dirty="0" smtClean="0">
                <a:solidFill>
                  <a:srgbClr val="808080"/>
                </a:solidFill>
              </a:rPr>
              <a:t>(36)</a:t>
            </a:r>
            <a:endParaRPr lang="ru-RU" sz="1400" b="0" dirty="0">
              <a:solidFill>
                <a:srgbClr val="808080"/>
              </a:solidFill>
            </a:endParaRPr>
          </a:p>
        </p:txBody>
      </p:sp>
      <p:sp>
        <p:nvSpPr>
          <p:cNvPr id="3081" name="Text Box 88"/>
          <p:cNvSpPr txBox="1">
            <a:spLocks noChangeArrowheads="1"/>
          </p:cNvSpPr>
          <p:nvPr/>
        </p:nvSpPr>
        <p:spPr bwMode="auto">
          <a:xfrm>
            <a:off x="71500" y="6489700"/>
            <a:ext cx="57358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200" b="0" dirty="0">
                <a:solidFill>
                  <a:srgbClr val="6666FF"/>
                </a:solidFill>
              </a:rPr>
              <a:t>И.Б.Бурдонов, </a:t>
            </a:r>
            <a:r>
              <a:rPr lang="ru-RU" sz="1200" b="0" dirty="0" err="1">
                <a:solidFill>
                  <a:srgbClr val="6666FF"/>
                </a:solidFill>
              </a:rPr>
              <a:t>А.С.Косачев</a:t>
            </a:r>
            <a:r>
              <a:rPr lang="ru-RU" sz="1200" b="0" dirty="0">
                <a:solidFill>
                  <a:srgbClr val="6666FF"/>
                </a:solidFill>
              </a:rPr>
              <a:t>. ИСП РАН. </a:t>
            </a:r>
            <a:r>
              <a:rPr lang="ru-RU" sz="1200" b="0" dirty="0" smtClean="0">
                <a:solidFill>
                  <a:srgbClr val="6666FF"/>
                </a:solidFill>
              </a:rPr>
              <a:t>Обобщенная модель системы автоматов</a:t>
            </a:r>
            <a:endParaRPr lang="ru-RU" sz="1200" b="0" dirty="0">
              <a:solidFill>
                <a:srgbClr val="6666FF"/>
              </a:solidFill>
            </a:endParaRPr>
          </a:p>
        </p:txBody>
      </p:sp>
      <p:sp>
        <p:nvSpPr>
          <p:cNvPr id="22" name="Rectangle 3"/>
          <p:cNvSpPr txBox="1">
            <a:spLocks noChangeArrowheads="1"/>
          </p:cNvSpPr>
          <p:nvPr/>
        </p:nvSpPr>
        <p:spPr bwMode="auto">
          <a:xfrm>
            <a:off x="179388" y="0"/>
            <a:ext cx="8748712" cy="612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90000" rIns="91440" bIns="9000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defRPr/>
            </a:pPr>
            <a:r>
              <a:rPr lang="ru-RU" sz="2800" dirty="0" smtClean="0">
                <a:latin typeface="+mj-lt"/>
                <a:sym typeface="Symbol" pitchFamily="18" charset="2"/>
              </a:rPr>
              <a:t>Основное утверждение</a:t>
            </a:r>
          </a:p>
        </p:txBody>
      </p:sp>
      <p:sp>
        <p:nvSpPr>
          <p:cNvPr id="89120" name="Rectangle 3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503548" y="692696"/>
            <a:ext cx="7956884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Если в системе </a:t>
            </a:r>
          </a:p>
          <a:p>
            <a:pPr algn="just">
              <a:spcAft>
                <a:spcPts val="0"/>
              </a:spcAft>
            </a:pP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1) все циклы свободные,</a:t>
            </a:r>
          </a:p>
          <a:p>
            <a:pPr algn="just">
              <a:spcAft>
                <a:spcPts val="0"/>
              </a:spcAft>
            </a:pP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2) а все автоматы детерминированы</a:t>
            </a:r>
          </a:p>
          <a:p>
            <a:pPr algn="just">
              <a:spcAft>
                <a:spcPts val="1200"/>
              </a:spcAft>
            </a:pP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3) и вполне определены, </a:t>
            </a:r>
          </a:p>
          <a:p>
            <a:pPr algn="just">
              <a:spcAft>
                <a:spcPts val="0"/>
              </a:spcAft>
            </a:pP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то композиция по всем соединениям</a:t>
            </a:r>
          </a:p>
          <a:p>
            <a:pPr algn="just">
              <a:spcAft>
                <a:spcPts val="0"/>
              </a:spcAft>
            </a:pP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состоит из автоматов, которые</a:t>
            </a:r>
          </a:p>
          <a:p>
            <a:pPr algn="just">
              <a:spcAft>
                <a:spcPts val="0"/>
              </a:spcAft>
            </a:pP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1) не связаны друг с другом,</a:t>
            </a:r>
          </a:p>
          <a:p>
            <a:pPr algn="just">
              <a:spcAft>
                <a:spcPts val="0"/>
              </a:spcAft>
            </a:pP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2) детерминированы,</a:t>
            </a:r>
          </a:p>
          <a:p>
            <a:pPr algn="just">
              <a:spcAft>
                <a:spcPts val="0"/>
              </a:spcAft>
            </a:pP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3) и вполне определены.</a:t>
            </a:r>
          </a:p>
          <a:p>
            <a:pPr algn="just">
              <a:spcAft>
                <a:spcPts val="0"/>
              </a:spcAft>
            </a:pPr>
            <a:endParaRPr lang="ru-RU" sz="2400" b="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Выполняя далее</a:t>
            </a:r>
            <a:endParaRPr lang="en-US" sz="2400" b="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композицию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без соединений,</a:t>
            </a:r>
          </a:p>
          <a:p>
            <a:pPr algn="just">
              <a:spcAft>
                <a:spcPts val="0"/>
              </a:spcAft>
            </a:pP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получаем один автомат:</a:t>
            </a:r>
          </a:p>
          <a:p>
            <a:pPr algn="just">
              <a:spcAft>
                <a:spcPts val="0"/>
              </a:spcAft>
            </a:pP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детерминированный и</a:t>
            </a:r>
          </a:p>
          <a:p>
            <a:pPr algn="just">
              <a:spcAft>
                <a:spcPts val="0"/>
              </a:spcAft>
            </a:pP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вполне определенный.</a:t>
            </a:r>
          </a:p>
        </p:txBody>
      </p:sp>
      <p:sp>
        <p:nvSpPr>
          <p:cNvPr id="8" name="Правая фигурная скобка 7"/>
          <p:cNvSpPr/>
          <p:nvPr/>
        </p:nvSpPr>
        <p:spPr bwMode="auto">
          <a:xfrm>
            <a:off x="5472100" y="2456892"/>
            <a:ext cx="540060" cy="1656184"/>
          </a:xfrm>
          <a:prstGeom prst="rightBrace">
            <a:avLst/>
          </a:prstGeom>
          <a:noFill/>
          <a:ln w="381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36000" tIns="36000" rIns="36000" bIns="36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156176" y="2492896"/>
            <a:ext cx="2488823" cy="15696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Тестирование</a:t>
            </a:r>
          </a:p>
          <a:p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каждого автомата</a:t>
            </a:r>
          </a:p>
          <a:p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независимо</a:t>
            </a:r>
          </a:p>
          <a:p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от остальных</a:t>
            </a:r>
            <a:endParaRPr lang="ru-RU" sz="24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авая фигурная скобка 9"/>
          <p:cNvSpPr/>
          <p:nvPr/>
        </p:nvSpPr>
        <p:spPr bwMode="auto">
          <a:xfrm>
            <a:off x="4788024" y="4653136"/>
            <a:ext cx="540060" cy="1656184"/>
          </a:xfrm>
          <a:prstGeom prst="rightBrace">
            <a:avLst/>
          </a:prstGeom>
          <a:noFill/>
          <a:ln w="381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36000" tIns="36000" rIns="36000" bIns="36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508104" y="4833156"/>
            <a:ext cx="3359959" cy="12003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Использование системы</a:t>
            </a:r>
          </a:p>
          <a:p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в качестве компонента</a:t>
            </a:r>
          </a:p>
          <a:p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более сложной системы</a:t>
            </a:r>
            <a:endParaRPr lang="ru-RU" sz="2400" b="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445250"/>
            <a:ext cx="2133600" cy="476250"/>
          </a:xfrm>
          <a:noFill/>
        </p:spPr>
        <p:txBody>
          <a:bodyPr/>
          <a:lstStyle/>
          <a:p>
            <a:fld id="{196D03F6-C403-400F-BBFC-111E0F1EADEF}" type="slidenum">
              <a:rPr lang="ru-RU" smtClean="0">
                <a:solidFill>
                  <a:schemeClr val="bg2"/>
                </a:solidFill>
              </a:rPr>
              <a:pPr/>
              <a:t>3</a:t>
            </a:fld>
            <a:endParaRPr lang="ru-RU" smtClean="0">
              <a:solidFill>
                <a:schemeClr val="bg2"/>
              </a:solidFill>
            </a:endParaRPr>
          </a:p>
        </p:txBody>
      </p:sp>
      <p:sp>
        <p:nvSpPr>
          <p:cNvPr id="3080" name="Text Box 101"/>
          <p:cNvSpPr txBox="1">
            <a:spLocks noChangeArrowheads="1"/>
          </p:cNvSpPr>
          <p:nvPr/>
        </p:nvSpPr>
        <p:spPr bwMode="auto">
          <a:xfrm>
            <a:off x="8748713" y="6473825"/>
            <a:ext cx="3175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0" dirty="0" smtClean="0">
                <a:solidFill>
                  <a:srgbClr val="808080"/>
                </a:solidFill>
              </a:rPr>
              <a:t>(36)</a:t>
            </a:r>
            <a:endParaRPr lang="ru-RU" sz="1400" b="0" dirty="0">
              <a:solidFill>
                <a:srgbClr val="808080"/>
              </a:solidFill>
            </a:endParaRPr>
          </a:p>
        </p:txBody>
      </p:sp>
      <p:sp>
        <p:nvSpPr>
          <p:cNvPr id="3081" name="Text Box 88"/>
          <p:cNvSpPr txBox="1">
            <a:spLocks noChangeArrowheads="1"/>
          </p:cNvSpPr>
          <p:nvPr/>
        </p:nvSpPr>
        <p:spPr bwMode="auto">
          <a:xfrm>
            <a:off x="71500" y="6489700"/>
            <a:ext cx="57358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200" b="0" dirty="0">
                <a:solidFill>
                  <a:srgbClr val="6666FF"/>
                </a:solidFill>
              </a:rPr>
              <a:t>И.Б.Бурдонов, </a:t>
            </a:r>
            <a:r>
              <a:rPr lang="ru-RU" sz="1200" b="0" dirty="0" err="1">
                <a:solidFill>
                  <a:srgbClr val="6666FF"/>
                </a:solidFill>
              </a:rPr>
              <a:t>А.С.Косачев</a:t>
            </a:r>
            <a:r>
              <a:rPr lang="ru-RU" sz="1200" b="0" dirty="0">
                <a:solidFill>
                  <a:srgbClr val="6666FF"/>
                </a:solidFill>
              </a:rPr>
              <a:t>. ИСП РАН. </a:t>
            </a:r>
            <a:r>
              <a:rPr lang="ru-RU" sz="1200" b="0" dirty="0" smtClean="0">
                <a:solidFill>
                  <a:srgbClr val="6666FF"/>
                </a:solidFill>
              </a:rPr>
              <a:t>Обобщенная модель системы автоматов</a:t>
            </a:r>
            <a:endParaRPr lang="ru-RU" sz="1200" b="0" dirty="0">
              <a:solidFill>
                <a:srgbClr val="6666FF"/>
              </a:solidFill>
            </a:endParaRPr>
          </a:p>
        </p:txBody>
      </p:sp>
      <p:sp>
        <p:nvSpPr>
          <p:cNvPr id="22" name="Rectangle 3"/>
          <p:cNvSpPr txBox="1">
            <a:spLocks noChangeArrowheads="1"/>
          </p:cNvSpPr>
          <p:nvPr/>
        </p:nvSpPr>
        <p:spPr bwMode="auto">
          <a:xfrm>
            <a:off x="179388" y="0"/>
            <a:ext cx="8748712" cy="612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90000" rIns="91440" bIns="9000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defRPr/>
            </a:pPr>
            <a:r>
              <a:rPr lang="ru-RU" sz="2800" dirty="0" smtClean="0">
                <a:latin typeface="+mj-lt"/>
                <a:sym typeface="Symbol" pitchFamily="18" charset="2"/>
              </a:rPr>
              <a:t>Автомат дуги</a:t>
            </a:r>
            <a:endParaRPr lang="ru-RU" sz="2800" b="0" dirty="0" smtClean="0">
              <a:latin typeface="+mj-lt"/>
              <a:sym typeface="Symbol" pitchFamily="18" charset="2"/>
            </a:endParaRPr>
          </a:p>
        </p:txBody>
      </p:sp>
      <p:sp>
        <p:nvSpPr>
          <p:cNvPr id="89120" name="Rectangle 3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6946" name="Rectangle 8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6945" name="AutoShape 81"/>
          <p:cNvSpPr>
            <a:spLocks noChangeAspect="1" noChangeArrowheads="1" noTextEdit="1"/>
          </p:cNvSpPr>
          <p:nvPr/>
        </p:nvSpPr>
        <p:spPr bwMode="auto">
          <a:xfrm>
            <a:off x="1295636" y="800709"/>
            <a:ext cx="6379132" cy="216024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4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944" name="Arc 80"/>
          <p:cNvSpPr>
            <a:spLocks/>
          </p:cNvSpPr>
          <p:nvPr/>
        </p:nvSpPr>
        <p:spPr bwMode="auto">
          <a:xfrm rot="10800000" flipH="1">
            <a:off x="6203177" y="1830705"/>
            <a:ext cx="72768" cy="369332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rgbClr val="FFFFFF"/>
            </a:solidFill>
            <a:round/>
            <a:headEnd/>
            <a:tailEnd/>
          </a:ln>
        </p:spPr>
        <p:txBody>
          <a:bodyPr vert="horz" wrap="none" lIns="36000" tIns="0" rIns="36000" bIns="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943" name="AutoShape 79"/>
          <p:cNvSpPr>
            <a:spLocks noChangeShapeType="1"/>
          </p:cNvSpPr>
          <p:nvPr/>
        </p:nvSpPr>
        <p:spPr bwMode="auto">
          <a:xfrm flipV="1">
            <a:off x="5923020" y="1160748"/>
            <a:ext cx="1817332" cy="25049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lg" len="lg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942" name="AutoShape 78"/>
          <p:cNvSpPr>
            <a:spLocks noChangeShapeType="1"/>
          </p:cNvSpPr>
          <p:nvPr/>
        </p:nvSpPr>
        <p:spPr bwMode="auto">
          <a:xfrm rot="10800000" flipV="1">
            <a:off x="5966212" y="1484783"/>
            <a:ext cx="1774139" cy="20833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lg" len="lg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941" name="Text Box 77"/>
          <p:cNvSpPr txBox="1">
            <a:spLocks noChangeArrowheads="1"/>
          </p:cNvSpPr>
          <p:nvPr/>
        </p:nvSpPr>
        <p:spPr bwMode="auto">
          <a:xfrm>
            <a:off x="6028760" y="728700"/>
            <a:ext cx="131554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3600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?(i,m</a:t>
            </a:r>
            <a:r>
              <a:rPr kumimoji="0" lang="en-US" sz="2400" b="0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!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</a:t>
            </a:r>
          </a:p>
        </p:txBody>
      </p:sp>
      <p:sp>
        <p:nvSpPr>
          <p:cNvPr id="36940" name="AutoShape 76"/>
          <p:cNvSpPr>
            <a:spLocks noChangeArrowheads="1"/>
          </p:cNvSpPr>
          <p:nvPr/>
        </p:nvSpPr>
        <p:spPr bwMode="auto">
          <a:xfrm>
            <a:off x="6120172" y="1520788"/>
            <a:ext cx="1353717" cy="432754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vert="horz" wrap="none" lIns="18000" tIns="10800" rIns="18000" bIns="1080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?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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!(j,m</a:t>
            </a:r>
            <a:r>
              <a:rPr kumimoji="0" lang="en-US" sz="2400" b="0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1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)</a:t>
            </a:r>
          </a:p>
        </p:txBody>
      </p:sp>
      <p:sp>
        <p:nvSpPr>
          <p:cNvPr id="36939" name="Text Box 75"/>
          <p:cNvSpPr txBox="1">
            <a:spLocks noChangeArrowheads="1"/>
          </p:cNvSpPr>
          <p:nvPr/>
        </p:nvSpPr>
        <p:spPr bwMode="auto">
          <a:xfrm>
            <a:off x="7164288" y="2420888"/>
            <a:ext cx="130432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3600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?(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i,m</a:t>
            </a:r>
            <a:r>
              <a:rPr kumimoji="0" lang="en-US" sz="2400" b="0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!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</a:t>
            </a:r>
          </a:p>
        </p:txBody>
      </p:sp>
      <p:sp>
        <p:nvSpPr>
          <p:cNvPr id="36938" name="AutoShape 74"/>
          <p:cNvSpPr>
            <a:spLocks noChangeArrowheads="1"/>
          </p:cNvSpPr>
          <p:nvPr/>
        </p:nvSpPr>
        <p:spPr bwMode="auto">
          <a:xfrm>
            <a:off x="3995936" y="1844824"/>
            <a:ext cx="1342171" cy="432754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vert="horz" wrap="none" lIns="18000" tIns="10800" rIns="18000" bIns="1080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?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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!(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j,m</a:t>
            </a:r>
            <a:r>
              <a:rPr kumimoji="0" lang="en-US" sz="2400" b="0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k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)</a:t>
            </a:r>
          </a:p>
        </p:txBody>
      </p:sp>
      <p:grpSp>
        <p:nvGrpSpPr>
          <p:cNvPr id="36934" name="Group 70"/>
          <p:cNvGrpSpPr>
            <a:grpSpLocks/>
          </p:cNvGrpSpPr>
          <p:nvPr/>
        </p:nvGrpSpPr>
        <p:grpSpPr bwMode="auto">
          <a:xfrm>
            <a:off x="7735661" y="1088740"/>
            <a:ext cx="400735" cy="468000"/>
            <a:chOff x="3293" y="5681"/>
            <a:chExt cx="307" cy="302"/>
          </a:xfrm>
        </p:grpSpPr>
        <p:sp>
          <p:nvSpPr>
            <p:cNvPr id="36937" name="AutoShape 73"/>
            <p:cNvSpPr>
              <a:spLocks noChangeArrowheads="1"/>
            </p:cNvSpPr>
            <p:nvPr/>
          </p:nvSpPr>
          <p:spPr bwMode="auto">
            <a:xfrm>
              <a:off x="3296" y="5681"/>
              <a:ext cx="304" cy="302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18000" tIns="10800" rIns="18000" bIns="1080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a</a:t>
              </a:r>
              <a:r>
                <a:rPr kumimoji="0" lang="en-US" sz="2400" b="0" i="1" u="none" strike="noStrike" cap="none" normalizeH="0" baseline="-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1</a:t>
              </a: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6936" name="Oval 72"/>
            <p:cNvSpPr>
              <a:spLocks noChangeArrowheads="1"/>
            </p:cNvSpPr>
            <p:nvPr/>
          </p:nvSpPr>
          <p:spPr bwMode="auto">
            <a:xfrm>
              <a:off x="3293" y="5681"/>
              <a:ext cx="57" cy="57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18000" tIns="10800" rIns="18000" bIns="1080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6935" name="Oval 71"/>
            <p:cNvSpPr>
              <a:spLocks noChangeArrowheads="1"/>
            </p:cNvSpPr>
            <p:nvPr/>
          </p:nvSpPr>
          <p:spPr bwMode="auto">
            <a:xfrm>
              <a:off x="3293" y="5926"/>
              <a:ext cx="57" cy="57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18000" tIns="10800" rIns="18000" bIns="1080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6929" name="AutoShape 65"/>
          <p:cNvSpPr>
            <a:spLocks noChangeShapeType="1"/>
          </p:cNvSpPr>
          <p:nvPr/>
        </p:nvSpPr>
        <p:spPr bwMode="auto">
          <a:xfrm>
            <a:off x="5616116" y="1555628"/>
            <a:ext cx="6527" cy="937268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lg" len="lg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6923" name="Group 59"/>
          <p:cNvGrpSpPr>
            <a:grpSpLocks/>
          </p:cNvGrpSpPr>
          <p:nvPr/>
        </p:nvGrpSpPr>
        <p:grpSpPr bwMode="auto">
          <a:xfrm>
            <a:off x="5085000" y="1128360"/>
            <a:ext cx="879790" cy="468000"/>
            <a:chOff x="2163" y="5666"/>
            <a:chExt cx="674" cy="332"/>
          </a:xfrm>
        </p:grpSpPr>
        <p:sp>
          <p:nvSpPr>
            <p:cNvPr id="36928" name="AutoShape 64"/>
            <p:cNvSpPr>
              <a:spLocks noChangeArrowheads="1"/>
            </p:cNvSpPr>
            <p:nvPr/>
          </p:nvSpPr>
          <p:spPr bwMode="auto">
            <a:xfrm>
              <a:off x="2163" y="5666"/>
              <a:ext cx="674" cy="332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none" lIns="18000" tIns="10800" rIns="18000" bIns="1080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пусто</a:t>
              </a:r>
              <a:endParaRPr kumimoji="0" 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6927" name="Oval 63"/>
            <p:cNvSpPr>
              <a:spLocks noChangeArrowheads="1"/>
            </p:cNvSpPr>
            <p:nvPr/>
          </p:nvSpPr>
          <p:spPr bwMode="auto">
            <a:xfrm>
              <a:off x="2748" y="5681"/>
              <a:ext cx="57" cy="57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18000" tIns="10800" rIns="18000" bIns="1080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6926" name="Oval 62"/>
            <p:cNvSpPr>
              <a:spLocks noChangeArrowheads="1"/>
            </p:cNvSpPr>
            <p:nvPr/>
          </p:nvSpPr>
          <p:spPr bwMode="auto">
            <a:xfrm>
              <a:off x="2748" y="5926"/>
              <a:ext cx="57" cy="57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18000" tIns="10800" rIns="18000" bIns="1080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6925" name="Oval 61"/>
            <p:cNvSpPr>
              <a:spLocks noChangeArrowheads="1"/>
            </p:cNvSpPr>
            <p:nvPr/>
          </p:nvSpPr>
          <p:spPr bwMode="auto">
            <a:xfrm>
              <a:off x="2588" y="5926"/>
              <a:ext cx="57" cy="57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18000" tIns="10800" rIns="18000" bIns="1080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6924" name="Oval 60"/>
            <p:cNvSpPr>
              <a:spLocks noChangeArrowheads="1"/>
            </p:cNvSpPr>
            <p:nvPr/>
          </p:nvSpPr>
          <p:spPr bwMode="auto">
            <a:xfrm>
              <a:off x="2338" y="5926"/>
              <a:ext cx="57" cy="57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18000" tIns="10800" rIns="18000" bIns="1080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6922" name="AutoShape 58"/>
          <p:cNvSpPr>
            <a:spLocks noChangeShapeType="1"/>
          </p:cNvSpPr>
          <p:nvPr/>
        </p:nvSpPr>
        <p:spPr bwMode="auto">
          <a:xfrm flipH="1" flipV="1">
            <a:off x="5351286" y="1591632"/>
            <a:ext cx="6527" cy="937268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lg" len="lg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6913" name="Group 49"/>
          <p:cNvGrpSpPr>
            <a:grpSpLocks/>
          </p:cNvGrpSpPr>
          <p:nvPr/>
        </p:nvGrpSpPr>
        <p:grpSpPr bwMode="auto">
          <a:xfrm>
            <a:off x="5796136" y="1556792"/>
            <a:ext cx="2628292" cy="1340721"/>
            <a:chOff x="4563" y="6107"/>
            <a:chExt cx="736" cy="623"/>
          </a:xfrm>
        </p:grpSpPr>
        <p:sp>
          <p:nvSpPr>
            <p:cNvPr id="36921" name="Text Box 57"/>
            <p:cNvSpPr txBox="1">
              <a:spLocks noChangeArrowheads="1"/>
            </p:cNvSpPr>
            <p:nvPr/>
          </p:nvSpPr>
          <p:spPr bwMode="auto">
            <a:xfrm>
              <a:off x="5138" y="6107"/>
              <a:ext cx="161" cy="1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36000" tIns="0" rIns="3600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rPr>
                <a:t></a:t>
              </a:r>
            </a:p>
          </p:txBody>
        </p:sp>
        <p:sp>
          <p:nvSpPr>
            <p:cNvPr id="36920" name="Text Box 56"/>
            <p:cNvSpPr txBox="1">
              <a:spLocks noChangeArrowheads="1"/>
            </p:cNvSpPr>
            <p:nvPr/>
          </p:nvSpPr>
          <p:spPr bwMode="auto">
            <a:xfrm>
              <a:off x="5093" y="6207"/>
              <a:ext cx="161" cy="1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36000" tIns="0" rIns="3600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rPr>
                <a:t></a:t>
              </a:r>
            </a:p>
          </p:txBody>
        </p:sp>
        <p:sp>
          <p:nvSpPr>
            <p:cNvPr id="36919" name="Text Box 55"/>
            <p:cNvSpPr txBox="1">
              <a:spLocks noChangeArrowheads="1"/>
            </p:cNvSpPr>
            <p:nvPr/>
          </p:nvSpPr>
          <p:spPr bwMode="auto">
            <a:xfrm>
              <a:off x="5043" y="6292"/>
              <a:ext cx="161" cy="1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36000" tIns="0" rIns="3600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rPr>
                <a:t></a:t>
              </a:r>
            </a:p>
          </p:txBody>
        </p:sp>
        <p:sp>
          <p:nvSpPr>
            <p:cNvPr id="36918" name="Text Box 54"/>
            <p:cNvSpPr txBox="1">
              <a:spLocks noChangeArrowheads="1"/>
            </p:cNvSpPr>
            <p:nvPr/>
          </p:nvSpPr>
          <p:spPr bwMode="auto">
            <a:xfrm>
              <a:off x="4973" y="6372"/>
              <a:ext cx="161" cy="1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36000" tIns="0" rIns="3600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rPr>
                <a:t></a:t>
              </a:r>
            </a:p>
          </p:txBody>
        </p:sp>
        <p:sp>
          <p:nvSpPr>
            <p:cNvPr id="36917" name="Text Box 53"/>
            <p:cNvSpPr txBox="1">
              <a:spLocks noChangeArrowheads="1"/>
            </p:cNvSpPr>
            <p:nvPr/>
          </p:nvSpPr>
          <p:spPr bwMode="auto">
            <a:xfrm>
              <a:off x="4888" y="6452"/>
              <a:ext cx="161" cy="1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36000" tIns="0" rIns="3600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rPr>
                <a:t></a:t>
              </a:r>
            </a:p>
          </p:txBody>
        </p:sp>
        <p:sp>
          <p:nvSpPr>
            <p:cNvPr id="36916" name="Text Box 52"/>
            <p:cNvSpPr txBox="1">
              <a:spLocks noChangeArrowheads="1"/>
            </p:cNvSpPr>
            <p:nvPr/>
          </p:nvSpPr>
          <p:spPr bwMode="auto">
            <a:xfrm>
              <a:off x="4798" y="6512"/>
              <a:ext cx="161" cy="1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36000" tIns="0" rIns="3600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rPr>
                <a:t></a:t>
              </a:r>
            </a:p>
          </p:txBody>
        </p:sp>
        <p:sp>
          <p:nvSpPr>
            <p:cNvPr id="36915" name="Text Box 51"/>
            <p:cNvSpPr txBox="1">
              <a:spLocks noChangeArrowheads="1"/>
            </p:cNvSpPr>
            <p:nvPr/>
          </p:nvSpPr>
          <p:spPr bwMode="auto">
            <a:xfrm>
              <a:off x="4683" y="6567"/>
              <a:ext cx="161" cy="1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36000" tIns="0" rIns="3600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rPr>
                <a:t></a:t>
              </a:r>
            </a:p>
          </p:txBody>
        </p:sp>
        <p:sp>
          <p:nvSpPr>
            <p:cNvPr id="36914" name="Text Box 50"/>
            <p:cNvSpPr txBox="1">
              <a:spLocks noChangeArrowheads="1"/>
            </p:cNvSpPr>
            <p:nvPr/>
          </p:nvSpPr>
          <p:spPr bwMode="auto">
            <a:xfrm>
              <a:off x="4563" y="6607"/>
              <a:ext cx="161" cy="1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36000" tIns="0" rIns="3600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rPr>
                <a:t></a:t>
              </a:r>
            </a:p>
          </p:txBody>
        </p:sp>
      </p:grpSp>
      <p:sp>
        <p:nvSpPr>
          <p:cNvPr id="36911" name="AutoShape 47"/>
          <p:cNvSpPr>
            <a:spLocks noChangeArrowheads="1"/>
          </p:cNvSpPr>
          <p:nvPr/>
        </p:nvSpPr>
        <p:spPr bwMode="auto">
          <a:xfrm>
            <a:off x="1531642" y="1913216"/>
            <a:ext cx="638667" cy="432754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none" lIns="18000" tIns="10800" rIns="18000" bIns="1080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дуга</a:t>
            </a: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910" name="AutoShape 46"/>
          <p:cNvSpPr>
            <a:spLocks noChangeArrowheads="1"/>
          </p:cNvSpPr>
          <p:nvPr/>
        </p:nvSpPr>
        <p:spPr bwMode="auto">
          <a:xfrm>
            <a:off x="611560" y="2059563"/>
            <a:ext cx="900000" cy="180000"/>
          </a:xfrm>
          <a:prstGeom prst="rightArrow">
            <a:avLst>
              <a:gd name="adj1" fmla="val 50000"/>
              <a:gd name="adj2" fmla="val 118007"/>
            </a:avLst>
          </a:prstGeom>
          <a:solidFill>
            <a:srgbClr val="D8D8D8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36000" tIns="0" rIns="36000" bIns="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909" name="AutoShape 45"/>
          <p:cNvSpPr>
            <a:spLocks noChangeArrowheads="1"/>
          </p:cNvSpPr>
          <p:nvPr/>
        </p:nvSpPr>
        <p:spPr bwMode="auto">
          <a:xfrm>
            <a:off x="2159632" y="2060868"/>
            <a:ext cx="900000" cy="180000"/>
          </a:xfrm>
          <a:prstGeom prst="rightArrow">
            <a:avLst>
              <a:gd name="adj1" fmla="val 50000"/>
              <a:gd name="adj2" fmla="val 117657"/>
            </a:avLst>
          </a:prstGeom>
          <a:solidFill>
            <a:srgbClr val="D8D8D8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36000" tIns="0" rIns="36000" bIns="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908" name="AutoShape 44"/>
          <p:cNvSpPr>
            <a:spLocks noChangeArrowheads="1"/>
          </p:cNvSpPr>
          <p:nvPr/>
        </p:nvSpPr>
        <p:spPr bwMode="auto">
          <a:xfrm>
            <a:off x="707235" y="1628800"/>
            <a:ext cx="696313" cy="432754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vert="horz" wrap="none" lIns="18000" tIns="10800" rIns="18000" bIns="1080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вход 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907" name="AutoShape 43"/>
          <p:cNvSpPr>
            <a:spLocks noChangeArrowheads="1"/>
          </p:cNvSpPr>
          <p:nvPr/>
        </p:nvSpPr>
        <p:spPr bwMode="auto">
          <a:xfrm>
            <a:off x="2224292" y="1592796"/>
            <a:ext cx="871444" cy="432754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vert="horz" wrap="none" lIns="18000" tIns="10800" rIns="18000" bIns="1080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выход 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j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899" name="Text Box 35"/>
          <p:cNvSpPr txBox="1">
            <a:spLocks noChangeArrowheads="1"/>
          </p:cNvSpPr>
          <p:nvPr/>
        </p:nvSpPr>
        <p:spPr bwMode="auto">
          <a:xfrm>
            <a:off x="858927" y="932599"/>
            <a:ext cx="201874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36000" tIns="0" rIns="3600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 = {m</a:t>
            </a:r>
            <a:r>
              <a:rPr kumimoji="0" lang="en-US" sz="2400" b="0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,...,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</a:t>
            </a:r>
            <a:r>
              <a:rPr kumimoji="0" lang="en-US" sz="2400" b="0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}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6930" name="Group 66"/>
          <p:cNvGrpSpPr>
            <a:grpSpLocks/>
          </p:cNvGrpSpPr>
          <p:nvPr/>
        </p:nvGrpSpPr>
        <p:grpSpPr bwMode="auto">
          <a:xfrm>
            <a:off x="5319959" y="2479436"/>
            <a:ext cx="400735" cy="468000"/>
            <a:chOff x="2343" y="6581"/>
            <a:chExt cx="307" cy="304"/>
          </a:xfrm>
        </p:grpSpPr>
        <p:sp>
          <p:nvSpPr>
            <p:cNvPr id="36933" name="AutoShape 69"/>
            <p:cNvSpPr>
              <a:spLocks noChangeArrowheads="1"/>
            </p:cNvSpPr>
            <p:nvPr/>
          </p:nvSpPr>
          <p:spPr bwMode="auto">
            <a:xfrm>
              <a:off x="2346" y="6583"/>
              <a:ext cx="304" cy="302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18000" tIns="10800" rIns="18000" bIns="1080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1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a</a:t>
              </a:r>
              <a:r>
                <a:rPr kumimoji="0" lang="en-US" sz="2400" b="0" i="1" u="none" strike="noStrike" cap="none" normalizeH="0" baseline="-3000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т</a:t>
              </a: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6932" name="Oval 68"/>
            <p:cNvSpPr>
              <a:spLocks noChangeArrowheads="1"/>
            </p:cNvSpPr>
            <p:nvPr/>
          </p:nvSpPr>
          <p:spPr bwMode="auto">
            <a:xfrm>
              <a:off x="2593" y="6581"/>
              <a:ext cx="57" cy="57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18000" tIns="10800" rIns="18000" bIns="1080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6931" name="Oval 67"/>
            <p:cNvSpPr>
              <a:spLocks noChangeArrowheads="1"/>
            </p:cNvSpPr>
            <p:nvPr/>
          </p:nvSpPr>
          <p:spPr bwMode="auto">
            <a:xfrm>
              <a:off x="2343" y="6581"/>
              <a:ext cx="57" cy="57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18000" tIns="10800" rIns="18000" bIns="1080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91" name="Скругленный прямоугольник 90"/>
          <p:cNvSpPr/>
          <p:nvPr/>
        </p:nvSpPr>
        <p:spPr bwMode="auto">
          <a:xfrm>
            <a:off x="323528" y="4257092"/>
            <a:ext cx="4176464" cy="2052228"/>
          </a:xfrm>
          <a:prstGeom prst="roundRect">
            <a:avLst/>
          </a:prstGeom>
          <a:solidFill>
            <a:srgbClr val="F8F3E0"/>
          </a:solidFill>
          <a:ln w="12700" cap="flat" cmpd="sng" algn="ctr">
            <a:solidFill>
              <a:srgbClr val="DAC05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36000" tIns="36000" rIns="36000" bIns="36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2" name="AutoShape 31"/>
          <p:cNvSpPr>
            <a:spLocks noChangeAspect="1" noChangeArrowheads="1" noTextEdit="1"/>
          </p:cNvSpPr>
          <p:nvPr/>
        </p:nvSpPr>
        <p:spPr bwMode="auto">
          <a:xfrm>
            <a:off x="431540" y="3269082"/>
            <a:ext cx="4104456" cy="2860218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800"/>
          </a:p>
        </p:txBody>
      </p:sp>
      <p:sp>
        <p:nvSpPr>
          <p:cNvPr id="93" name="Oval 30"/>
          <p:cNvSpPr>
            <a:spLocks noChangeArrowheads="1"/>
          </p:cNvSpPr>
          <p:nvPr/>
        </p:nvSpPr>
        <p:spPr bwMode="auto">
          <a:xfrm>
            <a:off x="443215" y="4826181"/>
            <a:ext cx="468743" cy="452508"/>
          </a:xfrm>
          <a:prstGeom prst="ellipse">
            <a:avLst/>
          </a:prstGeom>
          <a:solidFill>
            <a:schemeClr val="bg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1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4" name="Oval 29"/>
          <p:cNvSpPr>
            <a:spLocks noChangeArrowheads="1"/>
          </p:cNvSpPr>
          <p:nvPr/>
        </p:nvSpPr>
        <p:spPr bwMode="auto">
          <a:xfrm>
            <a:off x="3104022" y="5177540"/>
            <a:ext cx="468743" cy="452508"/>
          </a:xfrm>
          <a:prstGeom prst="ellipse">
            <a:avLst/>
          </a:prstGeom>
          <a:solidFill>
            <a:schemeClr val="bg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2</a:t>
            </a:r>
            <a:endParaRPr kumimoji="0" lang="ru-RU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5" name="Oval 28"/>
          <p:cNvSpPr>
            <a:spLocks noChangeArrowheads="1"/>
          </p:cNvSpPr>
          <p:nvPr/>
        </p:nvSpPr>
        <p:spPr bwMode="auto">
          <a:xfrm>
            <a:off x="1883911" y="5403794"/>
            <a:ext cx="468743" cy="452508"/>
          </a:xfrm>
          <a:prstGeom prst="ellipse">
            <a:avLst/>
          </a:prstGeom>
          <a:solidFill>
            <a:schemeClr val="bg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3</a:t>
            </a:r>
            <a:endParaRPr kumimoji="0" lang="ru-RU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6" name="Oval 27"/>
          <p:cNvSpPr>
            <a:spLocks noChangeArrowheads="1"/>
          </p:cNvSpPr>
          <p:nvPr/>
        </p:nvSpPr>
        <p:spPr bwMode="auto">
          <a:xfrm>
            <a:off x="3924324" y="4440218"/>
            <a:ext cx="468743" cy="452508"/>
          </a:xfrm>
          <a:prstGeom prst="ellipse">
            <a:avLst/>
          </a:prstGeom>
          <a:solidFill>
            <a:schemeClr val="bg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4</a:t>
            </a:r>
            <a:endParaRPr kumimoji="0" lang="ru-RU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7" name="AutoShape 25"/>
          <p:cNvSpPr>
            <a:spLocks noChangeShapeType="1"/>
          </p:cNvSpPr>
          <p:nvPr/>
        </p:nvSpPr>
        <p:spPr bwMode="auto">
          <a:xfrm flipH="1">
            <a:off x="843024" y="3248980"/>
            <a:ext cx="1496727" cy="1643746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lg" len="lg"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ru-RU" sz="2800"/>
          </a:p>
        </p:txBody>
      </p:sp>
      <p:sp>
        <p:nvSpPr>
          <p:cNvPr id="98" name="AutoShape 24"/>
          <p:cNvSpPr>
            <a:spLocks noChangeShapeType="1"/>
          </p:cNvSpPr>
          <p:nvPr/>
        </p:nvSpPr>
        <p:spPr bwMode="auto">
          <a:xfrm flipH="1">
            <a:off x="2118283" y="3320988"/>
            <a:ext cx="401489" cy="2082806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lg" len="lg"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ru-RU" sz="2800"/>
          </a:p>
        </p:txBody>
      </p:sp>
      <p:sp>
        <p:nvSpPr>
          <p:cNvPr id="99" name="AutoShape 23"/>
          <p:cNvSpPr>
            <a:spLocks noChangeShapeType="1"/>
          </p:cNvSpPr>
          <p:nvPr/>
        </p:nvSpPr>
        <p:spPr bwMode="auto">
          <a:xfrm flipH="1" flipV="1">
            <a:off x="2627784" y="3320988"/>
            <a:ext cx="545172" cy="1923098"/>
          </a:xfrm>
          <a:prstGeom prst="straightConnector1">
            <a:avLst/>
          </a:prstGeom>
          <a:noFill/>
          <a:ln w="25400">
            <a:solidFill>
              <a:srgbClr val="0000FF"/>
            </a:solidFill>
            <a:round/>
            <a:headEnd/>
            <a:tailEnd type="triangle" w="lg" len="lg"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ru-RU" sz="2800"/>
          </a:p>
        </p:txBody>
      </p:sp>
      <p:sp>
        <p:nvSpPr>
          <p:cNvPr id="100" name="AutoShape 22"/>
          <p:cNvSpPr>
            <a:spLocks noChangeShapeType="1"/>
          </p:cNvSpPr>
          <p:nvPr/>
        </p:nvSpPr>
        <p:spPr bwMode="auto">
          <a:xfrm flipH="1" flipV="1">
            <a:off x="2771800" y="3212975"/>
            <a:ext cx="1221457" cy="1293787"/>
          </a:xfrm>
          <a:prstGeom prst="straightConnector1">
            <a:avLst/>
          </a:prstGeom>
          <a:noFill/>
          <a:ln w="25400">
            <a:solidFill>
              <a:srgbClr val="0000FF"/>
            </a:solidFill>
            <a:round/>
            <a:headEnd/>
            <a:tailEnd type="triangle" w="lg" len="lg"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ru-RU" sz="2800"/>
          </a:p>
        </p:txBody>
      </p:sp>
      <p:sp>
        <p:nvSpPr>
          <p:cNvPr id="101" name="AutoShape 21"/>
          <p:cNvSpPr>
            <a:spLocks noChangeShapeType="1"/>
          </p:cNvSpPr>
          <p:nvPr/>
        </p:nvSpPr>
        <p:spPr bwMode="auto">
          <a:xfrm>
            <a:off x="911958" y="5052435"/>
            <a:ext cx="1040886" cy="417905"/>
          </a:xfrm>
          <a:prstGeom prst="straightConnector1">
            <a:avLst/>
          </a:prstGeom>
          <a:noFill/>
          <a:ln w="25400" cmpd="sng">
            <a:solidFill>
              <a:srgbClr val="000000"/>
            </a:solidFill>
            <a:prstDash val="solid"/>
            <a:round/>
            <a:headEnd/>
            <a:tailEnd type="triangle" w="lg" len="lg"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ru-RU" sz="2800"/>
          </a:p>
        </p:txBody>
      </p:sp>
      <p:sp>
        <p:nvSpPr>
          <p:cNvPr id="102" name="AutoShape 20"/>
          <p:cNvSpPr>
            <a:spLocks noChangeShapeType="1"/>
          </p:cNvSpPr>
          <p:nvPr/>
        </p:nvSpPr>
        <p:spPr bwMode="auto">
          <a:xfrm flipV="1">
            <a:off x="911958" y="4666472"/>
            <a:ext cx="3012365" cy="385963"/>
          </a:xfrm>
          <a:prstGeom prst="straightConnector1">
            <a:avLst/>
          </a:prstGeom>
          <a:noFill/>
          <a:ln w="25400" cmpd="sng">
            <a:solidFill>
              <a:srgbClr val="000000"/>
            </a:solidFill>
            <a:prstDash val="solid"/>
            <a:round/>
            <a:headEnd/>
            <a:tailEnd type="triangle" w="lg" len="lg"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ru-RU" sz="2800"/>
          </a:p>
        </p:txBody>
      </p:sp>
      <p:sp>
        <p:nvSpPr>
          <p:cNvPr id="103" name="AutoShape 19"/>
          <p:cNvSpPr>
            <a:spLocks noChangeShapeType="1"/>
          </p:cNvSpPr>
          <p:nvPr/>
        </p:nvSpPr>
        <p:spPr bwMode="auto">
          <a:xfrm flipH="1">
            <a:off x="3503833" y="4892726"/>
            <a:ext cx="654862" cy="351359"/>
          </a:xfrm>
          <a:prstGeom prst="straightConnector1">
            <a:avLst/>
          </a:prstGeom>
          <a:noFill/>
          <a:ln w="25400" cmpd="sng">
            <a:solidFill>
              <a:srgbClr val="000000"/>
            </a:solidFill>
            <a:prstDash val="solid"/>
            <a:round/>
            <a:headEnd/>
            <a:tailEnd type="triangle" w="lg" len="lg"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ru-RU" sz="2800"/>
          </a:p>
        </p:txBody>
      </p:sp>
      <p:sp>
        <p:nvSpPr>
          <p:cNvPr id="104" name="AutoShape 18"/>
          <p:cNvSpPr>
            <a:spLocks noChangeShapeType="1"/>
          </p:cNvSpPr>
          <p:nvPr/>
        </p:nvSpPr>
        <p:spPr bwMode="auto">
          <a:xfrm flipH="1">
            <a:off x="2352655" y="5403794"/>
            <a:ext cx="751368" cy="226254"/>
          </a:xfrm>
          <a:prstGeom prst="straightConnector1">
            <a:avLst/>
          </a:prstGeom>
          <a:noFill/>
          <a:ln w="25400" cmpd="sng">
            <a:solidFill>
              <a:srgbClr val="000000"/>
            </a:solidFill>
            <a:prstDash val="solid"/>
            <a:round/>
            <a:headEnd/>
            <a:tailEnd type="triangle" w="lg" len="lg"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ru-RU" sz="2800"/>
          </a:p>
        </p:txBody>
      </p:sp>
      <p:sp>
        <p:nvSpPr>
          <p:cNvPr id="105" name="AutoShape 17"/>
          <p:cNvSpPr>
            <a:spLocks noChangeShapeType="1"/>
          </p:cNvSpPr>
          <p:nvPr/>
        </p:nvSpPr>
        <p:spPr bwMode="auto">
          <a:xfrm rot="16200000" flipV="1">
            <a:off x="1782864" y="4173412"/>
            <a:ext cx="284814" cy="2495369"/>
          </a:xfrm>
          <a:prstGeom prst="curvedConnector3">
            <a:avLst>
              <a:gd name="adj1" fmla="val -191588"/>
            </a:avLst>
          </a:prstGeom>
          <a:noFill/>
          <a:ln w="25400" cmpd="sng">
            <a:solidFill>
              <a:srgbClr val="000000"/>
            </a:solidFill>
            <a:prstDash val="solid"/>
            <a:round/>
            <a:headEnd/>
            <a:tailEnd type="triangle" w="lg" len="lg"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ru-RU" sz="2800"/>
          </a:p>
        </p:txBody>
      </p:sp>
      <p:sp>
        <p:nvSpPr>
          <p:cNvPr id="106" name="Oval 26"/>
          <p:cNvSpPr>
            <a:spLocks noChangeArrowheads="1"/>
          </p:cNvSpPr>
          <p:nvPr/>
        </p:nvSpPr>
        <p:spPr bwMode="auto">
          <a:xfrm>
            <a:off x="2316810" y="2888940"/>
            <a:ext cx="468743" cy="452508"/>
          </a:xfrm>
          <a:prstGeom prst="ellipse">
            <a:avLst/>
          </a:prstGeom>
          <a:solidFill>
            <a:srgbClr val="D8D8D8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0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445250"/>
            <a:ext cx="2133600" cy="476250"/>
          </a:xfrm>
          <a:noFill/>
        </p:spPr>
        <p:txBody>
          <a:bodyPr/>
          <a:lstStyle/>
          <a:p>
            <a:fld id="{196D03F6-C403-400F-BBFC-111E0F1EADEF}" type="slidenum">
              <a:rPr lang="ru-RU" smtClean="0">
                <a:solidFill>
                  <a:schemeClr val="bg2"/>
                </a:solidFill>
              </a:rPr>
              <a:pPr/>
              <a:t>30</a:t>
            </a:fld>
            <a:endParaRPr lang="ru-RU" smtClean="0">
              <a:solidFill>
                <a:schemeClr val="bg2"/>
              </a:solidFill>
            </a:endParaRPr>
          </a:p>
        </p:txBody>
      </p:sp>
      <p:sp>
        <p:nvSpPr>
          <p:cNvPr id="3080" name="Text Box 101"/>
          <p:cNvSpPr txBox="1">
            <a:spLocks noChangeArrowheads="1"/>
          </p:cNvSpPr>
          <p:nvPr/>
        </p:nvSpPr>
        <p:spPr bwMode="auto">
          <a:xfrm>
            <a:off x="8748713" y="6473825"/>
            <a:ext cx="3175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0" dirty="0" smtClean="0">
                <a:solidFill>
                  <a:srgbClr val="808080"/>
                </a:solidFill>
              </a:rPr>
              <a:t>(36)</a:t>
            </a:r>
            <a:endParaRPr lang="ru-RU" sz="1400" b="0" dirty="0">
              <a:solidFill>
                <a:srgbClr val="808080"/>
              </a:solidFill>
            </a:endParaRPr>
          </a:p>
        </p:txBody>
      </p:sp>
      <p:sp>
        <p:nvSpPr>
          <p:cNvPr id="3081" name="Text Box 88"/>
          <p:cNvSpPr txBox="1">
            <a:spLocks noChangeArrowheads="1"/>
          </p:cNvSpPr>
          <p:nvPr/>
        </p:nvSpPr>
        <p:spPr bwMode="auto">
          <a:xfrm>
            <a:off x="71500" y="6489700"/>
            <a:ext cx="57358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200" b="0" dirty="0">
                <a:solidFill>
                  <a:srgbClr val="6666FF"/>
                </a:solidFill>
              </a:rPr>
              <a:t>И.Б.Бурдонов, </a:t>
            </a:r>
            <a:r>
              <a:rPr lang="ru-RU" sz="1200" b="0" dirty="0" err="1">
                <a:solidFill>
                  <a:srgbClr val="6666FF"/>
                </a:solidFill>
              </a:rPr>
              <a:t>А.С.Косачев</a:t>
            </a:r>
            <a:r>
              <a:rPr lang="ru-RU" sz="1200" b="0" dirty="0">
                <a:solidFill>
                  <a:srgbClr val="6666FF"/>
                </a:solidFill>
              </a:rPr>
              <a:t>. ИСП РАН. </a:t>
            </a:r>
            <a:r>
              <a:rPr lang="ru-RU" sz="1200" b="0" dirty="0" smtClean="0">
                <a:solidFill>
                  <a:srgbClr val="6666FF"/>
                </a:solidFill>
              </a:rPr>
              <a:t>Обобщенная модель системы автоматов</a:t>
            </a:r>
            <a:endParaRPr lang="ru-RU" sz="1200" b="0" dirty="0">
              <a:solidFill>
                <a:srgbClr val="6666FF"/>
              </a:solidFill>
            </a:endParaRPr>
          </a:p>
        </p:txBody>
      </p:sp>
      <p:sp>
        <p:nvSpPr>
          <p:cNvPr id="22" name="Rectangle 3"/>
          <p:cNvSpPr txBox="1">
            <a:spLocks noChangeArrowheads="1"/>
          </p:cNvSpPr>
          <p:nvPr/>
        </p:nvSpPr>
        <p:spPr bwMode="auto">
          <a:xfrm>
            <a:off x="179388" y="0"/>
            <a:ext cx="8748712" cy="612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90000" rIns="91440" bIns="9000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defRPr/>
            </a:pPr>
            <a:r>
              <a:rPr lang="ru-RU" sz="2800" dirty="0" smtClean="0">
                <a:latin typeface="+mj-lt"/>
                <a:sym typeface="Symbol" pitchFamily="18" charset="2"/>
              </a:rPr>
              <a:t>Генерация тестов</a:t>
            </a:r>
            <a:endParaRPr lang="ru-RU" sz="2800" dirty="0" smtClean="0">
              <a:latin typeface="+mj-lt"/>
              <a:sym typeface="Symbol" pitchFamily="18" charset="2"/>
            </a:endParaRPr>
          </a:p>
        </p:txBody>
      </p:sp>
      <p:sp>
        <p:nvSpPr>
          <p:cNvPr id="89120" name="Rectangle 3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503548" y="692696"/>
            <a:ext cx="7956884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2400"/>
              </a:spcAft>
            </a:pPr>
            <a:r>
              <a:rPr lang="ru-RU" sz="3600" b="0" dirty="0" smtClean="0">
                <a:latin typeface="Times New Roman" pitchFamily="18" charset="0"/>
                <a:cs typeface="Times New Roman" pitchFamily="18" charset="0"/>
              </a:rPr>
              <a:t>Тесты генерируются аналогично тому, как рассказывалось в первом докладе:</a:t>
            </a:r>
          </a:p>
          <a:p>
            <a:pPr algn="just">
              <a:spcAft>
                <a:spcPts val="1200"/>
              </a:spcAft>
            </a:pP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Генерируются тесты для композиционного автомата всей системы (или для композиционного автомата класса связности) и фильтруются:</a:t>
            </a:r>
          </a:p>
          <a:p>
            <a:pPr algn="just">
              <a:spcAft>
                <a:spcPts val="0"/>
              </a:spcAft>
            </a:pP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Тест сохраняется, если он покрывает хотя бы один переход хотя бы одного исходного автомата в системе, который не покрывается уже сохранёнными тестами.</a:t>
            </a:r>
          </a:p>
          <a:p>
            <a:pPr algn="just">
              <a:spcAft>
                <a:spcPts val="2400"/>
              </a:spcAft>
            </a:pP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Иначе тест отбрасывается.</a:t>
            </a:r>
          </a:p>
          <a:p>
            <a:pPr algn="just">
              <a:spcAft>
                <a:spcPts val="0"/>
              </a:spcAft>
            </a:pP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После окончания генерации и фильтрации переходы автоматов системы, которые не покрываются сохранёнными тестами, - это недостижимые переходы.</a:t>
            </a:r>
            <a:endParaRPr lang="ru-RU" sz="2400" b="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445250"/>
            <a:ext cx="2133600" cy="476250"/>
          </a:xfrm>
          <a:noFill/>
        </p:spPr>
        <p:txBody>
          <a:bodyPr/>
          <a:lstStyle/>
          <a:p>
            <a:fld id="{196D03F6-C403-400F-BBFC-111E0F1EADEF}" type="slidenum">
              <a:rPr lang="ru-RU" smtClean="0">
                <a:solidFill>
                  <a:schemeClr val="bg2"/>
                </a:solidFill>
              </a:rPr>
              <a:pPr/>
              <a:t>31</a:t>
            </a:fld>
            <a:endParaRPr lang="ru-RU" smtClean="0">
              <a:solidFill>
                <a:schemeClr val="bg2"/>
              </a:solidFill>
            </a:endParaRPr>
          </a:p>
        </p:txBody>
      </p:sp>
      <p:sp>
        <p:nvSpPr>
          <p:cNvPr id="3080" name="Text Box 101"/>
          <p:cNvSpPr txBox="1">
            <a:spLocks noChangeArrowheads="1"/>
          </p:cNvSpPr>
          <p:nvPr/>
        </p:nvSpPr>
        <p:spPr bwMode="auto">
          <a:xfrm>
            <a:off x="8748713" y="6473825"/>
            <a:ext cx="3175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0" dirty="0" smtClean="0">
                <a:solidFill>
                  <a:srgbClr val="808080"/>
                </a:solidFill>
              </a:rPr>
              <a:t>(36)</a:t>
            </a:r>
            <a:endParaRPr lang="ru-RU" sz="1400" b="0" dirty="0">
              <a:solidFill>
                <a:srgbClr val="808080"/>
              </a:solidFill>
            </a:endParaRPr>
          </a:p>
        </p:txBody>
      </p:sp>
      <p:sp>
        <p:nvSpPr>
          <p:cNvPr id="3081" name="Text Box 88"/>
          <p:cNvSpPr txBox="1">
            <a:spLocks noChangeArrowheads="1"/>
          </p:cNvSpPr>
          <p:nvPr/>
        </p:nvSpPr>
        <p:spPr bwMode="auto">
          <a:xfrm>
            <a:off x="71500" y="6489700"/>
            <a:ext cx="57358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200" b="0" dirty="0">
                <a:solidFill>
                  <a:srgbClr val="6666FF"/>
                </a:solidFill>
              </a:rPr>
              <a:t>И.Б.Бурдонов, </a:t>
            </a:r>
            <a:r>
              <a:rPr lang="ru-RU" sz="1200" b="0" dirty="0" err="1">
                <a:solidFill>
                  <a:srgbClr val="6666FF"/>
                </a:solidFill>
              </a:rPr>
              <a:t>А.С.Косачев</a:t>
            </a:r>
            <a:r>
              <a:rPr lang="ru-RU" sz="1200" b="0" dirty="0">
                <a:solidFill>
                  <a:srgbClr val="6666FF"/>
                </a:solidFill>
              </a:rPr>
              <a:t>. ИСП РАН. </a:t>
            </a:r>
            <a:r>
              <a:rPr lang="ru-RU" sz="1200" b="0" dirty="0" smtClean="0">
                <a:solidFill>
                  <a:srgbClr val="6666FF"/>
                </a:solidFill>
              </a:rPr>
              <a:t>Обобщенная модель системы автоматов</a:t>
            </a:r>
            <a:endParaRPr lang="ru-RU" sz="1200" b="0" dirty="0">
              <a:solidFill>
                <a:srgbClr val="6666FF"/>
              </a:solidFill>
            </a:endParaRPr>
          </a:p>
        </p:txBody>
      </p:sp>
      <p:sp>
        <p:nvSpPr>
          <p:cNvPr id="22" name="Rectangle 3"/>
          <p:cNvSpPr txBox="1">
            <a:spLocks noChangeArrowheads="1"/>
          </p:cNvSpPr>
          <p:nvPr/>
        </p:nvSpPr>
        <p:spPr bwMode="auto">
          <a:xfrm>
            <a:off x="179388" y="0"/>
            <a:ext cx="8748712" cy="612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90000" rIns="91440" bIns="9000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defRPr/>
            </a:pPr>
            <a:r>
              <a:rPr lang="ru-RU" sz="2800" dirty="0" smtClean="0">
                <a:latin typeface="+mj-lt"/>
                <a:sym typeface="Symbol" pitchFamily="18" charset="2"/>
              </a:rPr>
              <a:t>Автоматы вершин и дуг (из </a:t>
            </a:r>
            <a:r>
              <a:rPr lang="ru-RU" sz="2800" i="1" dirty="0" smtClean="0">
                <a:latin typeface="+mj-lt"/>
                <a:sym typeface="Symbol" pitchFamily="18" charset="2"/>
              </a:rPr>
              <a:t>первого доклада</a:t>
            </a:r>
            <a:r>
              <a:rPr lang="ru-RU" sz="2800" dirty="0" smtClean="0">
                <a:latin typeface="+mj-lt"/>
                <a:sym typeface="Symbol" pitchFamily="18" charset="2"/>
              </a:rPr>
              <a:t>)</a:t>
            </a:r>
          </a:p>
        </p:txBody>
      </p:sp>
      <p:sp>
        <p:nvSpPr>
          <p:cNvPr id="89120" name="Rectangle 3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251520" y="692696"/>
            <a:ext cx="8676964" cy="55861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ru-RU" sz="2400" b="0" u="sng" dirty="0" smtClean="0">
                <a:latin typeface="Times New Roman" pitchFamily="18" charset="0"/>
                <a:cs typeface="Times New Roman" pitchFamily="18" charset="0"/>
              </a:rPr>
              <a:t>Автомат </a:t>
            </a:r>
            <a:r>
              <a:rPr lang="ru-RU" sz="2400" b="0" u="sng" dirty="0" smtClean="0">
                <a:latin typeface="Times New Roman" pitchFamily="18" charset="0"/>
                <a:cs typeface="Times New Roman" pitchFamily="18" charset="0"/>
              </a:rPr>
              <a:t>дуги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вполне определен</a:t>
            </a:r>
          </a:p>
          <a:p>
            <a:pPr>
              <a:spcAft>
                <a:spcPts val="600"/>
              </a:spcAft>
            </a:pP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(очередь длины 1) со входом 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и выходом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j</a:t>
            </a:r>
          </a:p>
          <a:p>
            <a:pPr>
              <a:spcAft>
                <a:spcPts val="600"/>
              </a:spcAft>
            </a:pPr>
            <a:r>
              <a:rPr lang="ru-RU" sz="2400" b="0" dirty="0" smtClean="0">
                <a:latin typeface="Times New Roman" pitchFamily="18" charset="0"/>
                <a:cs typeface="Times New Roman" pitchFamily="18" charset="0"/>
                <a:sym typeface="Symbol"/>
              </a:rPr>
              <a:t>Переходы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  <a:sym typeface="Symbol"/>
              </a:rPr>
              <a:t>: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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mM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   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m`M</a:t>
            </a:r>
            <a:r>
              <a:rPr lang="en-US" sz="2400" b="0" i="1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</a:t>
            </a:r>
            <a:endParaRPr lang="en-US" sz="2400" b="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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,   {(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)},     ,   {(j,)},    ,     )</a:t>
            </a:r>
          </a:p>
          <a:p>
            <a:pPr>
              <a:spcAft>
                <a:spcPts val="600"/>
              </a:spcAft>
            </a:pP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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,   {(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i,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m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)},    {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i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},   {(j,)},    ,    m )</a:t>
            </a:r>
          </a:p>
          <a:p>
            <a:pPr>
              <a:spcAft>
                <a:spcPts val="0"/>
              </a:spcAft>
            </a:pPr>
            <a:r>
              <a:rPr lang="en-US" sz="2400" b="0" dirty="0" smtClean="0">
                <a:latin typeface="Times New Roman" pitchFamily="18" charset="0"/>
                <a:cs typeface="Times New Roman" pitchFamily="18" charset="0"/>
                <a:sym typeface="Symbol"/>
              </a:rPr>
              <a:t>3)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m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,   {(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i,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m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`)},   ,    {(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j,m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)},    {j},    )</a:t>
            </a:r>
            <a:endParaRPr lang="ru-RU" sz="2400" b="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0"/>
              </a:spcAft>
            </a:pPr>
            <a:r>
              <a:rPr lang="en-US" sz="2400" b="0" dirty="0" smtClean="0">
                <a:latin typeface="Times New Roman" pitchFamily="18" charset="0"/>
                <a:cs typeface="Times New Roman" pitchFamily="18" charset="0"/>
                <a:sym typeface="Symbol"/>
              </a:rPr>
              <a:t>4)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m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,   {(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i,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m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`)},   ,    {(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j,m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)},    ,    m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)</a:t>
            </a:r>
            <a:endParaRPr lang="ru-RU" sz="2400" b="0" i="1" dirty="0" smtClean="0">
              <a:latin typeface="Times New Roman" pitchFamily="18" charset="0"/>
              <a:cs typeface="Times New Roman" pitchFamily="18" charset="0"/>
              <a:sym typeface="Symbol"/>
            </a:endParaRPr>
          </a:p>
          <a:p>
            <a:pPr>
              <a:spcAft>
                <a:spcPts val="0"/>
              </a:spcAft>
            </a:pPr>
            <a:endParaRPr lang="ru-RU" sz="2400" b="0" i="1" dirty="0" smtClean="0">
              <a:latin typeface="Times New Roman" pitchFamily="18" charset="0"/>
              <a:cs typeface="Times New Roman" pitchFamily="18" charset="0"/>
              <a:sym typeface="Symbol"/>
            </a:endParaRPr>
          </a:p>
          <a:p>
            <a:pPr>
              <a:spcAft>
                <a:spcPts val="0"/>
              </a:spcAft>
            </a:pPr>
            <a:r>
              <a:rPr lang="ru-RU" sz="2400" b="0" u="sng" dirty="0" smtClean="0">
                <a:latin typeface="Times New Roman" pitchFamily="18" charset="0"/>
                <a:cs typeface="Times New Roman" pitchFamily="18" charset="0"/>
                <a:sym typeface="Symbol"/>
              </a:rPr>
              <a:t>Интерпретирующее преобразование автомата вершины:</a:t>
            </a:r>
            <a:endParaRPr lang="ru-RU" sz="2400" b="0" u="sng" dirty="0" smtClean="0">
              <a:latin typeface="Times New Roman" pitchFamily="18" charset="0"/>
              <a:cs typeface="Times New Roman" pitchFamily="18" charset="0"/>
              <a:sym typeface="Symbol"/>
            </a:endParaRPr>
          </a:p>
          <a:p>
            <a:pPr>
              <a:spcAft>
                <a:spcPts val="600"/>
              </a:spcAft>
            </a:pP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Автомат вершины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определен по всем стимулам</a:t>
            </a:r>
            <a:endParaRPr lang="en-US" sz="2400" b="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(s,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x, y, t)       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{  (s,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x`, p, y`, q, t)  |   p=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Dom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(x)  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&amp; 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q=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Dom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(y) </a:t>
            </a:r>
            <a:endParaRPr lang="ru-RU" sz="2400" b="0" i="1" dirty="0" smtClean="0">
              <a:latin typeface="Times New Roman" pitchFamily="18" charset="0"/>
              <a:cs typeface="Times New Roman" pitchFamily="18" charset="0"/>
              <a:sym typeface="Symbol"/>
            </a:endParaRPr>
          </a:p>
          <a:p>
            <a:pPr>
              <a:spcAft>
                <a:spcPts val="1200"/>
              </a:spcAft>
            </a:pPr>
            <a:r>
              <a:rPr lang="en-US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 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ip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  x`(i)=x(i) 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  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&amp; 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 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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jq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  y`(j)=y(j) 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 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&amp; 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 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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jq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  y`(j)= 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}</a:t>
            </a:r>
          </a:p>
          <a:p>
            <a:pPr>
              <a:spcAft>
                <a:spcPts val="2400"/>
              </a:spcAft>
            </a:pPr>
            <a:r>
              <a:rPr lang="en-US" sz="2400" b="0" dirty="0" smtClean="0">
                <a:latin typeface="Times New Roman" pitchFamily="18" charset="0"/>
                <a:cs typeface="Times New Roman" pitchFamily="18" charset="0"/>
                <a:sym typeface="Symbol"/>
              </a:rPr>
              <a:t>2) 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  <a:sym typeface="Symbol"/>
              </a:rPr>
              <a:t>Нет перехода из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s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  <a:sym typeface="Symbol"/>
              </a:rPr>
              <a:t> по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x      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( s, 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x,  ,  J{},  ,  s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)</a:t>
            </a:r>
            <a:endParaRPr lang="ru-RU" sz="2400" b="0" dirty="0" smtClean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1" name="Группа 20"/>
          <p:cNvGrpSpPr/>
          <p:nvPr/>
        </p:nvGrpSpPr>
        <p:grpSpPr>
          <a:xfrm>
            <a:off x="5976156" y="1304764"/>
            <a:ext cx="3117841" cy="2520280"/>
            <a:chOff x="5976156" y="2132856"/>
            <a:chExt cx="3117841" cy="2520280"/>
          </a:xfrm>
        </p:grpSpPr>
        <p:sp>
          <p:nvSpPr>
            <p:cNvPr id="17" name="TextBox 16"/>
            <p:cNvSpPr txBox="1"/>
            <p:nvPr/>
          </p:nvSpPr>
          <p:spPr>
            <a:xfrm>
              <a:off x="5976156" y="2132856"/>
              <a:ext cx="3117841" cy="2462213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ru-RU" sz="2400" b="0" dirty="0" smtClean="0">
                  <a:latin typeface="Times New Roman" pitchFamily="18" charset="0"/>
                  <a:cs typeface="Times New Roman" pitchFamily="18" charset="0"/>
                  <a:sym typeface="Symbol"/>
                </a:rPr>
                <a:t>Множество </a:t>
              </a:r>
              <a:r>
                <a:rPr lang="ru-RU" sz="2400" b="0" dirty="0" smtClean="0">
                  <a:latin typeface="Times New Roman" pitchFamily="18" charset="0"/>
                  <a:cs typeface="Times New Roman" pitchFamily="18" charset="0"/>
                  <a:sym typeface="Symbol"/>
                </a:rPr>
                <a:t>состояний</a:t>
              </a:r>
              <a:endParaRPr lang="en-US" sz="2400" b="0" dirty="0" smtClean="0">
                <a:latin typeface="Times New Roman" pitchFamily="18" charset="0"/>
                <a:cs typeface="Times New Roman" pitchFamily="18" charset="0"/>
                <a:sym typeface="Symbol"/>
              </a:endParaRPr>
            </a:p>
            <a:p>
              <a:pPr algn="ctr">
                <a:spcAft>
                  <a:spcPts val="600"/>
                </a:spcAft>
              </a:pPr>
              <a:r>
                <a:rPr lang="en-US" sz="2400" b="0" i="1" dirty="0" smtClean="0">
                  <a:latin typeface="Times New Roman" pitchFamily="18" charset="0"/>
                  <a:cs typeface="Times New Roman" pitchFamily="18" charset="0"/>
                  <a:sym typeface="Symbol"/>
                </a:rPr>
                <a:t>S </a:t>
              </a:r>
              <a:r>
                <a:rPr lang="en-US" sz="2400" b="0" i="1" dirty="0" smtClean="0">
                  <a:latin typeface="Times New Roman" pitchFamily="18" charset="0"/>
                  <a:cs typeface="Times New Roman" pitchFamily="18" charset="0"/>
                  <a:sym typeface="Symbol"/>
                </a:rPr>
                <a:t>= M</a:t>
              </a:r>
              <a:r>
                <a:rPr lang="en-US" sz="2400" b="0" i="1" baseline="-25000" dirty="0" smtClean="0">
                  <a:latin typeface="Times New Roman" pitchFamily="18" charset="0"/>
                  <a:cs typeface="Times New Roman" pitchFamily="18" charset="0"/>
                  <a:sym typeface="Symbol"/>
                </a:rPr>
                <a:t></a:t>
              </a:r>
              <a:endParaRPr lang="en-US" sz="2400" b="0" i="1" dirty="0" smtClean="0">
                <a:latin typeface="Times New Roman" pitchFamily="18" charset="0"/>
                <a:cs typeface="Times New Roman" pitchFamily="18" charset="0"/>
                <a:sym typeface="Symbol"/>
              </a:endParaRPr>
            </a:p>
            <a:p>
              <a:r>
                <a:rPr lang="ru-RU" sz="2400" b="0" dirty="0" smtClean="0">
                  <a:latin typeface="Times New Roman" pitchFamily="18" charset="0"/>
                  <a:cs typeface="Times New Roman" pitchFamily="18" charset="0"/>
                </a:rPr>
                <a:t>Множество стимулов</a:t>
              </a:r>
              <a:endParaRPr lang="en-US" sz="2400" b="0" dirty="0" smtClean="0">
                <a:latin typeface="Times New Roman" pitchFamily="18" charset="0"/>
                <a:cs typeface="Times New Roman" pitchFamily="18" charset="0"/>
              </a:endParaRPr>
            </a:p>
            <a:p>
              <a:pPr algn="ctr">
                <a:spcAft>
                  <a:spcPts val="600"/>
                </a:spcAft>
              </a:pPr>
              <a:r>
                <a:rPr lang="en-US" sz="2400" b="0" i="1" dirty="0" smtClean="0">
                  <a:latin typeface="Times New Roman" pitchFamily="18" charset="0"/>
                  <a:cs typeface="Times New Roman" pitchFamily="18" charset="0"/>
                </a:rPr>
                <a:t>X = {</a:t>
              </a:r>
              <a:r>
                <a:rPr lang="en-US" sz="2400" b="0" i="1" dirty="0" smtClean="0"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sz="2400" b="0" i="1" dirty="0" smtClean="0">
                  <a:latin typeface="Times New Roman" pitchFamily="18" charset="0"/>
                  <a:cs typeface="Times New Roman" pitchFamily="18" charset="0"/>
                </a:rPr>
                <a:t>} </a:t>
              </a:r>
              <a:r>
                <a:rPr lang="en-US" sz="2400" b="0" i="1" dirty="0" smtClean="0">
                  <a:latin typeface="Times New Roman" pitchFamily="18" charset="0"/>
                  <a:cs typeface="Times New Roman" pitchFamily="18" charset="0"/>
                  <a:sym typeface="Symbol"/>
                </a:rPr>
                <a:t> M</a:t>
              </a:r>
              <a:r>
                <a:rPr lang="en-US" sz="2400" b="0" i="1" baseline="-25000" dirty="0" smtClean="0">
                  <a:latin typeface="Times New Roman" pitchFamily="18" charset="0"/>
                  <a:cs typeface="Times New Roman" pitchFamily="18" charset="0"/>
                  <a:sym typeface="Symbol"/>
                </a:rPr>
                <a:t></a:t>
              </a:r>
              <a:endParaRPr lang="ru-RU" sz="2400" b="0" i="1" dirty="0" smtClean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ru-RU" sz="2400" b="0" dirty="0" smtClean="0">
                  <a:latin typeface="Times New Roman" pitchFamily="18" charset="0"/>
                  <a:cs typeface="Times New Roman" pitchFamily="18" charset="0"/>
                </a:rPr>
                <a:t>Множество реакций</a:t>
              </a:r>
              <a:endParaRPr lang="en-US" sz="2400" b="0" dirty="0" smtClean="0"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US" sz="2400" b="0" i="1" dirty="0" smtClean="0">
                  <a:latin typeface="Times New Roman" pitchFamily="18" charset="0"/>
                  <a:cs typeface="Times New Roman" pitchFamily="18" charset="0"/>
                </a:rPr>
                <a:t>Y = {j} </a:t>
              </a:r>
              <a:r>
                <a:rPr lang="en-US" sz="2400" b="0" i="1" dirty="0" smtClean="0">
                  <a:latin typeface="Times New Roman" pitchFamily="18" charset="0"/>
                  <a:cs typeface="Times New Roman" pitchFamily="18" charset="0"/>
                  <a:sym typeface="Symbol"/>
                </a:rPr>
                <a:t> M</a:t>
              </a:r>
              <a:r>
                <a:rPr lang="en-US" sz="2400" b="0" i="1" baseline="-25000" dirty="0" smtClean="0">
                  <a:latin typeface="Times New Roman" pitchFamily="18" charset="0"/>
                  <a:cs typeface="Times New Roman" pitchFamily="18" charset="0"/>
                  <a:sym typeface="Symbol"/>
                </a:rPr>
                <a:t></a:t>
              </a:r>
              <a:endParaRPr lang="ru-RU" sz="2400" b="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0" name="Прямая соединительная линия 19"/>
            <p:cNvCxnSpPr/>
            <p:nvPr/>
          </p:nvCxnSpPr>
          <p:spPr bwMode="auto">
            <a:xfrm>
              <a:off x="5976156" y="2132856"/>
              <a:ext cx="0" cy="2520280"/>
            </a:xfrm>
            <a:prstGeom prst="line">
              <a:avLst/>
            </a:prstGeom>
            <a:solidFill>
              <a:srgbClr val="F1F8F9"/>
            </a:solidFill>
            <a:ln w="127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8" name="Прямая со стрелкой 122"/>
          <p:cNvCxnSpPr>
            <a:stCxn id="78" idx="3"/>
            <a:endCxn id="74" idx="1"/>
          </p:cNvCxnSpPr>
          <p:nvPr/>
        </p:nvCxnSpPr>
        <p:spPr bwMode="auto">
          <a:xfrm flipV="1">
            <a:off x="4784782" y="3463945"/>
            <a:ext cx="1589045" cy="652365"/>
          </a:xfrm>
          <a:prstGeom prst="straightConnector1">
            <a:avLst/>
          </a:prstGeom>
          <a:solidFill>
            <a:srgbClr val="F1F8F9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69" name="Прямая со стрелкой 122"/>
          <p:cNvCxnSpPr>
            <a:stCxn id="77" idx="3"/>
            <a:endCxn id="75" idx="1"/>
          </p:cNvCxnSpPr>
          <p:nvPr/>
        </p:nvCxnSpPr>
        <p:spPr bwMode="auto">
          <a:xfrm flipV="1">
            <a:off x="4772250" y="4506590"/>
            <a:ext cx="1601577" cy="1118"/>
          </a:xfrm>
          <a:prstGeom prst="straightConnector1">
            <a:avLst/>
          </a:prstGeom>
          <a:solidFill>
            <a:srgbClr val="F1F8F9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70" name="Прямая со стрелкой 122"/>
          <p:cNvCxnSpPr>
            <a:stCxn id="79" idx="3"/>
            <a:endCxn id="66" idx="1"/>
          </p:cNvCxnSpPr>
          <p:nvPr/>
        </p:nvCxnSpPr>
        <p:spPr bwMode="auto">
          <a:xfrm>
            <a:off x="4784782" y="4908398"/>
            <a:ext cx="1589045" cy="716493"/>
          </a:xfrm>
          <a:prstGeom prst="straightConnector1">
            <a:avLst/>
          </a:prstGeom>
          <a:solidFill>
            <a:srgbClr val="F1F8F9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sp>
        <p:nvSpPr>
          <p:cNvPr id="307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445250"/>
            <a:ext cx="2133600" cy="476250"/>
          </a:xfrm>
          <a:noFill/>
        </p:spPr>
        <p:txBody>
          <a:bodyPr/>
          <a:lstStyle/>
          <a:p>
            <a:fld id="{196D03F6-C403-400F-BBFC-111E0F1EADEF}" type="slidenum">
              <a:rPr lang="ru-RU" smtClean="0">
                <a:solidFill>
                  <a:schemeClr val="bg2"/>
                </a:solidFill>
              </a:rPr>
              <a:pPr/>
              <a:t>32</a:t>
            </a:fld>
            <a:endParaRPr lang="ru-RU" smtClean="0">
              <a:solidFill>
                <a:schemeClr val="bg2"/>
              </a:solidFill>
            </a:endParaRPr>
          </a:p>
        </p:txBody>
      </p:sp>
      <p:sp>
        <p:nvSpPr>
          <p:cNvPr id="3080" name="Text Box 101"/>
          <p:cNvSpPr txBox="1">
            <a:spLocks noChangeArrowheads="1"/>
          </p:cNvSpPr>
          <p:nvPr/>
        </p:nvSpPr>
        <p:spPr bwMode="auto">
          <a:xfrm>
            <a:off x="8748713" y="6473825"/>
            <a:ext cx="3175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0" dirty="0" smtClean="0">
                <a:solidFill>
                  <a:srgbClr val="808080"/>
                </a:solidFill>
              </a:rPr>
              <a:t>(36)</a:t>
            </a:r>
            <a:endParaRPr lang="ru-RU" sz="1400" b="0" dirty="0">
              <a:solidFill>
                <a:srgbClr val="808080"/>
              </a:solidFill>
            </a:endParaRPr>
          </a:p>
        </p:txBody>
      </p:sp>
      <p:sp>
        <p:nvSpPr>
          <p:cNvPr id="3081" name="Text Box 88"/>
          <p:cNvSpPr txBox="1">
            <a:spLocks noChangeArrowheads="1"/>
          </p:cNvSpPr>
          <p:nvPr/>
        </p:nvSpPr>
        <p:spPr bwMode="auto">
          <a:xfrm>
            <a:off x="71500" y="6489700"/>
            <a:ext cx="57358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200" b="0" dirty="0">
                <a:solidFill>
                  <a:srgbClr val="6666FF"/>
                </a:solidFill>
              </a:rPr>
              <a:t>И.Б.Бурдонов, </a:t>
            </a:r>
            <a:r>
              <a:rPr lang="ru-RU" sz="1200" b="0" dirty="0" err="1">
                <a:solidFill>
                  <a:srgbClr val="6666FF"/>
                </a:solidFill>
              </a:rPr>
              <a:t>А.С.Косачев</a:t>
            </a:r>
            <a:r>
              <a:rPr lang="ru-RU" sz="1200" b="0" dirty="0">
                <a:solidFill>
                  <a:srgbClr val="6666FF"/>
                </a:solidFill>
              </a:rPr>
              <a:t>. ИСП РАН. </a:t>
            </a:r>
            <a:r>
              <a:rPr lang="ru-RU" sz="1200" b="0" dirty="0" smtClean="0">
                <a:solidFill>
                  <a:srgbClr val="6666FF"/>
                </a:solidFill>
              </a:rPr>
              <a:t>Обобщенная модель системы автоматов</a:t>
            </a:r>
            <a:endParaRPr lang="ru-RU" sz="1200" b="0" dirty="0">
              <a:solidFill>
                <a:srgbClr val="6666FF"/>
              </a:solidFill>
            </a:endParaRPr>
          </a:p>
        </p:txBody>
      </p:sp>
      <p:sp>
        <p:nvSpPr>
          <p:cNvPr id="22" name="Rectangle 3"/>
          <p:cNvSpPr txBox="1">
            <a:spLocks noChangeArrowheads="1"/>
          </p:cNvSpPr>
          <p:nvPr/>
        </p:nvSpPr>
        <p:spPr bwMode="auto">
          <a:xfrm>
            <a:off x="179388" y="45208"/>
            <a:ext cx="8748712" cy="1043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90000" rIns="91440" bIns="9000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defRPr/>
            </a:pPr>
            <a:r>
              <a:rPr lang="ru-RU" sz="2800" dirty="0" smtClean="0">
                <a:latin typeface="+mj-lt"/>
                <a:sym typeface="Symbol" pitchFamily="18" charset="2"/>
              </a:rPr>
              <a:t>Первая проблема: автомат вершины не определен по всем параметрам выдачи</a:t>
            </a:r>
            <a:endParaRPr lang="ru-RU" sz="2800" dirty="0" smtClean="0">
              <a:latin typeface="+mj-lt"/>
              <a:sym typeface="Symbol" pitchFamily="18" charset="2"/>
            </a:endParaRPr>
          </a:p>
        </p:txBody>
      </p:sp>
      <p:sp>
        <p:nvSpPr>
          <p:cNvPr id="89120" name="Rectangle 3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cxnSp>
        <p:nvCxnSpPr>
          <p:cNvPr id="29" name="Прямая со стрелкой 122"/>
          <p:cNvCxnSpPr>
            <a:stCxn id="20" idx="3"/>
            <a:endCxn id="25" idx="1"/>
          </p:cNvCxnSpPr>
          <p:nvPr/>
        </p:nvCxnSpPr>
        <p:spPr bwMode="auto">
          <a:xfrm flipV="1">
            <a:off x="4784782" y="3463945"/>
            <a:ext cx="1589045" cy="652365"/>
          </a:xfrm>
          <a:prstGeom prst="straightConnector1">
            <a:avLst/>
          </a:prstGeom>
          <a:solidFill>
            <a:srgbClr val="F1F8F9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32" name="Прямая со стрелкой 122"/>
          <p:cNvCxnSpPr>
            <a:stCxn id="19" idx="3"/>
            <a:endCxn id="26" idx="1"/>
          </p:cNvCxnSpPr>
          <p:nvPr/>
        </p:nvCxnSpPr>
        <p:spPr bwMode="auto">
          <a:xfrm flipV="1">
            <a:off x="4772250" y="4506590"/>
            <a:ext cx="1601577" cy="1118"/>
          </a:xfrm>
          <a:prstGeom prst="straightConnector1">
            <a:avLst/>
          </a:prstGeom>
          <a:solidFill>
            <a:srgbClr val="F1F8F9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35" name="Прямая со стрелкой 122"/>
          <p:cNvCxnSpPr>
            <a:stCxn id="21" idx="3"/>
            <a:endCxn id="27" idx="1"/>
          </p:cNvCxnSpPr>
          <p:nvPr/>
        </p:nvCxnSpPr>
        <p:spPr bwMode="auto">
          <a:xfrm>
            <a:off x="4784782" y="4908398"/>
            <a:ext cx="1589045" cy="716493"/>
          </a:xfrm>
          <a:prstGeom prst="straightConnector1">
            <a:avLst/>
          </a:prstGeom>
          <a:solidFill>
            <a:srgbClr val="F1F8F9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sp>
        <p:nvSpPr>
          <p:cNvPr id="2050" name="AutoShape 2" descr="&amp;Kcy;&amp;acy;&amp;rcy;&amp;tcy;&amp;icy;&amp;ncy;&amp;kcy;&amp;icy; &amp;pcy;&amp;ocy; &amp;zcy;&amp;acy;&amp;pcy;&amp;rcy;&amp;ocy;&amp;scy;&amp;ucy; &amp;kcy;&amp;icy;&amp;rcy;&amp;pcy;&amp;icy;&amp;chcy; &amp;zcy;&amp;ncy;&amp;acy;&amp;kcy; &amp;dcy;&amp;ocy;&amp;rcy;&amp;ocy;&amp;zhcy;&amp;ncy;&amp;ocy;&amp;gcy;&amp;ocy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2" name="AutoShape 4" descr="&amp;Kcy;&amp;acy;&amp;rcy;&amp;tcy;&amp;icy;&amp;ncy;&amp;kcy;&amp;icy; &amp;pcy;&amp;ocy; &amp;zcy;&amp;acy;&amp;pcy;&amp;rcy;&amp;ocy;&amp;scy;&amp;ucy; &amp;kcy;&amp;icy;&amp;rcy;&amp;pcy;&amp;icy;&amp;chcy; &amp;zcy;&amp;ncy;&amp;acy;&amp;kcy; &amp;dcy;&amp;ocy;&amp;rcy;&amp;ocy;&amp;zhcy;&amp;ncy;&amp;ocy;&amp;gcy;&amp;ocy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3" name="TextBox 42"/>
          <p:cNvSpPr txBox="1"/>
          <p:nvPr/>
        </p:nvSpPr>
        <p:spPr>
          <a:xfrm>
            <a:off x="323528" y="1340768"/>
            <a:ext cx="846094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Должны 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быть выданы все сообщения, описываемые реакцией. </a:t>
            </a:r>
            <a:endParaRPr lang="ru-RU" sz="2400" b="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1200"/>
              </a:spcAft>
            </a:pP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Если 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не удаётся выдать все сообщения, автомат «стоит».</a:t>
            </a:r>
            <a:endParaRPr lang="ru-RU" b="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3" name="Прямая со стрелкой 122"/>
          <p:cNvCxnSpPr>
            <a:stCxn id="48" idx="3"/>
            <a:endCxn id="44" idx="1"/>
          </p:cNvCxnSpPr>
          <p:nvPr/>
        </p:nvCxnSpPr>
        <p:spPr bwMode="auto">
          <a:xfrm flipV="1">
            <a:off x="4784782" y="3463945"/>
            <a:ext cx="1589045" cy="652365"/>
          </a:xfrm>
          <a:prstGeom prst="straightConnector1">
            <a:avLst/>
          </a:prstGeom>
          <a:solidFill>
            <a:srgbClr val="F1F8F9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34" name="Прямая со стрелкой 122"/>
          <p:cNvCxnSpPr>
            <a:stCxn id="47" idx="3"/>
            <a:endCxn id="45" idx="1"/>
          </p:cNvCxnSpPr>
          <p:nvPr/>
        </p:nvCxnSpPr>
        <p:spPr bwMode="auto">
          <a:xfrm flipV="1">
            <a:off x="4772250" y="4506590"/>
            <a:ext cx="1601577" cy="1118"/>
          </a:xfrm>
          <a:prstGeom prst="straightConnector1">
            <a:avLst/>
          </a:prstGeom>
          <a:solidFill>
            <a:srgbClr val="F1F8F9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36" name="Прямая со стрелкой 122"/>
          <p:cNvCxnSpPr>
            <a:stCxn id="49" idx="3"/>
            <a:endCxn id="30" idx="1"/>
          </p:cNvCxnSpPr>
          <p:nvPr/>
        </p:nvCxnSpPr>
        <p:spPr bwMode="auto">
          <a:xfrm>
            <a:off x="4784782" y="4908398"/>
            <a:ext cx="1589045" cy="716493"/>
          </a:xfrm>
          <a:prstGeom prst="straightConnector1">
            <a:avLst/>
          </a:prstGeom>
          <a:solidFill>
            <a:srgbClr val="F1F8F9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grpSp>
        <p:nvGrpSpPr>
          <p:cNvPr id="46" name="Группа 30"/>
          <p:cNvGrpSpPr/>
          <p:nvPr/>
        </p:nvGrpSpPr>
        <p:grpSpPr>
          <a:xfrm>
            <a:off x="3563888" y="3931644"/>
            <a:ext cx="1220894" cy="1161420"/>
            <a:chOff x="2735796" y="2456892"/>
            <a:chExt cx="1220894" cy="1161420"/>
          </a:xfrm>
        </p:grpSpPr>
        <p:sp>
          <p:nvSpPr>
            <p:cNvPr id="47" name="AutoShape 64"/>
            <p:cNvSpPr>
              <a:spLocks noChangeArrowheads="1"/>
            </p:cNvSpPr>
            <p:nvPr/>
          </p:nvSpPr>
          <p:spPr bwMode="auto">
            <a:xfrm>
              <a:off x="2735796" y="2456892"/>
              <a:ext cx="1208362" cy="1152128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none" lIns="18000" tIns="10800" rIns="18000" bIns="10800" numCol="1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4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вершина</a:t>
              </a: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3707904" y="2456892"/>
              <a:ext cx="2487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 </a:t>
              </a:r>
              <a:endParaRPr lang="ru-RU" dirty="0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3707904" y="3248980"/>
              <a:ext cx="2487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 </a:t>
              </a:r>
              <a:endParaRPr lang="ru-RU" dirty="0"/>
            </a:p>
          </p:txBody>
        </p:sp>
      </p:grpSp>
      <p:cxnSp>
        <p:nvCxnSpPr>
          <p:cNvPr id="53" name="Прямая со стрелкой 122"/>
          <p:cNvCxnSpPr>
            <a:stCxn id="63" idx="3"/>
            <a:endCxn id="59" idx="1"/>
          </p:cNvCxnSpPr>
          <p:nvPr/>
        </p:nvCxnSpPr>
        <p:spPr bwMode="auto">
          <a:xfrm flipV="1">
            <a:off x="4784782" y="3463945"/>
            <a:ext cx="1589045" cy="652365"/>
          </a:xfrm>
          <a:prstGeom prst="straightConnector1">
            <a:avLst/>
          </a:prstGeom>
          <a:solidFill>
            <a:srgbClr val="F1F8F9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54" name="Прямая со стрелкой 122"/>
          <p:cNvCxnSpPr>
            <a:stCxn id="62" idx="3"/>
            <a:endCxn id="60" idx="1"/>
          </p:cNvCxnSpPr>
          <p:nvPr/>
        </p:nvCxnSpPr>
        <p:spPr bwMode="auto">
          <a:xfrm flipV="1">
            <a:off x="4772250" y="4506590"/>
            <a:ext cx="1601577" cy="1118"/>
          </a:xfrm>
          <a:prstGeom prst="straightConnector1">
            <a:avLst/>
          </a:prstGeom>
          <a:solidFill>
            <a:srgbClr val="F1F8F9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55" name="Прямая со стрелкой 122"/>
          <p:cNvCxnSpPr>
            <a:stCxn id="64" idx="3"/>
            <a:endCxn id="51" idx="1"/>
          </p:cNvCxnSpPr>
          <p:nvPr/>
        </p:nvCxnSpPr>
        <p:spPr bwMode="auto">
          <a:xfrm>
            <a:off x="4784782" y="4908398"/>
            <a:ext cx="1589045" cy="716493"/>
          </a:xfrm>
          <a:prstGeom prst="straightConnector1">
            <a:avLst/>
          </a:prstGeom>
          <a:solidFill>
            <a:srgbClr val="F1F8F9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grpSp>
        <p:nvGrpSpPr>
          <p:cNvPr id="61" name="Группа 30"/>
          <p:cNvGrpSpPr/>
          <p:nvPr/>
        </p:nvGrpSpPr>
        <p:grpSpPr>
          <a:xfrm>
            <a:off x="3563888" y="3931644"/>
            <a:ext cx="1220894" cy="1161420"/>
            <a:chOff x="2735796" y="2456892"/>
            <a:chExt cx="1220894" cy="1161420"/>
          </a:xfrm>
        </p:grpSpPr>
        <p:sp>
          <p:nvSpPr>
            <p:cNvPr id="62" name="AutoShape 64"/>
            <p:cNvSpPr>
              <a:spLocks noChangeArrowheads="1"/>
            </p:cNvSpPr>
            <p:nvPr/>
          </p:nvSpPr>
          <p:spPr bwMode="auto">
            <a:xfrm>
              <a:off x="2735796" y="2456892"/>
              <a:ext cx="1208362" cy="1152128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none" lIns="18000" tIns="10800" rIns="18000" bIns="10800" numCol="1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4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вершина</a:t>
              </a: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3707904" y="2456892"/>
              <a:ext cx="2487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 </a:t>
              </a:r>
              <a:endParaRPr lang="ru-RU" dirty="0"/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3707904" y="3248980"/>
              <a:ext cx="2487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 </a:t>
              </a:r>
              <a:endParaRPr lang="ru-RU" dirty="0"/>
            </a:p>
          </p:txBody>
        </p:sp>
      </p:grpSp>
      <p:grpSp>
        <p:nvGrpSpPr>
          <p:cNvPr id="76" name="Группа 30"/>
          <p:cNvGrpSpPr/>
          <p:nvPr/>
        </p:nvGrpSpPr>
        <p:grpSpPr>
          <a:xfrm>
            <a:off x="3563888" y="3931644"/>
            <a:ext cx="1220894" cy="1161420"/>
            <a:chOff x="2735796" y="2456892"/>
            <a:chExt cx="1220894" cy="1161420"/>
          </a:xfrm>
        </p:grpSpPr>
        <p:sp>
          <p:nvSpPr>
            <p:cNvPr id="77" name="AutoShape 64"/>
            <p:cNvSpPr>
              <a:spLocks noChangeArrowheads="1"/>
            </p:cNvSpPr>
            <p:nvPr/>
          </p:nvSpPr>
          <p:spPr bwMode="auto">
            <a:xfrm>
              <a:off x="2735796" y="2456892"/>
              <a:ext cx="1208362" cy="1152128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none" lIns="18000" tIns="10800" rIns="18000" bIns="10800" numCol="1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4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вершина</a:t>
              </a: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3707904" y="2456892"/>
              <a:ext cx="2487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 </a:t>
              </a:r>
              <a:endParaRPr lang="ru-RU" dirty="0"/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3707904" y="3248980"/>
              <a:ext cx="2487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 </a:t>
              </a:r>
              <a:endParaRPr lang="ru-RU" dirty="0"/>
            </a:p>
          </p:txBody>
        </p:sp>
      </p:grpSp>
      <p:pic>
        <p:nvPicPr>
          <p:cNvPr id="40" name="Рисунок 39" descr="pismo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11960" y="4075660"/>
            <a:ext cx="503334" cy="360000"/>
          </a:xfrm>
          <a:prstGeom prst="rect">
            <a:avLst/>
          </a:prstGeom>
        </p:spPr>
      </p:pic>
      <p:pic>
        <p:nvPicPr>
          <p:cNvPr id="41" name="Рисунок 40" descr="pismo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11960" y="4317394"/>
            <a:ext cx="503334" cy="360000"/>
          </a:xfrm>
          <a:prstGeom prst="rect">
            <a:avLst/>
          </a:prstGeom>
        </p:spPr>
      </p:pic>
      <p:pic>
        <p:nvPicPr>
          <p:cNvPr id="42" name="Рисунок 41" descr="kirpich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364580" y="4306924"/>
            <a:ext cx="377799" cy="375481"/>
          </a:xfrm>
          <a:prstGeom prst="rect">
            <a:avLst/>
          </a:prstGeom>
        </p:spPr>
      </p:pic>
      <p:pic>
        <p:nvPicPr>
          <p:cNvPr id="37" name="Рисунок 36" descr="pismo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11960" y="4075660"/>
            <a:ext cx="503334" cy="360000"/>
          </a:xfrm>
          <a:prstGeom prst="rect">
            <a:avLst/>
          </a:prstGeom>
        </p:spPr>
      </p:pic>
      <p:pic>
        <p:nvPicPr>
          <p:cNvPr id="38" name="Рисунок 37" descr="pismo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11960" y="4317394"/>
            <a:ext cx="503334" cy="360000"/>
          </a:xfrm>
          <a:prstGeom prst="rect">
            <a:avLst/>
          </a:prstGeom>
        </p:spPr>
      </p:pic>
      <p:pic>
        <p:nvPicPr>
          <p:cNvPr id="39" name="Рисунок 38" descr="kirpich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364580" y="4306924"/>
            <a:ext cx="377799" cy="375481"/>
          </a:xfrm>
          <a:prstGeom prst="rect">
            <a:avLst/>
          </a:prstGeom>
        </p:spPr>
      </p:pic>
      <p:pic>
        <p:nvPicPr>
          <p:cNvPr id="56" name="Рисунок 55" descr="pismo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11960" y="4075660"/>
            <a:ext cx="503334" cy="360000"/>
          </a:xfrm>
          <a:prstGeom prst="rect">
            <a:avLst/>
          </a:prstGeom>
        </p:spPr>
      </p:pic>
      <p:pic>
        <p:nvPicPr>
          <p:cNvPr id="57" name="Рисунок 56" descr="pismo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11960" y="4317394"/>
            <a:ext cx="503334" cy="360000"/>
          </a:xfrm>
          <a:prstGeom prst="rect">
            <a:avLst/>
          </a:prstGeom>
        </p:spPr>
      </p:pic>
      <p:pic>
        <p:nvPicPr>
          <p:cNvPr id="58" name="Рисунок 57" descr="kirpich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364580" y="4306924"/>
            <a:ext cx="377799" cy="375481"/>
          </a:xfrm>
          <a:prstGeom prst="rect">
            <a:avLst/>
          </a:prstGeom>
        </p:spPr>
      </p:pic>
      <p:pic>
        <p:nvPicPr>
          <p:cNvPr id="71" name="Рисунок 70" descr="pismo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11960" y="4075660"/>
            <a:ext cx="503334" cy="360000"/>
          </a:xfrm>
          <a:prstGeom prst="rect">
            <a:avLst/>
          </a:prstGeom>
        </p:spPr>
      </p:pic>
      <p:pic>
        <p:nvPicPr>
          <p:cNvPr id="72" name="Рисунок 71" descr="pismo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11960" y="4317394"/>
            <a:ext cx="503334" cy="360000"/>
          </a:xfrm>
          <a:prstGeom prst="rect">
            <a:avLst/>
          </a:prstGeom>
        </p:spPr>
      </p:pic>
      <p:pic>
        <p:nvPicPr>
          <p:cNvPr id="73" name="Рисунок 72" descr="kirpich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364580" y="4306924"/>
            <a:ext cx="377799" cy="375481"/>
          </a:xfrm>
          <a:prstGeom prst="rect">
            <a:avLst/>
          </a:prstGeom>
        </p:spPr>
      </p:pic>
      <p:grpSp>
        <p:nvGrpSpPr>
          <p:cNvPr id="2" name="Группа 30"/>
          <p:cNvGrpSpPr/>
          <p:nvPr/>
        </p:nvGrpSpPr>
        <p:grpSpPr>
          <a:xfrm>
            <a:off x="3563888" y="3931644"/>
            <a:ext cx="1220894" cy="1161420"/>
            <a:chOff x="2735796" y="2456892"/>
            <a:chExt cx="1220894" cy="1161420"/>
          </a:xfrm>
        </p:grpSpPr>
        <p:sp>
          <p:nvSpPr>
            <p:cNvPr id="19" name="AutoShape 64"/>
            <p:cNvSpPr>
              <a:spLocks noChangeArrowheads="1"/>
            </p:cNvSpPr>
            <p:nvPr/>
          </p:nvSpPr>
          <p:spPr bwMode="auto">
            <a:xfrm>
              <a:off x="2735796" y="2456892"/>
              <a:ext cx="1208362" cy="1152128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none" lIns="18000" tIns="10800" rIns="18000" bIns="10800" numCol="1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4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вершина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707904" y="2456892"/>
              <a:ext cx="2487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 </a:t>
              </a:r>
              <a:endParaRPr lang="ru-RU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707904" y="3248980"/>
              <a:ext cx="2487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 </a:t>
              </a:r>
              <a:endParaRPr lang="ru-RU" dirty="0"/>
            </a:p>
          </p:txBody>
        </p:sp>
      </p:grpSp>
      <p:sp>
        <p:nvSpPr>
          <p:cNvPr id="27" name="AutoShape 64"/>
          <p:cNvSpPr>
            <a:spLocks noChangeArrowheads="1"/>
          </p:cNvSpPr>
          <p:nvPr/>
        </p:nvSpPr>
        <p:spPr bwMode="auto">
          <a:xfrm>
            <a:off x="6373827" y="5408514"/>
            <a:ext cx="881729" cy="432754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none" lIns="18000" tIns="10800" rIns="18000" bIns="1080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дуга </a:t>
            </a:r>
            <a:r>
              <a:rPr kumimoji="0" lang="en-US" sz="24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n</a:t>
            </a:r>
            <a:endParaRPr kumimoji="0" lang="ru-RU" sz="2400" b="0" i="1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AutoShape 64"/>
          <p:cNvSpPr>
            <a:spLocks noChangeArrowheads="1"/>
          </p:cNvSpPr>
          <p:nvPr/>
        </p:nvSpPr>
        <p:spPr bwMode="auto">
          <a:xfrm>
            <a:off x="6444208" y="4940462"/>
            <a:ext cx="437071" cy="364650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vert="vert" wrap="none" lIns="18000" tIns="10800" rIns="18000" bIns="1080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…</a:t>
            </a:r>
          </a:p>
        </p:txBody>
      </p:sp>
      <p:sp>
        <p:nvSpPr>
          <p:cNvPr id="25" name="AutoShape 64"/>
          <p:cNvSpPr>
            <a:spLocks noChangeArrowheads="1"/>
          </p:cNvSpPr>
          <p:nvPr/>
        </p:nvSpPr>
        <p:spPr bwMode="auto">
          <a:xfrm>
            <a:off x="6373827" y="3247568"/>
            <a:ext cx="1823615" cy="432754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none" lIns="18000" tIns="10800" rIns="18000" bIns="1080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дуга 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1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пустая</a:t>
            </a:r>
            <a:endParaRPr kumimoji="0" lang="ru-RU" sz="24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AutoShape 64"/>
          <p:cNvSpPr>
            <a:spLocks noChangeArrowheads="1"/>
          </p:cNvSpPr>
          <p:nvPr/>
        </p:nvSpPr>
        <p:spPr bwMode="auto">
          <a:xfrm>
            <a:off x="6373827" y="4290213"/>
            <a:ext cx="1790934" cy="432754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none" lIns="18000" tIns="10800" rIns="18000" bIns="1080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дуга 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 занята</a:t>
            </a:r>
            <a:endParaRPr kumimoji="0" lang="ru-RU" sz="24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AutoShape 64"/>
          <p:cNvSpPr>
            <a:spLocks noChangeArrowheads="1"/>
          </p:cNvSpPr>
          <p:nvPr/>
        </p:nvSpPr>
        <p:spPr bwMode="auto">
          <a:xfrm>
            <a:off x="6373827" y="5408514"/>
            <a:ext cx="881729" cy="432754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none" lIns="18000" tIns="10800" rIns="18000" bIns="1080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дуга </a:t>
            </a:r>
            <a:r>
              <a:rPr kumimoji="0" lang="en-US" sz="24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n</a:t>
            </a:r>
            <a:endParaRPr kumimoji="0" lang="ru-RU" sz="2400" b="0" i="1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AutoShape 64"/>
          <p:cNvSpPr>
            <a:spLocks noChangeArrowheads="1"/>
          </p:cNvSpPr>
          <p:nvPr/>
        </p:nvSpPr>
        <p:spPr bwMode="auto">
          <a:xfrm>
            <a:off x="6444208" y="4940462"/>
            <a:ext cx="437071" cy="364650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vert="vert" wrap="none" lIns="18000" tIns="10800" rIns="18000" bIns="1080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…</a:t>
            </a:r>
          </a:p>
        </p:txBody>
      </p:sp>
      <p:sp>
        <p:nvSpPr>
          <p:cNvPr id="44" name="AutoShape 64"/>
          <p:cNvSpPr>
            <a:spLocks noChangeArrowheads="1"/>
          </p:cNvSpPr>
          <p:nvPr/>
        </p:nvSpPr>
        <p:spPr bwMode="auto">
          <a:xfrm>
            <a:off x="6373827" y="3247568"/>
            <a:ext cx="1823615" cy="432754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none" lIns="18000" tIns="10800" rIns="18000" bIns="1080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дуга 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1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пустая</a:t>
            </a:r>
            <a:endParaRPr kumimoji="0" lang="ru-RU" sz="24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AutoShape 64"/>
          <p:cNvSpPr>
            <a:spLocks noChangeArrowheads="1"/>
          </p:cNvSpPr>
          <p:nvPr/>
        </p:nvSpPr>
        <p:spPr bwMode="auto">
          <a:xfrm>
            <a:off x="6373827" y="4290213"/>
            <a:ext cx="1790934" cy="432754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none" lIns="18000" tIns="10800" rIns="18000" bIns="1080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дуга 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 занята</a:t>
            </a:r>
            <a:endParaRPr kumimoji="0" lang="ru-RU" sz="24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AutoShape 64"/>
          <p:cNvSpPr>
            <a:spLocks noChangeArrowheads="1"/>
          </p:cNvSpPr>
          <p:nvPr/>
        </p:nvSpPr>
        <p:spPr bwMode="auto">
          <a:xfrm>
            <a:off x="6373827" y="5408514"/>
            <a:ext cx="881729" cy="432754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none" lIns="18000" tIns="10800" rIns="18000" bIns="1080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дуга </a:t>
            </a:r>
            <a:r>
              <a:rPr kumimoji="0" lang="en-US" sz="24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n</a:t>
            </a:r>
            <a:endParaRPr kumimoji="0" lang="ru-RU" sz="2400" b="0" i="1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AutoShape 64"/>
          <p:cNvSpPr>
            <a:spLocks noChangeArrowheads="1"/>
          </p:cNvSpPr>
          <p:nvPr/>
        </p:nvSpPr>
        <p:spPr bwMode="auto">
          <a:xfrm>
            <a:off x="6444208" y="4940462"/>
            <a:ext cx="437071" cy="364650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vert="vert" wrap="none" lIns="18000" tIns="10800" rIns="18000" bIns="1080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…</a:t>
            </a:r>
          </a:p>
        </p:txBody>
      </p:sp>
      <p:sp>
        <p:nvSpPr>
          <p:cNvPr id="59" name="AutoShape 64"/>
          <p:cNvSpPr>
            <a:spLocks noChangeArrowheads="1"/>
          </p:cNvSpPr>
          <p:nvPr/>
        </p:nvSpPr>
        <p:spPr bwMode="auto">
          <a:xfrm>
            <a:off x="6373827" y="3247568"/>
            <a:ext cx="1823615" cy="432754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none" lIns="18000" tIns="10800" rIns="18000" bIns="1080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дуга 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1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пустая</a:t>
            </a:r>
            <a:endParaRPr kumimoji="0" lang="ru-RU" sz="24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AutoShape 64"/>
          <p:cNvSpPr>
            <a:spLocks noChangeArrowheads="1"/>
          </p:cNvSpPr>
          <p:nvPr/>
        </p:nvSpPr>
        <p:spPr bwMode="auto">
          <a:xfrm>
            <a:off x="6373827" y="4290213"/>
            <a:ext cx="1790934" cy="432754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none" lIns="18000" tIns="10800" rIns="18000" bIns="1080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дуга 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 занята</a:t>
            </a:r>
            <a:endParaRPr kumimoji="0" lang="ru-RU" sz="24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AutoShape 64"/>
          <p:cNvSpPr>
            <a:spLocks noChangeArrowheads="1"/>
          </p:cNvSpPr>
          <p:nvPr/>
        </p:nvSpPr>
        <p:spPr bwMode="auto">
          <a:xfrm>
            <a:off x="6373827" y="5408514"/>
            <a:ext cx="881729" cy="432754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none" lIns="18000" tIns="10800" rIns="18000" bIns="1080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дуга </a:t>
            </a:r>
            <a:r>
              <a:rPr kumimoji="0" lang="en-US" sz="24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n</a:t>
            </a:r>
            <a:endParaRPr kumimoji="0" lang="ru-RU" sz="2400" b="0" i="1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7" name="AutoShape 64"/>
          <p:cNvSpPr>
            <a:spLocks noChangeArrowheads="1"/>
          </p:cNvSpPr>
          <p:nvPr/>
        </p:nvSpPr>
        <p:spPr bwMode="auto">
          <a:xfrm>
            <a:off x="6444208" y="4940462"/>
            <a:ext cx="437071" cy="364650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vert="vert" wrap="none" lIns="18000" tIns="10800" rIns="18000" bIns="1080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…</a:t>
            </a:r>
          </a:p>
        </p:txBody>
      </p:sp>
      <p:sp>
        <p:nvSpPr>
          <p:cNvPr id="74" name="AutoShape 64"/>
          <p:cNvSpPr>
            <a:spLocks noChangeArrowheads="1"/>
          </p:cNvSpPr>
          <p:nvPr/>
        </p:nvSpPr>
        <p:spPr bwMode="auto">
          <a:xfrm>
            <a:off x="6373827" y="3247568"/>
            <a:ext cx="1823615" cy="432754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none" lIns="18000" tIns="10800" rIns="18000" bIns="1080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дуга 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1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пустая</a:t>
            </a:r>
            <a:endParaRPr kumimoji="0" lang="ru-RU" sz="24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" name="AutoShape 64"/>
          <p:cNvSpPr>
            <a:spLocks noChangeArrowheads="1"/>
          </p:cNvSpPr>
          <p:nvPr/>
        </p:nvSpPr>
        <p:spPr bwMode="auto">
          <a:xfrm>
            <a:off x="6373827" y="4290213"/>
            <a:ext cx="1790934" cy="432754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none" lIns="18000" tIns="10800" rIns="18000" bIns="1080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дуга 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 занята</a:t>
            </a:r>
            <a:endParaRPr kumimoji="0" lang="ru-RU" sz="24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81" name="Группа 80"/>
          <p:cNvGrpSpPr/>
          <p:nvPr/>
        </p:nvGrpSpPr>
        <p:grpSpPr>
          <a:xfrm>
            <a:off x="3563888" y="3931644"/>
            <a:ext cx="1220894" cy="1162832"/>
            <a:chOff x="3563888" y="3931644"/>
            <a:chExt cx="1220894" cy="1162832"/>
          </a:xfrm>
        </p:grpSpPr>
        <p:sp>
          <p:nvSpPr>
            <p:cNvPr id="82" name="AutoShape 64"/>
            <p:cNvSpPr>
              <a:spLocks noChangeArrowheads="1"/>
            </p:cNvSpPr>
            <p:nvPr/>
          </p:nvSpPr>
          <p:spPr bwMode="auto">
            <a:xfrm>
              <a:off x="3563888" y="3931644"/>
              <a:ext cx="1208362" cy="1152128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none" lIns="18000" tIns="10800" rIns="18000" bIns="10800" numCol="1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4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вершина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ru-RU" sz="2400" b="0" dirty="0" smtClean="0">
                  <a:latin typeface="Times New Roman" pitchFamily="18" charset="0"/>
                  <a:cs typeface="Times New Roman" pitchFamily="18" charset="0"/>
                </a:rPr>
                <a:t>«стоит»</a:t>
              </a:r>
              <a:endPara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4535996" y="3931644"/>
              <a:ext cx="2487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 </a:t>
              </a:r>
              <a:endParaRPr lang="ru-RU" dirty="0"/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4535996" y="4723732"/>
              <a:ext cx="2487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 </a:t>
              </a:r>
              <a:endParaRPr lang="ru-RU" dirty="0"/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3563888" y="3933056"/>
              <a:ext cx="2487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 </a:t>
              </a:r>
              <a:endParaRPr lang="ru-RU" dirty="0"/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3563888" y="4725144"/>
              <a:ext cx="2487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 </a:t>
              </a:r>
              <a:endParaRPr lang="ru-RU" dirty="0"/>
            </a:p>
          </p:txBody>
        </p:sp>
      </p:grpSp>
      <p:sp>
        <p:nvSpPr>
          <p:cNvPr id="24" name="AutoShape 64"/>
          <p:cNvSpPr>
            <a:spLocks noChangeArrowheads="1"/>
          </p:cNvSpPr>
          <p:nvPr/>
        </p:nvSpPr>
        <p:spPr bwMode="auto">
          <a:xfrm>
            <a:off x="3240000" y="3106800"/>
            <a:ext cx="5184576" cy="295232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none" lIns="18000" tIns="10800" rIns="18000" bIns="10800" numCol="1" anchor="ctr" anchorCtr="1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показываю ещё раз</a:t>
            </a:r>
            <a:endParaRPr kumimoji="0" lang="ru-RU" sz="24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AutoShape 64"/>
          <p:cNvSpPr>
            <a:spLocks noChangeArrowheads="1"/>
          </p:cNvSpPr>
          <p:nvPr/>
        </p:nvSpPr>
        <p:spPr bwMode="auto">
          <a:xfrm>
            <a:off x="3240000" y="3106800"/>
            <a:ext cx="5184576" cy="295232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none" lIns="18000" tIns="10800" rIns="18000" bIns="10800" numCol="1" anchor="ctr" anchorCtr="1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показываю ещё раз</a:t>
            </a:r>
            <a:endParaRPr kumimoji="0" lang="ru-RU" sz="24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AutoShape 64"/>
          <p:cNvSpPr>
            <a:spLocks noChangeArrowheads="1"/>
          </p:cNvSpPr>
          <p:nvPr/>
        </p:nvSpPr>
        <p:spPr bwMode="auto">
          <a:xfrm>
            <a:off x="3240000" y="3106800"/>
            <a:ext cx="5184576" cy="295232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none" lIns="18000" tIns="10800" rIns="18000" bIns="10800" numCol="1" anchor="ctr" anchorCtr="1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показываю ещё раз</a:t>
            </a:r>
            <a:endParaRPr kumimoji="0" lang="ru-RU" sz="24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0.00024 L 0.18004 -0.0995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0" y="-5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1.85185E-6 L 0.15746 -0.00532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9" y="-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35" presetClass="path" presetSubtype="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0.00046 L -0.04862 -0.00046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" y="0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63" presetClass="path" presetSubtype="0" accel="50000" decel="5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.18004 -0.09953 L 0.00017 0.00024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0" y="50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35" presetClass="path" presetSubtype="0" accel="50000" decel="5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.15764 -0.00208 L 0.00018 0.00324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9" y="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500"/>
                            </p:stCondLst>
                            <p:childTnLst>
                              <p:par>
                                <p:cTn id="21" presetID="1" presetClass="entr" presetSubtype="0" fill="hold" grpId="4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8500"/>
                            </p:stCondLst>
                            <p:childTnLst>
                              <p:par>
                                <p:cTn id="24" presetID="1" presetClass="exit" presetSubtype="0" fill="hold" grpId="5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9500"/>
                            </p:stCondLst>
                            <p:childTnLst>
                              <p:par>
                                <p:cTn id="31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0.00024 L 0.18004 -0.09953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0" y="-50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1.85185E-6 L 0.15746 -0.00532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9" y="-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1500"/>
                            </p:stCondLst>
                            <p:childTnLst>
                              <p:par>
                                <p:cTn id="36" presetID="35" presetClass="path" presetSubtype="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0.00046 L -0.04862 -0.00046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" y="0"/>
                                    </p:animMotion>
                                  </p:childTnLst>
                                </p:cTn>
                              </p:par>
                              <p:par>
                                <p:cTn id="38" presetID="63" presetClass="path" presetSubtype="0" accel="50000" decel="5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.18004 -0.09953 L 0.00017 0.00024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0" y="50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35" presetClass="path" presetSubtype="0" accel="50000" decel="5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.15764 -0.00208 L 0.00018 0.00324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9" y="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4000"/>
                            </p:stCondLst>
                            <p:childTnLst>
                              <p:par>
                                <p:cTn id="43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5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50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8000"/>
                            </p:stCondLst>
                            <p:childTnLst>
                              <p:par>
                                <p:cTn id="5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9000"/>
                            </p:stCondLst>
                            <p:childTnLst>
                              <p:par>
                                <p:cTn id="57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0.00024 L 0.18004 -0.09953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0" y="-50"/>
                                    </p:animMotion>
                                  </p:childTnLst>
                                </p:cTn>
                              </p:par>
                              <p:par>
                                <p:cTn id="59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1.85185E-6 L 0.15746 -0.00532 " pathEditMode="relative" rAng="0" ptsTypes="AA">
                                      <p:cBhvr>
                                        <p:cTn id="60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9" y="-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1000"/>
                            </p:stCondLst>
                            <p:childTnLst>
                              <p:par>
                                <p:cTn id="62" presetID="35" presetClass="path" presetSubtype="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0.00046 L -0.04862 -0.00046 " pathEditMode="relative" rAng="0" ptsTypes="AA">
                                      <p:cBhvr>
                                        <p:cTn id="63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" y="0"/>
                                    </p:animMotion>
                                  </p:childTnLst>
                                </p:cTn>
                              </p:par>
                              <p:par>
                                <p:cTn id="64" presetID="63" presetClass="path" presetSubtype="0" accel="50000" decel="5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.18004 -0.09953 L 0.00017 0.00024 " pathEditMode="relative" rAng="0" ptsTypes="AA">
                                      <p:cBhvr>
                                        <p:cTn id="65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0" y="50"/>
                                    </p:animMotion>
                                  </p:childTnLst>
                                </p:cTn>
                              </p:par>
                              <p:par>
                                <p:cTn id="66" presetID="35" presetClass="path" presetSubtype="0" accel="50000" decel="5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.15764 -0.00208 L 0.00018 0.00324 " pathEditMode="relative" rAng="0" ptsTypes="AA">
                                      <p:cBhvr>
                                        <p:cTn id="67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9" y="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3500"/>
                            </p:stCondLst>
                            <p:childTnLst>
                              <p:par>
                                <p:cTn id="69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1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4500"/>
                            </p:stCondLst>
                            <p:childTnLst>
                              <p:par>
                                <p:cTn id="73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27500"/>
                            </p:stCondLst>
                            <p:childTnLst>
                              <p:par>
                                <p:cTn id="7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8500"/>
                            </p:stCondLst>
                            <p:childTnLst>
                              <p:par>
                                <p:cTn id="83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0.00024 L 0.18004 -0.09953 " pathEditMode="relative" rAng="0" ptsTypes="AA">
                                      <p:cBhvr>
                                        <p:cTn id="84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0" y="-50"/>
                                    </p:animMotion>
                                  </p:childTnLst>
                                </p:cTn>
                              </p:par>
                              <p:par>
                                <p:cTn id="85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1.85185E-6 L 0.15746 -0.00532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9" y="-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30500"/>
                            </p:stCondLst>
                            <p:childTnLst>
                              <p:par>
                                <p:cTn id="88" presetID="35" presetClass="path" presetSubtype="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0.00046 L -0.04862 -0.00046 " pathEditMode="relative" rAng="0" ptsTypes="AA">
                                      <p:cBhvr>
                                        <p:cTn id="89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" y="0"/>
                                    </p:animMotion>
                                  </p:childTnLst>
                                </p:cTn>
                              </p:par>
                              <p:par>
                                <p:cTn id="90" presetID="63" presetClass="path" presetSubtype="0" accel="50000" decel="5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.18004 -0.09953 L 0.00017 0.00024 " pathEditMode="relative" rAng="0" ptsTypes="AA">
                                      <p:cBhvr>
                                        <p:cTn id="91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0" y="50"/>
                                    </p:animMotion>
                                  </p:childTnLst>
                                </p:cTn>
                              </p:par>
                              <p:par>
                                <p:cTn id="92" presetID="35" presetClass="path" presetSubtype="0" accel="50000" decel="5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.15764 -0.00208 L 0.00018 0.00324 " pathEditMode="relative" rAng="0" ptsTypes="AA">
                                      <p:cBhvr>
                                        <p:cTn id="93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9" y="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33000"/>
                            </p:stCondLst>
                            <p:childTnLst>
                              <p:par>
                                <p:cTn id="9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7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4" animBg="1"/>
      <p:bldP spid="24" grpId="5" animBg="1"/>
      <p:bldP spid="50" grpId="0" animBg="1"/>
      <p:bldP spid="50" grpId="1" animBg="1"/>
      <p:bldP spid="65" grpId="0" animBg="1"/>
      <p:bldP spid="65" grpId="1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" name="Рисунок 55" descr="pismo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32340" y="4342244"/>
            <a:ext cx="503334" cy="360000"/>
          </a:xfrm>
          <a:prstGeom prst="rect">
            <a:avLst/>
          </a:prstGeom>
        </p:spPr>
      </p:pic>
      <p:sp>
        <p:nvSpPr>
          <p:cNvPr id="307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445250"/>
            <a:ext cx="2133600" cy="476250"/>
          </a:xfrm>
          <a:noFill/>
        </p:spPr>
        <p:txBody>
          <a:bodyPr/>
          <a:lstStyle/>
          <a:p>
            <a:fld id="{196D03F6-C403-400F-BBFC-111E0F1EADEF}" type="slidenum">
              <a:rPr lang="ru-RU" smtClean="0">
                <a:solidFill>
                  <a:schemeClr val="bg2"/>
                </a:solidFill>
              </a:rPr>
              <a:pPr/>
              <a:t>33</a:t>
            </a:fld>
            <a:endParaRPr lang="ru-RU" smtClean="0">
              <a:solidFill>
                <a:schemeClr val="bg2"/>
              </a:solidFill>
            </a:endParaRPr>
          </a:p>
        </p:txBody>
      </p:sp>
      <p:sp>
        <p:nvSpPr>
          <p:cNvPr id="3080" name="Text Box 101"/>
          <p:cNvSpPr txBox="1">
            <a:spLocks noChangeArrowheads="1"/>
          </p:cNvSpPr>
          <p:nvPr/>
        </p:nvSpPr>
        <p:spPr bwMode="auto">
          <a:xfrm>
            <a:off x="8748713" y="6473825"/>
            <a:ext cx="3175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0" dirty="0" smtClean="0">
                <a:solidFill>
                  <a:srgbClr val="808080"/>
                </a:solidFill>
              </a:rPr>
              <a:t>(36)</a:t>
            </a:r>
            <a:endParaRPr lang="ru-RU" sz="1400" b="0" dirty="0">
              <a:solidFill>
                <a:srgbClr val="808080"/>
              </a:solidFill>
            </a:endParaRPr>
          </a:p>
        </p:txBody>
      </p:sp>
      <p:sp>
        <p:nvSpPr>
          <p:cNvPr id="3081" name="Text Box 88"/>
          <p:cNvSpPr txBox="1">
            <a:spLocks noChangeArrowheads="1"/>
          </p:cNvSpPr>
          <p:nvPr/>
        </p:nvSpPr>
        <p:spPr bwMode="auto">
          <a:xfrm>
            <a:off x="71500" y="6489700"/>
            <a:ext cx="57358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200" b="0" dirty="0">
                <a:solidFill>
                  <a:srgbClr val="6666FF"/>
                </a:solidFill>
              </a:rPr>
              <a:t>И.Б.Бурдонов, </a:t>
            </a:r>
            <a:r>
              <a:rPr lang="ru-RU" sz="1200" b="0" dirty="0" err="1">
                <a:solidFill>
                  <a:srgbClr val="6666FF"/>
                </a:solidFill>
              </a:rPr>
              <a:t>А.С.Косачев</a:t>
            </a:r>
            <a:r>
              <a:rPr lang="ru-RU" sz="1200" b="0" dirty="0">
                <a:solidFill>
                  <a:srgbClr val="6666FF"/>
                </a:solidFill>
              </a:rPr>
              <a:t>. ИСП РАН. </a:t>
            </a:r>
            <a:r>
              <a:rPr lang="ru-RU" sz="1200" b="0" dirty="0" smtClean="0">
                <a:solidFill>
                  <a:srgbClr val="6666FF"/>
                </a:solidFill>
              </a:rPr>
              <a:t>Обобщенная модель системы автоматов</a:t>
            </a:r>
            <a:endParaRPr lang="ru-RU" sz="1200" b="0" dirty="0">
              <a:solidFill>
                <a:srgbClr val="6666FF"/>
              </a:solidFill>
            </a:endParaRPr>
          </a:p>
        </p:txBody>
      </p:sp>
      <p:sp>
        <p:nvSpPr>
          <p:cNvPr id="22" name="Rectangle 3"/>
          <p:cNvSpPr txBox="1">
            <a:spLocks noChangeArrowheads="1"/>
          </p:cNvSpPr>
          <p:nvPr/>
        </p:nvSpPr>
        <p:spPr bwMode="auto">
          <a:xfrm>
            <a:off x="179388" y="45208"/>
            <a:ext cx="8748712" cy="1043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90000" rIns="91440" bIns="9000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defRPr/>
            </a:pPr>
            <a:r>
              <a:rPr lang="ru-RU" sz="2800" dirty="0" smtClean="0">
                <a:latin typeface="+mj-lt"/>
                <a:sym typeface="Symbol" pitchFamily="18" charset="2"/>
              </a:rPr>
              <a:t>Вторая проблема: асинхронные (альтернативные) переходы в автомате дуги</a:t>
            </a:r>
            <a:endParaRPr lang="ru-RU" sz="2800" dirty="0" smtClean="0">
              <a:latin typeface="+mj-lt"/>
              <a:sym typeface="Symbol" pitchFamily="18" charset="2"/>
            </a:endParaRPr>
          </a:p>
        </p:txBody>
      </p:sp>
      <p:sp>
        <p:nvSpPr>
          <p:cNvPr id="89120" name="Rectangle 3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7" name="AutoShape 64"/>
          <p:cNvSpPr>
            <a:spLocks noChangeArrowheads="1"/>
          </p:cNvSpPr>
          <p:nvPr/>
        </p:nvSpPr>
        <p:spPr bwMode="auto">
          <a:xfrm>
            <a:off x="6373827" y="5408514"/>
            <a:ext cx="881729" cy="432754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none" lIns="18000" tIns="10800" rIns="18000" bIns="1080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дуга </a:t>
            </a:r>
            <a:r>
              <a:rPr kumimoji="0" lang="en-US" sz="24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n</a:t>
            </a:r>
            <a:endParaRPr kumimoji="0" lang="ru-RU" sz="2400" b="0" i="1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AutoShape 64"/>
          <p:cNvSpPr>
            <a:spLocks noChangeArrowheads="1"/>
          </p:cNvSpPr>
          <p:nvPr/>
        </p:nvSpPr>
        <p:spPr bwMode="auto">
          <a:xfrm>
            <a:off x="6444208" y="4940462"/>
            <a:ext cx="437071" cy="364650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vert="vert" wrap="none" lIns="18000" tIns="10800" rIns="18000" bIns="1080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…</a:t>
            </a:r>
          </a:p>
        </p:txBody>
      </p:sp>
      <p:cxnSp>
        <p:nvCxnSpPr>
          <p:cNvPr id="29" name="Прямая со стрелкой 122"/>
          <p:cNvCxnSpPr>
            <a:stCxn id="20" idx="3"/>
            <a:endCxn id="25" idx="1"/>
          </p:cNvCxnSpPr>
          <p:nvPr/>
        </p:nvCxnSpPr>
        <p:spPr bwMode="auto">
          <a:xfrm flipV="1">
            <a:off x="4784782" y="3463945"/>
            <a:ext cx="1589045" cy="652365"/>
          </a:xfrm>
          <a:prstGeom prst="straightConnector1">
            <a:avLst/>
          </a:prstGeom>
          <a:solidFill>
            <a:srgbClr val="F1F8F9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32" name="Прямая со стрелкой 122"/>
          <p:cNvCxnSpPr>
            <a:stCxn id="19" idx="3"/>
            <a:endCxn id="26" idx="1"/>
          </p:cNvCxnSpPr>
          <p:nvPr/>
        </p:nvCxnSpPr>
        <p:spPr bwMode="auto">
          <a:xfrm>
            <a:off x="4772250" y="4507708"/>
            <a:ext cx="1599750" cy="10669"/>
          </a:xfrm>
          <a:prstGeom prst="straightConnector1">
            <a:avLst/>
          </a:prstGeom>
          <a:solidFill>
            <a:srgbClr val="F1F8F9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35" name="Прямая со стрелкой 122"/>
          <p:cNvCxnSpPr>
            <a:stCxn id="21" idx="3"/>
            <a:endCxn id="27" idx="1"/>
          </p:cNvCxnSpPr>
          <p:nvPr/>
        </p:nvCxnSpPr>
        <p:spPr bwMode="auto">
          <a:xfrm>
            <a:off x="4784782" y="4908398"/>
            <a:ext cx="1589045" cy="716493"/>
          </a:xfrm>
          <a:prstGeom prst="straightConnector1">
            <a:avLst/>
          </a:prstGeom>
          <a:solidFill>
            <a:srgbClr val="F1F8F9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sp>
        <p:nvSpPr>
          <p:cNvPr id="2050" name="AutoShape 2" descr="&amp;Kcy;&amp;acy;&amp;rcy;&amp;tcy;&amp;icy;&amp;ncy;&amp;kcy;&amp;icy; &amp;pcy;&amp;ocy; &amp;zcy;&amp;acy;&amp;pcy;&amp;rcy;&amp;ocy;&amp;scy;&amp;ucy; &amp;kcy;&amp;icy;&amp;rcy;&amp;pcy;&amp;icy;&amp;chcy; &amp;zcy;&amp;ncy;&amp;acy;&amp;kcy; &amp;dcy;&amp;ocy;&amp;rcy;&amp;ocy;&amp;zhcy;&amp;ncy;&amp;ocy;&amp;gcy;&amp;ocy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2" name="AutoShape 4" descr="&amp;Kcy;&amp;acy;&amp;rcy;&amp;tcy;&amp;icy;&amp;ncy;&amp;kcy;&amp;icy; &amp;pcy;&amp;ocy; &amp;zcy;&amp;acy;&amp;pcy;&amp;rcy;&amp;ocy;&amp;scy;&amp;ucy; &amp;kcy;&amp;icy;&amp;rcy;&amp;pcy;&amp;icy;&amp;chcy; &amp;zcy;&amp;ncy;&amp;acy;&amp;kcy; &amp;dcy;&amp;ocy;&amp;rcy;&amp;ocy;&amp;zhcy;&amp;ncy;&amp;ocy;&amp;gcy;&amp;ocy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5" name="AutoShape 64"/>
          <p:cNvSpPr>
            <a:spLocks noChangeArrowheads="1"/>
          </p:cNvSpPr>
          <p:nvPr/>
        </p:nvSpPr>
        <p:spPr bwMode="auto">
          <a:xfrm>
            <a:off x="6373827" y="3247568"/>
            <a:ext cx="1823615" cy="432754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none" lIns="18000" tIns="10800" rIns="18000" bIns="1080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дуга 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1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пустая</a:t>
            </a:r>
            <a:endParaRPr kumimoji="0" lang="ru-RU" sz="24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AutoShape 64"/>
          <p:cNvSpPr>
            <a:spLocks noChangeArrowheads="1"/>
          </p:cNvSpPr>
          <p:nvPr/>
        </p:nvSpPr>
        <p:spPr bwMode="auto">
          <a:xfrm>
            <a:off x="6372000" y="4302000"/>
            <a:ext cx="1790934" cy="432754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none" lIns="18000" tIns="10800" rIns="18000" bIns="10800" numCol="1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дуга 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 занята</a:t>
            </a:r>
            <a:endParaRPr kumimoji="0" lang="ru-RU" sz="24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23528" y="1340768"/>
            <a:ext cx="846094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Когда 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автомат вершины «стоит», автоматы 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дуг 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могут работать. </a:t>
            </a:r>
            <a:endParaRPr lang="ru-RU" sz="2400" b="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1200"/>
              </a:spcAft>
            </a:pP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Входящая 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дуга, если она пустая, может принять 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сообщение. 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Выходящая дуга, если она 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занята, 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может выдать 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сообщение.</a:t>
            </a:r>
            <a:endParaRPr lang="ru-RU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AutoShape 64"/>
          <p:cNvSpPr>
            <a:spLocks noChangeArrowheads="1"/>
          </p:cNvSpPr>
          <p:nvPr/>
        </p:nvSpPr>
        <p:spPr bwMode="auto">
          <a:xfrm>
            <a:off x="1638043" y="5409926"/>
            <a:ext cx="945191" cy="432754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none" lIns="18000" tIns="10800" rIns="18000" bIns="1080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дуга </a:t>
            </a:r>
            <a:r>
              <a:rPr kumimoji="0" lang="en-US" sz="24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m</a:t>
            </a:r>
            <a:endParaRPr kumimoji="0" lang="ru-RU" sz="2400" b="0" i="1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AutoShape 64"/>
          <p:cNvSpPr>
            <a:spLocks noChangeArrowheads="1"/>
          </p:cNvSpPr>
          <p:nvPr/>
        </p:nvSpPr>
        <p:spPr bwMode="auto">
          <a:xfrm>
            <a:off x="1708424" y="4941874"/>
            <a:ext cx="437071" cy="364650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vert="vert" wrap="none" lIns="18000" tIns="10800" rIns="18000" bIns="1080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…</a:t>
            </a:r>
          </a:p>
        </p:txBody>
      </p:sp>
      <p:sp>
        <p:nvSpPr>
          <p:cNvPr id="31" name="AutoShape 64"/>
          <p:cNvSpPr>
            <a:spLocks noChangeArrowheads="1"/>
          </p:cNvSpPr>
          <p:nvPr/>
        </p:nvSpPr>
        <p:spPr bwMode="auto">
          <a:xfrm>
            <a:off x="755576" y="3248980"/>
            <a:ext cx="1823615" cy="432754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none" lIns="18000" tIns="10800" rIns="18000" bIns="10800" numCol="1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дуга 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1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пустая</a:t>
            </a:r>
            <a:endParaRPr kumimoji="0" lang="ru-RU" sz="24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AutoShape 64"/>
          <p:cNvSpPr>
            <a:spLocks noChangeArrowheads="1"/>
          </p:cNvSpPr>
          <p:nvPr/>
        </p:nvSpPr>
        <p:spPr bwMode="auto">
          <a:xfrm>
            <a:off x="755576" y="4291625"/>
            <a:ext cx="1790934" cy="432754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none" lIns="18000" tIns="10800" rIns="18000" bIns="1080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дуга 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 занята</a:t>
            </a:r>
            <a:endParaRPr kumimoji="0" lang="ru-RU" sz="24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4" name="Прямая со стрелкой 122"/>
          <p:cNvCxnSpPr>
            <a:stCxn id="31" idx="3"/>
            <a:endCxn id="38" idx="1"/>
          </p:cNvCxnSpPr>
          <p:nvPr/>
        </p:nvCxnSpPr>
        <p:spPr bwMode="auto">
          <a:xfrm>
            <a:off x="2579191" y="3465357"/>
            <a:ext cx="984697" cy="652365"/>
          </a:xfrm>
          <a:prstGeom prst="straightConnector1">
            <a:avLst/>
          </a:prstGeom>
          <a:solidFill>
            <a:srgbClr val="F1F8F9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grpSp>
        <p:nvGrpSpPr>
          <p:cNvPr id="44" name="Группа 43"/>
          <p:cNvGrpSpPr/>
          <p:nvPr/>
        </p:nvGrpSpPr>
        <p:grpSpPr>
          <a:xfrm>
            <a:off x="3563888" y="3931644"/>
            <a:ext cx="1220894" cy="1162832"/>
            <a:chOff x="3563888" y="3931644"/>
            <a:chExt cx="1220894" cy="1162832"/>
          </a:xfrm>
        </p:grpSpPr>
        <p:sp>
          <p:nvSpPr>
            <p:cNvPr id="19" name="AutoShape 64"/>
            <p:cNvSpPr>
              <a:spLocks noChangeArrowheads="1"/>
            </p:cNvSpPr>
            <p:nvPr/>
          </p:nvSpPr>
          <p:spPr bwMode="auto">
            <a:xfrm>
              <a:off x="3563888" y="3931644"/>
              <a:ext cx="1208362" cy="1152128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none" lIns="18000" tIns="10800" rIns="18000" bIns="10800" numCol="1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4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вершина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ru-RU" sz="2400" b="0" dirty="0" smtClean="0">
                  <a:latin typeface="Times New Roman" pitchFamily="18" charset="0"/>
                  <a:cs typeface="Times New Roman" pitchFamily="18" charset="0"/>
                </a:rPr>
                <a:t>«стоит»</a:t>
              </a:r>
              <a:endPara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535996" y="3931644"/>
              <a:ext cx="2487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 </a:t>
              </a:r>
              <a:endParaRPr lang="ru-RU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535996" y="4723732"/>
              <a:ext cx="2487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 </a:t>
              </a:r>
              <a:endParaRPr lang="ru-RU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3563888" y="3933056"/>
              <a:ext cx="2487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 </a:t>
              </a:r>
              <a:endParaRPr lang="ru-RU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3563888" y="4725144"/>
              <a:ext cx="2487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 </a:t>
              </a:r>
              <a:endParaRPr lang="ru-RU" dirty="0"/>
            </a:p>
          </p:txBody>
        </p:sp>
      </p:grpSp>
      <p:cxnSp>
        <p:nvCxnSpPr>
          <p:cNvPr id="46" name="Прямая со стрелкой 122"/>
          <p:cNvCxnSpPr>
            <a:stCxn id="33" idx="3"/>
            <a:endCxn id="19" idx="1"/>
          </p:cNvCxnSpPr>
          <p:nvPr/>
        </p:nvCxnSpPr>
        <p:spPr bwMode="auto">
          <a:xfrm flipV="1">
            <a:off x="2546510" y="4507708"/>
            <a:ext cx="1017378" cy="294"/>
          </a:xfrm>
          <a:prstGeom prst="straightConnector1">
            <a:avLst/>
          </a:prstGeom>
          <a:solidFill>
            <a:srgbClr val="F1F8F9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49" name="Прямая со стрелкой 122"/>
          <p:cNvCxnSpPr>
            <a:stCxn id="24" idx="3"/>
            <a:endCxn id="39" idx="1"/>
          </p:cNvCxnSpPr>
          <p:nvPr/>
        </p:nvCxnSpPr>
        <p:spPr bwMode="auto">
          <a:xfrm flipV="1">
            <a:off x="2583234" y="4909810"/>
            <a:ext cx="980654" cy="716493"/>
          </a:xfrm>
          <a:prstGeom prst="straightConnector1">
            <a:avLst/>
          </a:prstGeom>
          <a:solidFill>
            <a:srgbClr val="F1F8F9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sp>
        <p:nvSpPr>
          <p:cNvPr id="55" name="AutoShape 64"/>
          <p:cNvSpPr>
            <a:spLocks noChangeArrowheads="1"/>
          </p:cNvSpPr>
          <p:nvPr/>
        </p:nvSpPr>
        <p:spPr bwMode="auto">
          <a:xfrm>
            <a:off x="6372000" y="4302000"/>
            <a:ext cx="1790934" cy="432754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none" lIns="18000" tIns="10800" rIns="18000" bIns="10800" numCol="1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дуга 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 пустая</a:t>
            </a:r>
            <a:endParaRPr kumimoji="0" lang="ru-RU" sz="24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3" name="Рисунок 52" descr="pismo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28306" y="3285024"/>
            <a:ext cx="503334" cy="360000"/>
          </a:xfrm>
          <a:prstGeom prst="rect">
            <a:avLst/>
          </a:prstGeom>
        </p:spPr>
      </p:pic>
      <p:sp>
        <p:nvSpPr>
          <p:cNvPr id="54" name="AutoShape 64"/>
          <p:cNvSpPr>
            <a:spLocks noChangeArrowheads="1"/>
          </p:cNvSpPr>
          <p:nvPr/>
        </p:nvSpPr>
        <p:spPr bwMode="auto">
          <a:xfrm>
            <a:off x="756000" y="3250800"/>
            <a:ext cx="1825200" cy="432754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none" lIns="18000" tIns="10800" rIns="18000" bIns="1080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дуга 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1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занята</a:t>
            </a:r>
            <a:endParaRPr kumimoji="0" lang="ru-RU" sz="24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AutoShape 64"/>
          <p:cNvSpPr>
            <a:spLocks noChangeArrowheads="1"/>
          </p:cNvSpPr>
          <p:nvPr/>
        </p:nvSpPr>
        <p:spPr bwMode="auto">
          <a:xfrm>
            <a:off x="395536" y="3104964"/>
            <a:ext cx="8028892" cy="295232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none" lIns="18000" tIns="10800" rIns="18000" bIns="10800" numCol="1" anchor="ctr" anchorCtr="1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показываю ещё раз</a:t>
            </a:r>
            <a:endParaRPr kumimoji="0" lang="ru-RU" sz="24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20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0"/>
                            </p:stCondLst>
                            <p:childTnLst>
                              <p:par>
                                <p:cTn id="22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1" presetClass="entr" presetSubtype="0" fill="hold" grpId="4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000"/>
                            </p:stCondLst>
                            <p:childTnLst>
                              <p:par>
                                <p:cTn id="29" presetID="1" presetClass="exit" presetSubtype="0" fill="hold" grpId="5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0"/>
                            </p:stCondLst>
                            <p:childTnLst>
                              <p:par>
                                <p:cTn id="3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0"/>
                            </p:stCondLst>
                            <p:childTnLst>
                              <p:par>
                                <p:cTn id="3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0"/>
                            </p:stCondLst>
                            <p:childTnLst>
                              <p:par>
                                <p:cTn id="3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2000"/>
                            </p:stCondLst>
                            <p:childTnLst>
                              <p:par>
                                <p:cTn id="46" presetID="12" presetClass="entr" presetSubtype="4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8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3000"/>
                            </p:stCondLst>
                            <p:childTnLst>
                              <p:par>
                                <p:cTn id="5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3000"/>
                            </p:stCondLst>
                            <p:childTnLst>
                              <p:par>
                                <p:cTn id="53" presetID="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4" dur="20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20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5000"/>
                            </p:stCondLst>
                            <p:childTnLst>
                              <p:par>
                                <p:cTn id="58" presetID="12" presetClass="entr" presetSubtype="4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0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600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9000"/>
                            </p:stCondLst>
                            <p:childTnLst>
                              <p:par>
                                <p:cTn id="65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0000"/>
                            </p:stCondLst>
                            <p:childTnLst>
                              <p:par>
                                <p:cTn id="68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0000"/>
                            </p:stCondLst>
                            <p:childTnLst>
                              <p:par>
                                <p:cTn id="71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0000"/>
                            </p:stCondLst>
                            <p:childTnLst>
                              <p:par>
                                <p:cTn id="7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0000"/>
                            </p:stCondLst>
                            <p:childTnLst>
                              <p:par>
                                <p:cTn id="77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2000"/>
                            </p:stCondLst>
                            <p:childTnLst>
                              <p:par>
                                <p:cTn id="82" presetID="12" presetClass="entr" presetSubtype="4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4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3000"/>
                            </p:stCondLst>
                            <p:childTnLst>
                              <p:par>
                                <p:cTn id="8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3000"/>
                            </p:stCondLst>
                            <p:childTnLst>
                              <p:par>
                                <p:cTn id="89" presetID="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0" dur="20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20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25000"/>
                            </p:stCondLst>
                            <p:childTnLst>
                              <p:par>
                                <p:cTn id="94" presetID="12" presetClass="entr" presetSubtype="4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6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26000"/>
                            </p:stCondLst>
                            <p:childTnLst>
                              <p:par>
                                <p:cTn id="98" presetID="1" presetClass="entr" presetSubtype="0" fill="hold" grpId="2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29000"/>
                            </p:stCondLst>
                            <p:childTnLst>
                              <p:par>
                                <p:cTn id="101" presetID="1" presetClass="exit" presetSubtype="0" fill="hold" grpId="3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30000"/>
                            </p:stCondLst>
                            <p:childTnLst>
                              <p:par>
                                <p:cTn id="104" presetID="1" presetClass="exit" presetSubtype="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30000"/>
                            </p:stCondLst>
                            <p:childTnLst>
                              <p:par>
                                <p:cTn id="107" presetID="1" presetClass="exit" presetSubtype="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30000"/>
                            </p:stCondLst>
                            <p:childTnLst>
                              <p:par>
                                <p:cTn id="11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30000"/>
                            </p:stCondLst>
                            <p:childTnLst>
                              <p:par>
                                <p:cTn id="113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32000"/>
                            </p:stCondLst>
                            <p:childTnLst>
                              <p:par>
                                <p:cTn id="118" presetID="12" presetClass="entr" presetSubtype="4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0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33000"/>
                            </p:stCondLst>
                            <p:childTnLst>
                              <p:par>
                                <p:cTn id="1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33000"/>
                            </p:stCondLst>
                            <p:childTnLst>
                              <p:par>
                                <p:cTn id="125" presetID="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6" dur="20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20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35000"/>
                            </p:stCondLst>
                            <p:childTnLst>
                              <p:par>
                                <p:cTn id="130" presetID="12" presetClass="entr" presetSubtype="4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2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  <p:bldP spid="55" grpId="1" animBg="1"/>
      <p:bldP spid="55" grpId="2" animBg="1"/>
      <p:bldP spid="55" grpId="3" animBg="1"/>
      <p:bldP spid="55" grpId="4" animBg="1"/>
      <p:bldP spid="55" grpId="5" animBg="1"/>
      <p:bldP spid="55" grpId="6" animBg="1"/>
      <p:bldP spid="54" grpId="0" animBg="1"/>
      <p:bldP spid="54" grpId="1" animBg="1"/>
      <p:bldP spid="54" grpId="2" animBg="1"/>
      <p:bldP spid="54" grpId="3" animBg="1"/>
      <p:bldP spid="54" grpId="4" animBg="1"/>
      <p:bldP spid="54" grpId="5" animBg="1"/>
      <p:bldP spid="54" grpId="6" animBg="1"/>
      <p:bldP spid="60" grpId="0" animBg="1"/>
      <p:bldP spid="60" grpId="1" animBg="1"/>
      <p:bldP spid="60" grpId="2" animBg="1"/>
      <p:bldP spid="60" grpId="3" animBg="1"/>
      <p:bldP spid="60" grpId="4" animBg="1"/>
      <p:bldP spid="60" grpId="5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AutoShape 64"/>
          <p:cNvSpPr>
            <a:spLocks noChangeArrowheads="1"/>
          </p:cNvSpPr>
          <p:nvPr/>
        </p:nvSpPr>
        <p:spPr bwMode="auto">
          <a:xfrm>
            <a:off x="3167844" y="3104964"/>
            <a:ext cx="4536504" cy="2952328"/>
          </a:xfrm>
          <a:prstGeom prst="roundRect">
            <a:avLst>
              <a:gd name="adj" fmla="val 16667"/>
            </a:avLst>
          </a:prstGeom>
          <a:solidFill>
            <a:srgbClr val="F8F3E0"/>
          </a:solidFill>
          <a:ln w="9525">
            <a:solidFill>
              <a:srgbClr val="DAC052"/>
            </a:solidFill>
            <a:round/>
            <a:headEnd/>
            <a:tailEnd/>
          </a:ln>
        </p:spPr>
        <p:txBody>
          <a:bodyPr vert="horz" wrap="none" lIns="18000" tIns="10800" rIns="18000" bIns="10800" numCol="1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445250"/>
            <a:ext cx="2133600" cy="476250"/>
          </a:xfrm>
          <a:noFill/>
        </p:spPr>
        <p:txBody>
          <a:bodyPr/>
          <a:lstStyle/>
          <a:p>
            <a:fld id="{196D03F6-C403-400F-BBFC-111E0F1EADEF}" type="slidenum">
              <a:rPr lang="ru-RU" smtClean="0">
                <a:solidFill>
                  <a:schemeClr val="bg2"/>
                </a:solidFill>
              </a:rPr>
              <a:pPr/>
              <a:t>34</a:t>
            </a:fld>
            <a:endParaRPr lang="ru-RU" smtClean="0">
              <a:solidFill>
                <a:schemeClr val="bg2"/>
              </a:solidFill>
            </a:endParaRPr>
          </a:p>
        </p:txBody>
      </p:sp>
      <p:sp>
        <p:nvSpPr>
          <p:cNvPr id="3080" name="Text Box 101"/>
          <p:cNvSpPr txBox="1">
            <a:spLocks noChangeArrowheads="1"/>
          </p:cNvSpPr>
          <p:nvPr/>
        </p:nvSpPr>
        <p:spPr bwMode="auto">
          <a:xfrm>
            <a:off x="8748713" y="6473825"/>
            <a:ext cx="3175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0" dirty="0" smtClean="0">
                <a:solidFill>
                  <a:srgbClr val="808080"/>
                </a:solidFill>
              </a:rPr>
              <a:t>(36)</a:t>
            </a:r>
            <a:endParaRPr lang="ru-RU" sz="1400" b="0" dirty="0">
              <a:solidFill>
                <a:srgbClr val="808080"/>
              </a:solidFill>
            </a:endParaRPr>
          </a:p>
        </p:txBody>
      </p:sp>
      <p:sp>
        <p:nvSpPr>
          <p:cNvPr id="3081" name="Text Box 88"/>
          <p:cNvSpPr txBox="1">
            <a:spLocks noChangeArrowheads="1"/>
          </p:cNvSpPr>
          <p:nvPr/>
        </p:nvSpPr>
        <p:spPr bwMode="auto">
          <a:xfrm>
            <a:off x="71500" y="6489700"/>
            <a:ext cx="57358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200" b="0" dirty="0">
                <a:solidFill>
                  <a:srgbClr val="6666FF"/>
                </a:solidFill>
              </a:rPr>
              <a:t>И.Б.Бурдонов, </a:t>
            </a:r>
            <a:r>
              <a:rPr lang="ru-RU" sz="1200" b="0" dirty="0" err="1">
                <a:solidFill>
                  <a:srgbClr val="6666FF"/>
                </a:solidFill>
              </a:rPr>
              <a:t>А.С.Косачев</a:t>
            </a:r>
            <a:r>
              <a:rPr lang="ru-RU" sz="1200" b="0" dirty="0">
                <a:solidFill>
                  <a:srgbClr val="6666FF"/>
                </a:solidFill>
              </a:rPr>
              <a:t>. ИСП РАН. </a:t>
            </a:r>
            <a:r>
              <a:rPr lang="ru-RU" sz="1200" b="0" dirty="0" smtClean="0">
                <a:solidFill>
                  <a:srgbClr val="6666FF"/>
                </a:solidFill>
              </a:rPr>
              <a:t>Обобщенная модель системы автоматов</a:t>
            </a:r>
            <a:endParaRPr lang="ru-RU" sz="1200" b="0" dirty="0">
              <a:solidFill>
                <a:srgbClr val="6666FF"/>
              </a:solidFill>
            </a:endParaRPr>
          </a:p>
        </p:txBody>
      </p:sp>
      <p:sp>
        <p:nvSpPr>
          <p:cNvPr id="22" name="Rectangle 3"/>
          <p:cNvSpPr txBox="1">
            <a:spLocks noChangeArrowheads="1"/>
          </p:cNvSpPr>
          <p:nvPr/>
        </p:nvSpPr>
        <p:spPr bwMode="auto">
          <a:xfrm>
            <a:off x="179388" y="10365"/>
            <a:ext cx="8748712" cy="1474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90000" rIns="91440" bIns="9000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defRPr/>
            </a:pPr>
            <a:r>
              <a:rPr lang="ru-RU" sz="2800" dirty="0" smtClean="0">
                <a:latin typeface="+mj-lt"/>
                <a:sym typeface="Symbol" pitchFamily="18" charset="2"/>
              </a:rPr>
              <a:t>Специальная асинхронная композиция</a:t>
            </a:r>
          </a:p>
          <a:p>
            <a:pPr algn="ctr">
              <a:defRPr/>
            </a:pPr>
            <a:r>
              <a:rPr lang="ru-RU" sz="2800" dirty="0" smtClean="0">
                <a:latin typeface="+mj-lt"/>
                <a:sym typeface="Symbol" pitchFamily="18" charset="2"/>
              </a:rPr>
              <a:t>автомата вершины </a:t>
            </a:r>
          </a:p>
          <a:p>
            <a:pPr algn="ctr">
              <a:defRPr/>
            </a:pPr>
            <a:r>
              <a:rPr lang="ru-RU" sz="2800" dirty="0" smtClean="0">
                <a:latin typeface="+mj-lt"/>
                <a:sym typeface="Symbol" pitchFamily="18" charset="2"/>
              </a:rPr>
              <a:t>с автоматами всех выходящих дуг</a:t>
            </a:r>
            <a:endParaRPr lang="ru-RU" sz="2800" dirty="0" smtClean="0">
              <a:latin typeface="+mj-lt"/>
              <a:sym typeface="Symbol" pitchFamily="18" charset="2"/>
            </a:endParaRPr>
          </a:p>
        </p:txBody>
      </p:sp>
      <p:sp>
        <p:nvSpPr>
          <p:cNvPr id="89120" name="Rectangle 3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7" name="AutoShape 64"/>
          <p:cNvSpPr>
            <a:spLocks noChangeArrowheads="1"/>
          </p:cNvSpPr>
          <p:nvPr/>
        </p:nvSpPr>
        <p:spPr bwMode="auto">
          <a:xfrm>
            <a:off x="6373827" y="5408514"/>
            <a:ext cx="881729" cy="432754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none" lIns="18000" tIns="10800" rIns="18000" bIns="1080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дуга </a:t>
            </a:r>
            <a:r>
              <a:rPr kumimoji="0" lang="en-US" sz="24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n</a:t>
            </a:r>
            <a:endParaRPr kumimoji="0" lang="ru-RU" sz="2400" b="0" i="1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AutoShape 64"/>
          <p:cNvSpPr>
            <a:spLocks noChangeArrowheads="1"/>
          </p:cNvSpPr>
          <p:nvPr/>
        </p:nvSpPr>
        <p:spPr bwMode="auto">
          <a:xfrm>
            <a:off x="6444208" y="4940462"/>
            <a:ext cx="437071" cy="364650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vert="vert" wrap="none" lIns="18000" tIns="10800" rIns="18000" bIns="1080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…</a:t>
            </a:r>
          </a:p>
        </p:txBody>
      </p:sp>
      <p:cxnSp>
        <p:nvCxnSpPr>
          <p:cNvPr id="29" name="Прямая со стрелкой 122"/>
          <p:cNvCxnSpPr>
            <a:stCxn id="48" idx="3"/>
            <a:endCxn id="25" idx="1"/>
          </p:cNvCxnSpPr>
          <p:nvPr/>
        </p:nvCxnSpPr>
        <p:spPr bwMode="auto">
          <a:xfrm flipV="1">
            <a:off x="4772250" y="3463945"/>
            <a:ext cx="1601577" cy="1081532"/>
          </a:xfrm>
          <a:prstGeom prst="straightConnector1">
            <a:avLst/>
          </a:prstGeom>
          <a:solidFill>
            <a:srgbClr val="F1F8F9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32" name="Прямая со стрелкой 122"/>
          <p:cNvCxnSpPr>
            <a:stCxn id="48" idx="3"/>
            <a:endCxn id="26" idx="1"/>
          </p:cNvCxnSpPr>
          <p:nvPr/>
        </p:nvCxnSpPr>
        <p:spPr bwMode="auto">
          <a:xfrm flipV="1">
            <a:off x="4772250" y="4506590"/>
            <a:ext cx="1601577" cy="38887"/>
          </a:xfrm>
          <a:prstGeom prst="straightConnector1">
            <a:avLst/>
          </a:prstGeom>
          <a:solidFill>
            <a:srgbClr val="F1F8F9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35" name="Прямая со стрелкой 122"/>
          <p:cNvCxnSpPr>
            <a:stCxn id="48" idx="3"/>
            <a:endCxn id="27" idx="1"/>
          </p:cNvCxnSpPr>
          <p:nvPr/>
        </p:nvCxnSpPr>
        <p:spPr bwMode="auto">
          <a:xfrm>
            <a:off x="4772250" y="4545477"/>
            <a:ext cx="1601577" cy="1079414"/>
          </a:xfrm>
          <a:prstGeom prst="straightConnector1">
            <a:avLst/>
          </a:prstGeom>
          <a:solidFill>
            <a:srgbClr val="F1F8F9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sp>
        <p:nvSpPr>
          <p:cNvPr id="2050" name="AutoShape 2" descr="&amp;Kcy;&amp;acy;&amp;rcy;&amp;tcy;&amp;icy;&amp;ncy;&amp;kcy;&amp;icy; &amp;pcy;&amp;ocy; &amp;zcy;&amp;acy;&amp;pcy;&amp;rcy;&amp;ocy;&amp;scy;&amp;ucy; &amp;kcy;&amp;icy;&amp;rcy;&amp;pcy;&amp;icy;&amp;chcy; &amp;zcy;&amp;ncy;&amp;acy;&amp;kcy; &amp;dcy;&amp;ocy;&amp;rcy;&amp;ocy;&amp;zhcy;&amp;ncy;&amp;ocy;&amp;gcy;&amp;ocy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2" name="AutoShape 4" descr="&amp;Kcy;&amp;acy;&amp;rcy;&amp;tcy;&amp;icy;&amp;ncy;&amp;kcy;&amp;icy; &amp;pcy;&amp;ocy; &amp;zcy;&amp;acy;&amp;pcy;&amp;rcy;&amp;ocy;&amp;scy;&amp;ucy; &amp;kcy;&amp;icy;&amp;rcy;&amp;pcy;&amp;icy;&amp;chcy; &amp;zcy;&amp;ncy;&amp;acy;&amp;kcy; &amp;dcy;&amp;ocy;&amp;rcy;&amp;ocy;&amp;zhcy;&amp;ncy;&amp;ocy;&amp;gcy;&amp;ocy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5" name="AutoShape 64"/>
          <p:cNvSpPr>
            <a:spLocks noChangeArrowheads="1"/>
          </p:cNvSpPr>
          <p:nvPr/>
        </p:nvSpPr>
        <p:spPr bwMode="auto">
          <a:xfrm>
            <a:off x="6373827" y="3247568"/>
            <a:ext cx="881729" cy="432754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none" lIns="18000" tIns="10800" rIns="18000" bIns="1080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дуга 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1</a:t>
            </a:r>
            <a:endParaRPr kumimoji="0" lang="ru-RU" sz="24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AutoShape 64"/>
          <p:cNvSpPr>
            <a:spLocks noChangeArrowheads="1"/>
          </p:cNvSpPr>
          <p:nvPr/>
        </p:nvSpPr>
        <p:spPr bwMode="auto">
          <a:xfrm>
            <a:off x="6373827" y="4290213"/>
            <a:ext cx="881729" cy="432754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none" lIns="18000" tIns="10800" rIns="18000" bIns="1080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дуга 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endParaRPr kumimoji="0" lang="ru-RU" sz="24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15516" y="1772816"/>
            <a:ext cx="269657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входы композиции</a:t>
            </a:r>
          </a:p>
          <a:p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– это входы</a:t>
            </a:r>
          </a:p>
          <a:p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автомата вершины</a:t>
            </a:r>
            <a:endParaRPr lang="ru-RU" sz="24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796788" y="1772816"/>
            <a:ext cx="284366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выходы композиции</a:t>
            </a:r>
          </a:p>
          <a:p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– это выходы</a:t>
            </a:r>
          </a:p>
          <a:p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автоматов дуг</a:t>
            </a:r>
            <a:endParaRPr lang="ru-RU" sz="2400" b="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3" name="Прямая со стрелкой 122"/>
          <p:cNvCxnSpPr>
            <a:stCxn id="30" idx="2"/>
            <a:endCxn id="24" idx="1"/>
          </p:cNvCxnSpPr>
          <p:nvPr/>
        </p:nvCxnSpPr>
        <p:spPr bwMode="auto">
          <a:xfrm rot="16200000" flipH="1">
            <a:off x="1561832" y="2975115"/>
            <a:ext cx="1607983" cy="1604042"/>
          </a:xfrm>
          <a:prstGeom prst="curvedConnector2">
            <a:avLst/>
          </a:prstGeom>
          <a:solidFill>
            <a:srgbClr val="F1F8F9"/>
          </a:solidFill>
          <a:ln w="50800" cap="flat" cmpd="dbl" algn="ctr">
            <a:solidFill>
              <a:srgbClr val="0000FF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37" name="Прямая со стрелкой 122"/>
          <p:cNvCxnSpPr>
            <a:stCxn id="24" idx="3"/>
            <a:endCxn id="31" idx="3"/>
          </p:cNvCxnSpPr>
          <p:nvPr/>
        </p:nvCxnSpPr>
        <p:spPr bwMode="auto">
          <a:xfrm flipV="1">
            <a:off x="7704348" y="2372981"/>
            <a:ext cx="936104" cy="2208147"/>
          </a:xfrm>
          <a:prstGeom prst="curvedConnector3">
            <a:avLst>
              <a:gd name="adj1" fmla="val 124420"/>
            </a:avLst>
          </a:prstGeom>
          <a:solidFill>
            <a:srgbClr val="F1F8F9"/>
          </a:solidFill>
          <a:ln w="50800" cap="flat" cmpd="dbl" algn="ctr">
            <a:solidFill>
              <a:srgbClr val="0000FF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sp>
        <p:nvSpPr>
          <p:cNvPr id="48" name="AutoShape 64"/>
          <p:cNvSpPr>
            <a:spLocks noChangeArrowheads="1"/>
          </p:cNvSpPr>
          <p:nvPr/>
        </p:nvSpPr>
        <p:spPr bwMode="auto">
          <a:xfrm>
            <a:off x="3563888" y="4329100"/>
            <a:ext cx="1208362" cy="432754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none" lIns="18000" tIns="10800" rIns="18000" bIns="10800" numCol="1" anchor="ctr" anchorCtr="1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вершина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4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AutoShape 64"/>
          <p:cNvSpPr>
            <a:spLocks noChangeArrowheads="1"/>
          </p:cNvSpPr>
          <p:nvPr/>
        </p:nvSpPr>
        <p:spPr bwMode="auto">
          <a:xfrm>
            <a:off x="3167844" y="3104964"/>
            <a:ext cx="4536504" cy="2952328"/>
          </a:xfrm>
          <a:prstGeom prst="roundRect">
            <a:avLst>
              <a:gd name="adj" fmla="val 16667"/>
            </a:avLst>
          </a:prstGeom>
          <a:solidFill>
            <a:srgbClr val="F8F3E0"/>
          </a:solidFill>
          <a:ln w="9525">
            <a:solidFill>
              <a:srgbClr val="DAC052"/>
            </a:solidFill>
            <a:round/>
            <a:headEnd/>
            <a:tailEnd/>
          </a:ln>
        </p:spPr>
        <p:txBody>
          <a:bodyPr vert="horz" wrap="none" lIns="18000" tIns="10800" rIns="18000" bIns="10800" numCol="1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445250"/>
            <a:ext cx="2133600" cy="476250"/>
          </a:xfrm>
          <a:noFill/>
        </p:spPr>
        <p:txBody>
          <a:bodyPr/>
          <a:lstStyle/>
          <a:p>
            <a:fld id="{196D03F6-C403-400F-BBFC-111E0F1EADEF}" type="slidenum">
              <a:rPr lang="ru-RU" smtClean="0">
                <a:solidFill>
                  <a:schemeClr val="bg2"/>
                </a:solidFill>
              </a:rPr>
              <a:pPr/>
              <a:t>35</a:t>
            </a:fld>
            <a:endParaRPr lang="ru-RU" smtClean="0">
              <a:solidFill>
                <a:schemeClr val="bg2"/>
              </a:solidFill>
            </a:endParaRPr>
          </a:p>
        </p:txBody>
      </p:sp>
      <p:sp>
        <p:nvSpPr>
          <p:cNvPr id="3080" name="Text Box 101"/>
          <p:cNvSpPr txBox="1">
            <a:spLocks noChangeArrowheads="1"/>
          </p:cNvSpPr>
          <p:nvPr/>
        </p:nvSpPr>
        <p:spPr bwMode="auto">
          <a:xfrm>
            <a:off x="8748713" y="6473825"/>
            <a:ext cx="3175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0" dirty="0" smtClean="0">
                <a:solidFill>
                  <a:srgbClr val="808080"/>
                </a:solidFill>
              </a:rPr>
              <a:t>(36)</a:t>
            </a:r>
            <a:endParaRPr lang="ru-RU" sz="1400" b="0" dirty="0">
              <a:solidFill>
                <a:srgbClr val="808080"/>
              </a:solidFill>
            </a:endParaRPr>
          </a:p>
        </p:txBody>
      </p:sp>
      <p:sp>
        <p:nvSpPr>
          <p:cNvPr id="3081" name="Text Box 88"/>
          <p:cNvSpPr txBox="1">
            <a:spLocks noChangeArrowheads="1"/>
          </p:cNvSpPr>
          <p:nvPr/>
        </p:nvSpPr>
        <p:spPr bwMode="auto">
          <a:xfrm>
            <a:off x="71500" y="6489700"/>
            <a:ext cx="57358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200" b="0" dirty="0">
                <a:solidFill>
                  <a:srgbClr val="6666FF"/>
                </a:solidFill>
              </a:rPr>
              <a:t>И.Б.Бурдонов, </a:t>
            </a:r>
            <a:r>
              <a:rPr lang="ru-RU" sz="1200" b="0" dirty="0" err="1">
                <a:solidFill>
                  <a:srgbClr val="6666FF"/>
                </a:solidFill>
              </a:rPr>
              <a:t>А.С.Косачев</a:t>
            </a:r>
            <a:r>
              <a:rPr lang="ru-RU" sz="1200" b="0" dirty="0">
                <a:solidFill>
                  <a:srgbClr val="6666FF"/>
                </a:solidFill>
              </a:rPr>
              <a:t>. ИСП РАН. </a:t>
            </a:r>
            <a:r>
              <a:rPr lang="ru-RU" sz="1200" b="0" dirty="0" smtClean="0">
                <a:solidFill>
                  <a:srgbClr val="6666FF"/>
                </a:solidFill>
              </a:rPr>
              <a:t>Обобщенная модель системы автоматов</a:t>
            </a:r>
            <a:endParaRPr lang="ru-RU" sz="1200" b="0" dirty="0">
              <a:solidFill>
                <a:srgbClr val="6666FF"/>
              </a:solidFill>
            </a:endParaRPr>
          </a:p>
        </p:txBody>
      </p:sp>
      <p:sp>
        <p:nvSpPr>
          <p:cNvPr id="22" name="Rectangle 3"/>
          <p:cNvSpPr txBox="1">
            <a:spLocks noChangeArrowheads="1"/>
          </p:cNvSpPr>
          <p:nvPr/>
        </p:nvSpPr>
        <p:spPr bwMode="auto">
          <a:xfrm>
            <a:off x="179388" y="11525"/>
            <a:ext cx="8748712" cy="1905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90000" rIns="91440" bIns="9000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defRPr/>
            </a:pPr>
            <a:r>
              <a:rPr lang="ru-RU" sz="2800" dirty="0" smtClean="0">
                <a:latin typeface="+mj-lt"/>
                <a:sym typeface="Symbol" pitchFamily="18" charset="2"/>
              </a:rPr>
              <a:t>Специальная асинхронная композиция </a:t>
            </a:r>
            <a:r>
              <a:rPr lang="ru-RU" sz="2800" dirty="0" smtClean="0">
                <a:latin typeface="+mj-lt"/>
                <a:sym typeface="Symbol" pitchFamily="18" charset="2"/>
              </a:rPr>
              <a:t>двудольного графа</a:t>
            </a:r>
          </a:p>
          <a:p>
            <a:pPr algn="ctr">
              <a:defRPr/>
            </a:pPr>
            <a:r>
              <a:rPr lang="ru-RU" sz="2800" dirty="0" smtClean="0">
                <a:latin typeface="+mj-lt"/>
                <a:sym typeface="Symbol" pitchFamily="18" charset="2"/>
              </a:rPr>
              <a:t>автоматов </a:t>
            </a:r>
            <a:r>
              <a:rPr lang="ru-RU" sz="2800" dirty="0" smtClean="0">
                <a:latin typeface="+mj-lt"/>
                <a:sym typeface="Symbol" pitchFamily="18" charset="2"/>
              </a:rPr>
              <a:t>вершин </a:t>
            </a:r>
            <a:r>
              <a:rPr lang="ru-RU" sz="2800" dirty="0" smtClean="0">
                <a:latin typeface="+mj-lt"/>
                <a:sym typeface="Symbol" pitchFamily="18" charset="2"/>
              </a:rPr>
              <a:t>и автоматов </a:t>
            </a:r>
            <a:r>
              <a:rPr lang="ru-RU" sz="2800" dirty="0" smtClean="0">
                <a:latin typeface="+mj-lt"/>
                <a:sym typeface="Symbol" pitchFamily="18" charset="2"/>
              </a:rPr>
              <a:t>дуг, </a:t>
            </a:r>
            <a:endParaRPr lang="ru-RU" sz="2800" dirty="0" smtClean="0">
              <a:latin typeface="+mj-lt"/>
              <a:sym typeface="Symbol" pitchFamily="18" charset="2"/>
            </a:endParaRPr>
          </a:p>
          <a:p>
            <a:pPr algn="ctr">
              <a:defRPr/>
            </a:pPr>
            <a:r>
              <a:rPr lang="ru-RU" sz="2800" dirty="0" smtClean="0">
                <a:latin typeface="+mj-lt"/>
                <a:sym typeface="Symbol" pitchFamily="18" charset="2"/>
              </a:rPr>
              <a:t>замкнутого по выходам автоматов вершин</a:t>
            </a:r>
            <a:endParaRPr lang="ru-RU" sz="2800" dirty="0" smtClean="0">
              <a:latin typeface="+mj-lt"/>
              <a:sym typeface="Symbol" pitchFamily="18" charset="2"/>
            </a:endParaRPr>
          </a:p>
        </p:txBody>
      </p:sp>
      <p:sp>
        <p:nvSpPr>
          <p:cNvPr id="89120" name="Rectangle 3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7" name="AutoShape 64"/>
          <p:cNvSpPr>
            <a:spLocks noChangeArrowheads="1"/>
          </p:cNvSpPr>
          <p:nvPr/>
        </p:nvSpPr>
        <p:spPr bwMode="auto">
          <a:xfrm>
            <a:off x="6373827" y="5408514"/>
            <a:ext cx="881729" cy="432754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none" lIns="18000" tIns="10800" rIns="18000" bIns="1080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дуга </a:t>
            </a:r>
            <a:r>
              <a:rPr kumimoji="0" lang="en-US" sz="24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n</a:t>
            </a:r>
            <a:endParaRPr kumimoji="0" lang="ru-RU" sz="2400" b="0" i="1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AutoShape 64"/>
          <p:cNvSpPr>
            <a:spLocks noChangeArrowheads="1"/>
          </p:cNvSpPr>
          <p:nvPr/>
        </p:nvSpPr>
        <p:spPr bwMode="auto">
          <a:xfrm>
            <a:off x="4067944" y="4977172"/>
            <a:ext cx="437071" cy="364650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vert="vert" wrap="none" lIns="18000" tIns="10800" rIns="18000" bIns="1080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…</a:t>
            </a:r>
          </a:p>
        </p:txBody>
      </p:sp>
      <p:cxnSp>
        <p:nvCxnSpPr>
          <p:cNvPr id="29" name="Прямая со стрелкой 122"/>
          <p:cNvCxnSpPr>
            <a:stCxn id="19" idx="3"/>
            <a:endCxn id="25" idx="1"/>
          </p:cNvCxnSpPr>
          <p:nvPr/>
        </p:nvCxnSpPr>
        <p:spPr bwMode="auto">
          <a:xfrm flipV="1">
            <a:off x="5009780" y="3463945"/>
            <a:ext cx="1364047" cy="361452"/>
          </a:xfrm>
          <a:prstGeom prst="straightConnector1">
            <a:avLst/>
          </a:prstGeom>
          <a:solidFill>
            <a:srgbClr val="F1F8F9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32" name="Прямая со стрелкой 122"/>
          <p:cNvCxnSpPr>
            <a:stCxn id="19" idx="3"/>
            <a:endCxn id="26" idx="1"/>
          </p:cNvCxnSpPr>
          <p:nvPr/>
        </p:nvCxnSpPr>
        <p:spPr bwMode="auto">
          <a:xfrm>
            <a:off x="5009780" y="3825397"/>
            <a:ext cx="1364047" cy="681193"/>
          </a:xfrm>
          <a:prstGeom prst="straightConnector1">
            <a:avLst/>
          </a:prstGeom>
          <a:solidFill>
            <a:srgbClr val="F1F8F9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35" name="Прямая со стрелкой 122"/>
          <p:cNvCxnSpPr>
            <a:stCxn id="19" idx="3"/>
            <a:endCxn id="50" idx="1"/>
          </p:cNvCxnSpPr>
          <p:nvPr/>
        </p:nvCxnSpPr>
        <p:spPr bwMode="auto">
          <a:xfrm>
            <a:off x="5009780" y="3825397"/>
            <a:ext cx="1586828" cy="1449790"/>
          </a:xfrm>
          <a:prstGeom prst="straightConnector1">
            <a:avLst/>
          </a:prstGeom>
          <a:solidFill>
            <a:srgbClr val="F1F8F9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sp>
        <p:nvSpPr>
          <p:cNvPr id="2050" name="AutoShape 2" descr="&amp;Kcy;&amp;acy;&amp;rcy;&amp;tcy;&amp;icy;&amp;ncy;&amp;kcy;&amp;icy; &amp;pcy;&amp;ocy; &amp;zcy;&amp;acy;&amp;pcy;&amp;rcy;&amp;ocy;&amp;scy;&amp;ucy; &amp;kcy;&amp;icy;&amp;rcy;&amp;pcy;&amp;icy;&amp;chcy; &amp;zcy;&amp;ncy;&amp;acy;&amp;kcy; &amp;dcy;&amp;ocy;&amp;rcy;&amp;ocy;&amp;zhcy;&amp;ncy;&amp;ocy;&amp;gcy;&amp;ocy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2" name="AutoShape 4" descr="&amp;Kcy;&amp;acy;&amp;rcy;&amp;tcy;&amp;icy;&amp;ncy;&amp;kcy;&amp;icy; &amp;pcy;&amp;ocy; &amp;zcy;&amp;acy;&amp;pcy;&amp;rcy;&amp;ocy;&amp;scy;&amp;ucy; &amp;kcy;&amp;icy;&amp;rcy;&amp;pcy;&amp;icy;&amp;chcy; &amp;zcy;&amp;ncy;&amp;acy;&amp;kcy; &amp;dcy;&amp;ocy;&amp;rcy;&amp;ocy;&amp;zhcy;&amp;ncy;&amp;ocy;&amp;gcy;&amp;ocy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5" name="AutoShape 64"/>
          <p:cNvSpPr>
            <a:spLocks noChangeArrowheads="1"/>
          </p:cNvSpPr>
          <p:nvPr/>
        </p:nvSpPr>
        <p:spPr bwMode="auto">
          <a:xfrm>
            <a:off x="6373827" y="3247568"/>
            <a:ext cx="881729" cy="432754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none" lIns="18000" tIns="10800" rIns="18000" bIns="1080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дуга 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1</a:t>
            </a:r>
            <a:endParaRPr kumimoji="0" lang="ru-RU" sz="24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AutoShape 64"/>
          <p:cNvSpPr>
            <a:spLocks noChangeArrowheads="1"/>
          </p:cNvSpPr>
          <p:nvPr/>
        </p:nvSpPr>
        <p:spPr bwMode="auto">
          <a:xfrm>
            <a:off x="6373827" y="4290213"/>
            <a:ext cx="881729" cy="432754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none" lIns="18000" tIns="10800" rIns="18000" bIns="1080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дуга 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endParaRPr kumimoji="0" lang="ru-RU" sz="24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AutoShape 64"/>
          <p:cNvSpPr>
            <a:spLocks noChangeArrowheads="1"/>
          </p:cNvSpPr>
          <p:nvPr/>
        </p:nvSpPr>
        <p:spPr bwMode="auto">
          <a:xfrm>
            <a:off x="3563888" y="3609020"/>
            <a:ext cx="1445892" cy="432754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none" lIns="18000" tIns="10800" rIns="18000" bIns="10800" numCol="1" anchor="ctr" anchorCtr="1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вершина 1</a:t>
            </a:r>
            <a:endParaRPr kumimoji="0" lang="ru-RU" sz="24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15516" y="1772816"/>
            <a:ext cx="263687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входы композиции</a:t>
            </a:r>
          </a:p>
          <a:p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– это входы</a:t>
            </a:r>
          </a:p>
          <a:p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автоматов вершин</a:t>
            </a:r>
            <a:endParaRPr lang="ru-RU" sz="24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796788" y="1772816"/>
            <a:ext cx="284366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выходы композиции</a:t>
            </a:r>
          </a:p>
          <a:p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– это выходы</a:t>
            </a:r>
          </a:p>
          <a:p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автоматов дуг</a:t>
            </a:r>
            <a:endParaRPr lang="ru-RU" sz="2400" b="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3" name="Прямая со стрелкой 122"/>
          <p:cNvCxnSpPr>
            <a:stCxn id="30" idx="2"/>
            <a:endCxn id="24" idx="1"/>
          </p:cNvCxnSpPr>
          <p:nvPr/>
        </p:nvCxnSpPr>
        <p:spPr bwMode="auto">
          <a:xfrm rot="16200000" flipH="1">
            <a:off x="1546908" y="2960191"/>
            <a:ext cx="1607983" cy="1633890"/>
          </a:xfrm>
          <a:prstGeom prst="curvedConnector2">
            <a:avLst/>
          </a:prstGeom>
          <a:solidFill>
            <a:srgbClr val="F1F8F9"/>
          </a:solidFill>
          <a:ln w="50800" cap="flat" cmpd="dbl" algn="ctr">
            <a:solidFill>
              <a:srgbClr val="0000FF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37" name="Прямая со стрелкой 122"/>
          <p:cNvCxnSpPr>
            <a:stCxn id="24" idx="3"/>
            <a:endCxn id="31" idx="3"/>
          </p:cNvCxnSpPr>
          <p:nvPr/>
        </p:nvCxnSpPr>
        <p:spPr bwMode="auto">
          <a:xfrm flipV="1">
            <a:off x="7704348" y="2372981"/>
            <a:ext cx="936104" cy="2208147"/>
          </a:xfrm>
          <a:prstGeom prst="curvedConnector3">
            <a:avLst>
              <a:gd name="adj1" fmla="val 124420"/>
            </a:avLst>
          </a:prstGeom>
          <a:solidFill>
            <a:srgbClr val="F1F8F9"/>
          </a:solidFill>
          <a:ln w="50800" cap="flat" cmpd="dbl" algn="ctr">
            <a:solidFill>
              <a:srgbClr val="0000FF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sp>
        <p:nvSpPr>
          <p:cNvPr id="49" name="AutoShape 64"/>
          <p:cNvSpPr>
            <a:spLocks noChangeArrowheads="1"/>
          </p:cNvSpPr>
          <p:nvPr/>
        </p:nvSpPr>
        <p:spPr bwMode="auto">
          <a:xfrm>
            <a:off x="3563888" y="4400402"/>
            <a:ext cx="1445892" cy="432754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none" lIns="18000" tIns="10800" rIns="18000" bIns="10800" numCol="1" anchor="ctr" anchorCtr="1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вершина 2</a:t>
            </a:r>
            <a:endParaRPr kumimoji="0" lang="ru-RU" sz="24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AutoShape 64"/>
          <p:cNvSpPr>
            <a:spLocks noChangeArrowheads="1"/>
          </p:cNvSpPr>
          <p:nvPr/>
        </p:nvSpPr>
        <p:spPr bwMode="auto">
          <a:xfrm>
            <a:off x="6596608" y="5092862"/>
            <a:ext cx="437071" cy="364650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vert="vert" wrap="none" lIns="18000" tIns="10800" rIns="18000" bIns="1080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…</a:t>
            </a:r>
          </a:p>
        </p:txBody>
      </p:sp>
      <p:sp>
        <p:nvSpPr>
          <p:cNvPr id="51" name="AutoShape 64"/>
          <p:cNvSpPr>
            <a:spLocks noChangeArrowheads="1"/>
          </p:cNvSpPr>
          <p:nvPr/>
        </p:nvSpPr>
        <p:spPr bwMode="auto">
          <a:xfrm>
            <a:off x="3563888" y="5408514"/>
            <a:ext cx="1518905" cy="432754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none" lIns="18000" tIns="10800" rIns="18000" bIns="10800" numCol="1" anchor="ctr" anchorCtr="1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вершина </a:t>
            </a:r>
            <a:r>
              <a:rPr kumimoji="0" lang="en-US" sz="24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m</a:t>
            </a:r>
            <a:endParaRPr kumimoji="0" lang="ru-RU" sz="2400" b="0" i="1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3" name="Прямая со стрелкой 122"/>
          <p:cNvCxnSpPr>
            <a:stCxn id="49" idx="3"/>
            <a:endCxn id="25" idx="1"/>
          </p:cNvCxnSpPr>
          <p:nvPr/>
        </p:nvCxnSpPr>
        <p:spPr bwMode="auto">
          <a:xfrm flipV="1">
            <a:off x="5009780" y="3463945"/>
            <a:ext cx="1364047" cy="1152834"/>
          </a:xfrm>
          <a:prstGeom prst="straightConnector1">
            <a:avLst/>
          </a:prstGeom>
          <a:solidFill>
            <a:srgbClr val="F1F8F9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56" name="Прямая со стрелкой 122"/>
          <p:cNvCxnSpPr>
            <a:stCxn id="49" idx="3"/>
            <a:endCxn id="27" idx="1"/>
          </p:cNvCxnSpPr>
          <p:nvPr/>
        </p:nvCxnSpPr>
        <p:spPr bwMode="auto">
          <a:xfrm>
            <a:off x="5009780" y="4616779"/>
            <a:ext cx="1364047" cy="1008112"/>
          </a:xfrm>
          <a:prstGeom prst="straightConnector1">
            <a:avLst/>
          </a:prstGeom>
          <a:solidFill>
            <a:srgbClr val="F1F8F9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59" name="Прямая со стрелкой 122"/>
          <p:cNvCxnSpPr>
            <a:stCxn id="51" idx="3"/>
            <a:endCxn id="27" idx="1"/>
          </p:cNvCxnSpPr>
          <p:nvPr/>
        </p:nvCxnSpPr>
        <p:spPr bwMode="auto">
          <a:xfrm>
            <a:off x="5082793" y="5624891"/>
            <a:ext cx="1291034" cy="0"/>
          </a:xfrm>
          <a:prstGeom prst="straightConnector1">
            <a:avLst/>
          </a:prstGeom>
          <a:solidFill>
            <a:srgbClr val="F1F8F9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63" name="Прямая со стрелкой 122"/>
          <p:cNvCxnSpPr>
            <a:stCxn id="51" idx="3"/>
            <a:endCxn id="26" idx="1"/>
          </p:cNvCxnSpPr>
          <p:nvPr/>
        </p:nvCxnSpPr>
        <p:spPr bwMode="auto">
          <a:xfrm flipV="1">
            <a:off x="5082793" y="4506590"/>
            <a:ext cx="1291034" cy="1118301"/>
          </a:xfrm>
          <a:prstGeom prst="straightConnector1">
            <a:avLst/>
          </a:prstGeom>
          <a:solidFill>
            <a:srgbClr val="F1F8F9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Номер слайда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8CC7CF-713B-4C77-9267-538C5C5D2D17}" type="slidenum">
              <a:rPr lang="ru-RU" smtClean="0"/>
              <a:pPr/>
              <a:t>36</a:t>
            </a:fld>
            <a:endParaRPr lang="ru-RU" smtClean="0"/>
          </a:p>
        </p:txBody>
      </p:sp>
      <p:pic>
        <p:nvPicPr>
          <p:cNvPr id="47107" name="Picture 2" descr="end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16636" name="Text Box 156"/>
          <p:cNvSpPr txBox="1">
            <a:spLocks noChangeArrowheads="1"/>
          </p:cNvSpPr>
          <p:nvPr/>
        </p:nvSpPr>
        <p:spPr bwMode="auto">
          <a:xfrm>
            <a:off x="684213" y="657225"/>
            <a:ext cx="5797550" cy="682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72000" tIns="36000" rIns="72000" bIns="3600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40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Спасибо за внимание!</a:t>
            </a:r>
          </a:p>
        </p:txBody>
      </p:sp>
      <p:grpSp>
        <p:nvGrpSpPr>
          <p:cNvPr id="47109" name="Group 180"/>
          <p:cNvGrpSpPr>
            <a:grpSpLocks/>
          </p:cNvGrpSpPr>
          <p:nvPr/>
        </p:nvGrpSpPr>
        <p:grpSpPr bwMode="auto">
          <a:xfrm>
            <a:off x="0" y="0"/>
            <a:ext cx="9144000" cy="6865938"/>
            <a:chOff x="0" y="0"/>
            <a:chExt cx="5760" cy="4325"/>
          </a:xfrm>
        </p:grpSpPr>
        <p:sp>
          <p:nvSpPr>
            <p:cNvPr id="47117" name="Text Box 181"/>
            <p:cNvSpPr txBox="1">
              <a:spLocks noChangeArrowheads="1"/>
            </p:cNvSpPr>
            <p:nvPr/>
          </p:nvSpPr>
          <p:spPr bwMode="auto">
            <a:xfrm>
              <a:off x="3865" y="4114"/>
              <a:ext cx="1" cy="1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just">
                <a:spcBef>
                  <a:spcPct val="50000"/>
                </a:spcBef>
              </a:pPr>
              <a:endParaRPr lang="ru-RU" sz="1600" b="0">
                <a:solidFill>
                  <a:srgbClr val="567F9E"/>
                </a:solidFill>
              </a:endParaRPr>
            </a:p>
          </p:txBody>
        </p:sp>
        <p:grpSp>
          <p:nvGrpSpPr>
            <p:cNvPr id="47118" name="Group 182"/>
            <p:cNvGrpSpPr>
              <a:grpSpLocks/>
            </p:cNvGrpSpPr>
            <p:nvPr/>
          </p:nvGrpSpPr>
          <p:grpSpPr bwMode="auto">
            <a:xfrm>
              <a:off x="0" y="0"/>
              <a:ext cx="5760" cy="4325"/>
              <a:chOff x="0" y="0"/>
              <a:chExt cx="5760" cy="4325"/>
            </a:xfrm>
          </p:grpSpPr>
          <p:grpSp>
            <p:nvGrpSpPr>
              <p:cNvPr id="47119" name="Group 183"/>
              <p:cNvGrpSpPr>
                <a:grpSpLocks/>
              </p:cNvGrpSpPr>
              <p:nvPr/>
            </p:nvGrpSpPr>
            <p:grpSpPr bwMode="auto">
              <a:xfrm>
                <a:off x="0" y="0"/>
                <a:ext cx="5760" cy="4325"/>
                <a:chOff x="0" y="0"/>
                <a:chExt cx="5760" cy="4325"/>
              </a:xfrm>
            </p:grpSpPr>
            <p:sp>
              <p:nvSpPr>
                <p:cNvPr id="47121" name="Rectangle 184"/>
                <p:cNvSpPr>
                  <a:spLocks noChangeArrowheads="1"/>
                </p:cNvSpPr>
                <p:nvPr/>
              </p:nvSpPr>
              <p:spPr bwMode="auto">
                <a:xfrm rot="5400000" flipV="1">
                  <a:off x="-2132" y="2159"/>
                  <a:ext cx="4320" cy="11"/>
                </a:xfrm>
                <a:prstGeom prst="rect">
                  <a:avLst/>
                </a:prstGeom>
                <a:gradFill rotWithShape="1">
                  <a:gsLst>
                    <a:gs pos="0">
                      <a:srgbClr val="7FA9D3"/>
                    </a:gs>
                    <a:gs pos="100000">
                      <a:srgbClr val="FFFFFF"/>
                    </a:gs>
                  </a:gsLst>
                  <a:lin ang="0" scaled="1"/>
                </a:gra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7122" name="Rectangle 185"/>
                <p:cNvSpPr>
                  <a:spLocks noChangeArrowheads="1"/>
                </p:cNvSpPr>
                <p:nvPr/>
              </p:nvSpPr>
              <p:spPr bwMode="auto">
                <a:xfrm flipH="1" flipV="1">
                  <a:off x="0" y="50"/>
                  <a:ext cx="5760" cy="11"/>
                </a:xfrm>
                <a:prstGeom prst="rect">
                  <a:avLst/>
                </a:prstGeom>
                <a:gradFill rotWithShape="1">
                  <a:gsLst>
                    <a:gs pos="0">
                      <a:srgbClr val="7FA9D3"/>
                    </a:gs>
                    <a:gs pos="100000">
                      <a:srgbClr val="FFFFFF"/>
                    </a:gs>
                  </a:gsLst>
                  <a:lin ang="0" scaled="1"/>
                </a:gra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7123" name="Rectangle 186"/>
                <p:cNvSpPr>
                  <a:spLocks noChangeArrowheads="1"/>
                </p:cNvSpPr>
                <p:nvPr/>
              </p:nvSpPr>
              <p:spPr bwMode="auto">
                <a:xfrm>
                  <a:off x="0" y="4274"/>
                  <a:ext cx="5760" cy="11"/>
                </a:xfrm>
                <a:prstGeom prst="rect">
                  <a:avLst/>
                </a:prstGeom>
                <a:gradFill rotWithShape="1">
                  <a:gsLst>
                    <a:gs pos="0">
                      <a:srgbClr val="7FA9D3"/>
                    </a:gs>
                    <a:gs pos="100000">
                      <a:srgbClr val="FFFFFF"/>
                    </a:gs>
                  </a:gsLst>
                  <a:lin ang="0" scaled="1"/>
                </a:gra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7124" name="Rectangle 187"/>
                <p:cNvSpPr>
                  <a:spLocks noChangeArrowheads="1"/>
                </p:cNvSpPr>
                <p:nvPr/>
              </p:nvSpPr>
              <p:spPr bwMode="auto">
                <a:xfrm rot="5400000" flipV="1">
                  <a:off x="3550" y="2154"/>
                  <a:ext cx="4320" cy="11"/>
                </a:xfrm>
                <a:prstGeom prst="rect">
                  <a:avLst/>
                </a:prstGeom>
                <a:gradFill rotWithShape="1">
                  <a:gsLst>
                    <a:gs pos="0">
                      <a:srgbClr val="7FA9D3"/>
                    </a:gs>
                    <a:gs pos="100000">
                      <a:srgbClr val="FFFFFF"/>
                    </a:gs>
                  </a:gsLst>
                  <a:lin ang="0" scaled="1"/>
                </a:gra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7125" name="Text Box 188"/>
                <p:cNvSpPr txBox="1">
                  <a:spLocks noChangeArrowheads="1"/>
                </p:cNvSpPr>
                <p:nvPr/>
              </p:nvSpPr>
              <p:spPr bwMode="auto">
                <a:xfrm>
                  <a:off x="147" y="4115"/>
                  <a:ext cx="2415" cy="1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 anchor="b"/>
                <a:lstStyle/>
                <a:p>
                  <a:pPr>
                    <a:spcBef>
                      <a:spcPct val="50000"/>
                    </a:spcBef>
                  </a:pPr>
                  <a:r>
                    <a:rPr lang="ru-RU" sz="1600" b="0">
                      <a:solidFill>
                        <a:schemeClr val="bg1"/>
                      </a:solidFill>
                    </a:rPr>
                    <a:t>Игорь Борисович Бурдонов </a:t>
                  </a:r>
                  <a:r>
                    <a:rPr lang="en-US" sz="1600" b="0">
                      <a:solidFill>
                        <a:schemeClr val="bg1"/>
                      </a:solidFill>
                    </a:rPr>
                    <a:t>&amp;</a:t>
                  </a:r>
                  <a:r>
                    <a:rPr lang="ru-RU" sz="1600" b="0">
                      <a:solidFill>
                        <a:schemeClr val="bg1"/>
                      </a:solidFill>
                    </a:rPr>
                    <a:t> Александр Сергеевич Косачев,   ИСП РАН</a:t>
                  </a:r>
                </a:p>
              </p:txBody>
            </p:sp>
            <p:sp>
              <p:nvSpPr>
                <p:cNvPr id="47126" name="Text Box 189"/>
                <p:cNvSpPr txBox="1">
                  <a:spLocks noChangeArrowheads="1"/>
                </p:cNvSpPr>
                <p:nvPr/>
              </p:nvSpPr>
              <p:spPr bwMode="auto">
                <a:xfrm>
                  <a:off x="68" y="30"/>
                  <a:ext cx="5602" cy="173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lIns="0" tIns="0" rIns="0" bIns="0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ru-RU" b="0" dirty="0" smtClean="0">
                      <a:solidFill>
                        <a:schemeClr val="bg1"/>
                      </a:solidFill>
                      <a:latin typeface="Times New Roman" pitchFamily="18" charset="0"/>
                    </a:rPr>
                    <a:t>Обобщенная модель системы автоматов</a:t>
                  </a:r>
                  <a:endParaRPr lang="ru-RU" b="0" dirty="0">
                    <a:solidFill>
                      <a:schemeClr val="bg1"/>
                    </a:solidFill>
                    <a:latin typeface="Times New Roman" pitchFamily="18" charset="0"/>
                  </a:endParaRPr>
                </a:p>
              </p:txBody>
            </p:sp>
          </p:grpSp>
          <p:sp>
            <p:nvSpPr>
              <p:cNvPr id="47120" name="Text Box 190"/>
              <p:cNvSpPr txBox="1">
                <a:spLocks noChangeArrowheads="1"/>
              </p:cNvSpPr>
              <p:nvPr/>
            </p:nvSpPr>
            <p:spPr bwMode="auto">
              <a:xfrm>
                <a:off x="5443" y="3962"/>
                <a:ext cx="1" cy="134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endParaRPr lang="ru-RU" sz="1400" b="0"/>
              </a:p>
            </p:txBody>
          </p:sp>
        </p:grpSp>
      </p:grpSp>
      <p:pic>
        <p:nvPicPr>
          <p:cNvPr id="16" name="Picture 12" descr="ptica_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80975" y="2816225"/>
            <a:ext cx="171450" cy="12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3" descr="ptica_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215900" y="3176588"/>
            <a:ext cx="123825" cy="12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14" descr="ptica_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-180975" y="2636838"/>
            <a:ext cx="142875" cy="10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15" descr="ptica_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17488" y="2995613"/>
            <a:ext cx="171450" cy="12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16" descr="ptica_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252413" y="3355975"/>
            <a:ext cx="123825" cy="12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17" descr="ptica_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-217488" y="2816225"/>
            <a:ext cx="142875" cy="10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Picture 18" descr="ptica_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80975" y="2584450"/>
            <a:ext cx="171450" cy="12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16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3.7037E-7 C 0.02066 -0.00903 0.04236 -0.01782 0.07639 -0.02708 C 0.11042 -0.03634 0.12274 -0.04815 0.20347 -0.05579 C 0.28385 -0.06343 0.47656 -0.07546 0.56198 -0.07269 C 0.64722 -0.06991 0.70313 -0.05093 0.71493 -0.03889 C 0.72622 -0.02685 0.6842 -0.01181 0.62917 3.7037E-7 C 0.575 0.01181 0.41719 0.01458 0.38351 0.03194 C 0.34913 0.04931 0.36684 0.09051 0.42517 0.10463 C 0.48385 0.11875 0.58629 0.10741 0.73108 0.11643 C 0.87569 0.12546 1.28194 0.13634 1.29358 0.15833 C 1.30486 0.18032 0.96788 0.23287 0.79983 0.24768 C 0.63194 0.2625 0.39254 0.24768 0.28889 0.24768 C 0.18455 0.24768 0.23958 0.24468 0.17899 0.24768 C 0.1184 0.25069 -0.06267 0.25417 -0.07569 0.26643 C -0.08889 0.2787 0.0125 0.31042 0.10156 0.32199 C 0.19184 0.33356 0.37292 0.33333 0.4592 0.33565 C 0.54531 0.33796 0.5816 0.33264 0.62118 0.33565 C 0.66076 0.33866 0.69688 0.34097 0.69688 0.35417 C 0.69688 0.36736 0.6191 0.39861 0.62118 0.41458 C 0.62361 0.43056 0.64219 0.44491 0.71493 0.45 C 0.78663 0.45509 0.92153 0.45 1.0559 0.44514 " pathEditMode="relative" rAng="0" ptsTypes="aaaaaaaaaaaaaaaaaaaaA">
                                      <p:cBhvr>
                                        <p:cTn id="12" dur="12500" spd="-100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08" y="19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60" presetClass="path" presetSubtype="0" decel="50000" fill="hold" nodeType="withEffect">
                                  <p:stCondLst>
                                    <p:cond delay="12500"/>
                                  </p:stCondLst>
                                  <p:childTnLst>
                                    <p:animMotion origin="layout" path="M -0.07621 0.45556 C -0.07257 0.45556 -0.06805 0.45417 -0.05312 0.45301 C -0.03784 0.45208 -0.01336 0.4456 0.01441 0.45 C 0.04236 0.45463 0.08334 0.48681 0.11424 0.48125 C 0.14549 0.47616 0.18507 0.44352 0.19966 0.41898 C 0.21736 0.39745 0.20938 0.38356 0.20209 0.33194 C 0.19462 0.28079 0.09167 0.13032 0.15556 0.11111 C 0.28073 0.03704 0.46823 0.2838 0.5849 0.21667 C 0.71355 0.14097 0.46077 0.0287 0.59809 -0.05394 C 0.7158 -0.12361 0.77361 0.01829 0.88143 -0.04398 C 0.98386 -0.10579 0.83872 -0.15394 0.92882 -0.21019 C 0.98664 -0.2412 1.01598 -0.22338 1.03802 -0.20833 " pathEditMode="relative" rAng="0" ptsTypes="faaafaffffff">
                                      <p:cBhvr>
                                        <p:cTn id="14" dur="12000" spd="-100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57" y="-333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repeatCount="indefinite" accel="5000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0.08021 -0.21158 C 0.1382 -0.21899 0.35782 -0.21899 0.42917 -0.19954 C 0.50018 -0.17987 0.40573 -0.14005 0.34931 -0.08449 C 0.29271 -0.025 0.11702 0.07777 0.08872 0.14537 C 0.06042 0.21296 0.11459 0.29213 0.17848 0.32384 C 0.24236 0.35972 0.32709 0.37199 0.47448 0.34745 C 0.62188 0.32801 0.84289 0.26041 1.06563 0.19328 " pathEditMode="relative" rAng="0" ptsTypes="aaaaaaA">
                                      <p:cBhvr>
                                        <p:cTn id="16" dur="9000" spd="-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73" y="288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repeatCount="indefinite" accel="50000" decel="50000" fill="hold" nodeType="withEffect">
                                  <p:stCondLst>
                                    <p:cond delay="3500"/>
                                  </p:stCondLst>
                                  <p:childTnLst>
                                    <p:animMotion origin="layout" path="M -0.05017 0.43195 C 0.06094 0.42477 0.17587 0.41528 0.24809 0.39722 C 0.3191 0.37917 0.35625 0.36482 0.37569 0.32246 C 0.39618 0.28079 0.34809 0.19838 0.36649 0.14306 C 0.38247 0.08704 0.44115 0.02222 0.4849 -0.01458 C 0.52951 -0.05092 0.53767 -0.06134 0.63073 -0.07616 C 0.72378 -0.09051 0.88212 -0.09653 1.04444 -0.10347 " pathEditMode="relative" rAng="0" ptsTypes="aaaaaaA">
                                      <p:cBhvr>
                                        <p:cTn id="18" dur="7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7" y="-268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0" presetClass="path" presetSubtype="0" repeatCount="indefinite" accel="50000" decel="50000" fill="hold" nodeType="withEffect">
                                  <p:stCondLst>
                                    <p:cond delay="4500"/>
                                  </p:stCondLst>
                                  <p:childTnLst>
                                    <p:animMotion origin="layout" path="M -8.33333E-7 0.29398 C 0.11806 0.31111 0.23715 0.32847 0.30712 0.31551 C 0.37726 0.30278 0.39306 0.26643 0.42205 0.21968 C 0.45087 0.17315 0.48924 0.08611 0.48351 0.03542 C 0.47743 -0.01482 0.42205 -0.04468 0.38576 -0.08148 C 0.34948 -0.11782 0.24948 -0.16412 0.26267 -0.18241 C 0.27604 -0.2 0.39531 -0.21366 0.46528 -0.1912 C 0.53524 -0.16852 0.58594 -0.02662 0.68472 -0.04676 C 0.78368 -0.06782 0.91875 -0.19259 1.05521 -0.31736 " pathEditMode="relative" rAng="0" ptsTypes="aaaaaaaaA">
                                      <p:cBhvr>
                                        <p:cTn id="20" dur="8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8" y="-288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0" presetClass="path" presetSubtype="0" repeatCount="indefinite" accel="50000" decel="50000" fill="hold" nodeType="withEffect">
                                  <p:stCondLst>
                                    <p:cond delay="6000"/>
                                  </p:stCondLst>
                                  <p:childTnLst>
                                    <p:animMotion origin="layout" path="M -0.04479 -0.22338 C 0.16111 -0.22685 0.36927 -0.22939 0.43646 -0.21319 C 0.50365 -0.19699 0.41441 -0.16828 0.36076 -0.12477 C 0.30729 -0.08125 0.14149 -0.00254 0.11493 0.04861 C 0.08837 0.1007 0.13924 0.15973 0.19983 0.18542 C 0.2599 0.21111 0.3401 0.21875 0.47934 0.20209 C 0.61892 0.18588 0.8276 0.13588 1.03785 0.08611 " pathEditMode="relative" rAng="0" ptsTypes="aaaaaaA">
                                      <p:cBhvr>
                                        <p:cTn id="22" dur="1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1" y="218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0" presetClass="path" presetSubtype="0" repeatCount="indefinite" accel="50000" decel="50000" fill="hold" nodeType="withEffect">
                                  <p:stCondLst>
                                    <p:cond delay="7000"/>
                                  </p:stCondLst>
                                  <p:childTnLst>
                                    <p:animMotion origin="layout" path="M 0.09132 0.54028 C 0.17048 0.42037 0.2526 0.29653 0.3092 0.22546 C 0.36545 0.1537 0.39496 0.12037 0.42361 0.11505 C 0.45364 0.10972 0.45086 0.19537 0.48385 0.19838 C 0.51632 0.20417 0.58142 0.16528 0.62413 0.1331 C 0.66823 0.09792 0.67777 0.09329 0.74757 -0.00232 C 0.81632 -0.1 0.92812 -0.27338 1.04357 -0.44838 " pathEditMode="relative" rAng="-3011083" ptsTypes="aaaaaaA">
                                      <p:cBhvr>
                                        <p:cTn id="24" dur="8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6" y="-494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0" presetClass="path" presetSubtype="0" repeatCount="indefinite" accel="50000" decel="50000" fill="hold" nodeType="withEffect">
                                  <p:stCondLst>
                                    <p:cond delay="8000"/>
                                  </p:stCondLst>
                                  <p:childTnLst>
                                    <p:animMotion origin="layout" path="M 2.22222E-6 -0.2882 C 0.11597 -0.30301 0.23316 -0.31736 0.30173 -0.30672 C 0.37048 -0.29584 0.38576 -0.26459 0.41423 -0.22454 C 0.44271 -0.18449 0.48055 -0.10996 0.47465 -0.06667 C 0.46875 -0.02361 0.41423 0.00208 0.37864 0.03356 C 0.34323 0.06481 0.24496 0.1044 0.25798 0.1199 C 0.271 0.13518 0.38819 0.14699 0.45677 0.12754 C 0.52552 0.1081 0.57517 -0.01366 0.67222 0.0037 C 0.76927 0.02176 0.90191 0.1287 1.03576 0.23611 " pathEditMode="relative" rAng="0" ptsTypes="aaaaaaaaA">
                                      <p:cBhvr>
                                        <p:cTn id="26" dur="1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18" y="2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663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445250"/>
            <a:ext cx="2133600" cy="476250"/>
          </a:xfrm>
          <a:noFill/>
        </p:spPr>
        <p:txBody>
          <a:bodyPr/>
          <a:lstStyle/>
          <a:p>
            <a:fld id="{196D03F6-C403-400F-BBFC-111E0F1EADEF}" type="slidenum">
              <a:rPr lang="ru-RU" smtClean="0">
                <a:solidFill>
                  <a:schemeClr val="bg2"/>
                </a:solidFill>
              </a:rPr>
              <a:pPr/>
              <a:t>4</a:t>
            </a:fld>
            <a:endParaRPr lang="ru-RU" smtClean="0">
              <a:solidFill>
                <a:schemeClr val="bg2"/>
              </a:solidFill>
            </a:endParaRPr>
          </a:p>
        </p:txBody>
      </p:sp>
      <p:sp>
        <p:nvSpPr>
          <p:cNvPr id="3080" name="Text Box 101"/>
          <p:cNvSpPr txBox="1">
            <a:spLocks noChangeArrowheads="1"/>
          </p:cNvSpPr>
          <p:nvPr/>
        </p:nvSpPr>
        <p:spPr bwMode="auto">
          <a:xfrm>
            <a:off x="8748713" y="6473825"/>
            <a:ext cx="3175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0" dirty="0" smtClean="0">
                <a:solidFill>
                  <a:srgbClr val="808080"/>
                </a:solidFill>
              </a:rPr>
              <a:t>(36)</a:t>
            </a:r>
            <a:endParaRPr lang="ru-RU" sz="1400" b="0" dirty="0">
              <a:solidFill>
                <a:srgbClr val="808080"/>
              </a:solidFill>
            </a:endParaRPr>
          </a:p>
        </p:txBody>
      </p:sp>
      <p:sp>
        <p:nvSpPr>
          <p:cNvPr id="3081" name="Text Box 88"/>
          <p:cNvSpPr txBox="1">
            <a:spLocks noChangeArrowheads="1"/>
          </p:cNvSpPr>
          <p:nvPr/>
        </p:nvSpPr>
        <p:spPr bwMode="auto">
          <a:xfrm>
            <a:off x="71500" y="6489700"/>
            <a:ext cx="57358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200" b="0" dirty="0">
                <a:solidFill>
                  <a:srgbClr val="6666FF"/>
                </a:solidFill>
              </a:rPr>
              <a:t>И.Б.Бурдонов, </a:t>
            </a:r>
            <a:r>
              <a:rPr lang="ru-RU" sz="1200" b="0" dirty="0" err="1">
                <a:solidFill>
                  <a:srgbClr val="6666FF"/>
                </a:solidFill>
              </a:rPr>
              <a:t>А.С.Косачев</a:t>
            </a:r>
            <a:r>
              <a:rPr lang="ru-RU" sz="1200" b="0" dirty="0">
                <a:solidFill>
                  <a:srgbClr val="6666FF"/>
                </a:solidFill>
              </a:rPr>
              <a:t>. ИСП РАН. </a:t>
            </a:r>
            <a:r>
              <a:rPr lang="ru-RU" sz="1200" b="0" dirty="0" smtClean="0">
                <a:solidFill>
                  <a:srgbClr val="6666FF"/>
                </a:solidFill>
              </a:rPr>
              <a:t>Обобщенная модель системы автоматов</a:t>
            </a:r>
            <a:endParaRPr lang="ru-RU" sz="1200" b="0" dirty="0">
              <a:solidFill>
                <a:srgbClr val="6666FF"/>
              </a:solidFill>
            </a:endParaRPr>
          </a:p>
        </p:txBody>
      </p:sp>
      <p:sp>
        <p:nvSpPr>
          <p:cNvPr id="22" name="Rectangle 3"/>
          <p:cNvSpPr txBox="1">
            <a:spLocks noChangeArrowheads="1"/>
          </p:cNvSpPr>
          <p:nvPr/>
        </p:nvSpPr>
        <p:spPr bwMode="auto">
          <a:xfrm>
            <a:off x="179388" y="0"/>
            <a:ext cx="8748712" cy="612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90000" rIns="91440" bIns="9000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defRPr/>
            </a:pPr>
            <a:r>
              <a:rPr lang="ru-RU" sz="2800" dirty="0" smtClean="0">
                <a:latin typeface="+mj-lt"/>
                <a:sym typeface="Symbol" pitchFamily="18" charset="2"/>
              </a:rPr>
              <a:t>Автомат дуги</a:t>
            </a:r>
            <a:endParaRPr lang="ru-RU" sz="2800" b="0" dirty="0" smtClean="0">
              <a:latin typeface="+mj-lt"/>
              <a:sym typeface="Symbol" pitchFamily="18" charset="2"/>
            </a:endParaRPr>
          </a:p>
        </p:txBody>
      </p:sp>
      <p:sp>
        <p:nvSpPr>
          <p:cNvPr id="89120" name="Rectangle 3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6946" name="Rectangle 8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6945" name="AutoShape 81"/>
          <p:cNvSpPr>
            <a:spLocks noChangeAspect="1" noChangeArrowheads="1" noTextEdit="1"/>
          </p:cNvSpPr>
          <p:nvPr/>
        </p:nvSpPr>
        <p:spPr bwMode="auto">
          <a:xfrm>
            <a:off x="1295636" y="800709"/>
            <a:ext cx="6379132" cy="216024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4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944" name="Arc 80"/>
          <p:cNvSpPr>
            <a:spLocks/>
          </p:cNvSpPr>
          <p:nvPr/>
        </p:nvSpPr>
        <p:spPr bwMode="auto">
          <a:xfrm rot="10800000" flipH="1">
            <a:off x="6203177" y="1830705"/>
            <a:ext cx="72768" cy="369332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rgbClr val="FFFFFF"/>
            </a:solidFill>
            <a:round/>
            <a:headEnd/>
            <a:tailEnd/>
          </a:ln>
        </p:spPr>
        <p:txBody>
          <a:bodyPr vert="horz" wrap="none" lIns="36000" tIns="0" rIns="36000" bIns="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943" name="AutoShape 79"/>
          <p:cNvSpPr>
            <a:spLocks noChangeShapeType="1"/>
          </p:cNvSpPr>
          <p:nvPr/>
        </p:nvSpPr>
        <p:spPr bwMode="auto">
          <a:xfrm flipV="1">
            <a:off x="5923020" y="1160748"/>
            <a:ext cx="1817332" cy="25049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lg" len="lg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942" name="AutoShape 78"/>
          <p:cNvSpPr>
            <a:spLocks noChangeShapeType="1"/>
          </p:cNvSpPr>
          <p:nvPr/>
        </p:nvSpPr>
        <p:spPr bwMode="auto">
          <a:xfrm rot="10800000" flipV="1">
            <a:off x="5966212" y="1484783"/>
            <a:ext cx="1774139" cy="20833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lg" len="lg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941" name="Text Box 77"/>
          <p:cNvSpPr txBox="1">
            <a:spLocks noChangeArrowheads="1"/>
          </p:cNvSpPr>
          <p:nvPr/>
        </p:nvSpPr>
        <p:spPr bwMode="auto">
          <a:xfrm>
            <a:off x="6028760" y="728700"/>
            <a:ext cx="131554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3600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?(i,m</a:t>
            </a:r>
            <a:r>
              <a:rPr kumimoji="0" lang="en-US" sz="2400" b="0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!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</a:t>
            </a:r>
          </a:p>
        </p:txBody>
      </p:sp>
      <p:sp>
        <p:nvSpPr>
          <p:cNvPr id="36940" name="AutoShape 76"/>
          <p:cNvSpPr>
            <a:spLocks noChangeArrowheads="1"/>
          </p:cNvSpPr>
          <p:nvPr/>
        </p:nvSpPr>
        <p:spPr bwMode="auto">
          <a:xfrm>
            <a:off x="6120172" y="1520788"/>
            <a:ext cx="1353717" cy="432754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vert="horz" wrap="none" lIns="18000" tIns="10800" rIns="18000" bIns="1080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?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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!(j,m</a:t>
            </a:r>
            <a:r>
              <a:rPr kumimoji="0" lang="en-US" sz="2400" b="0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1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)</a:t>
            </a:r>
          </a:p>
        </p:txBody>
      </p:sp>
      <p:sp>
        <p:nvSpPr>
          <p:cNvPr id="36939" name="Text Box 75"/>
          <p:cNvSpPr txBox="1">
            <a:spLocks noChangeArrowheads="1"/>
          </p:cNvSpPr>
          <p:nvPr/>
        </p:nvSpPr>
        <p:spPr bwMode="auto">
          <a:xfrm>
            <a:off x="7164288" y="2420888"/>
            <a:ext cx="130432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3600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?(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i,m</a:t>
            </a:r>
            <a:r>
              <a:rPr kumimoji="0" lang="en-US" sz="2400" b="0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!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</a:t>
            </a:r>
          </a:p>
        </p:txBody>
      </p:sp>
      <p:sp>
        <p:nvSpPr>
          <p:cNvPr id="36938" name="AutoShape 74"/>
          <p:cNvSpPr>
            <a:spLocks noChangeArrowheads="1"/>
          </p:cNvSpPr>
          <p:nvPr/>
        </p:nvSpPr>
        <p:spPr bwMode="auto">
          <a:xfrm>
            <a:off x="3995936" y="1844824"/>
            <a:ext cx="1342171" cy="432754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vert="horz" wrap="none" lIns="18000" tIns="10800" rIns="18000" bIns="1080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?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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!(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j,m</a:t>
            </a:r>
            <a:r>
              <a:rPr kumimoji="0" lang="en-US" sz="2400" b="0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k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)</a:t>
            </a:r>
          </a:p>
        </p:txBody>
      </p:sp>
      <p:grpSp>
        <p:nvGrpSpPr>
          <p:cNvPr id="2" name="Group 70"/>
          <p:cNvGrpSpPr>
            <a:grpSpLocks/>
          </p:cNvGrpSpPr>
          <p:nvPr/>
        </p:nvGrpSpPr>
        <p:grpSpPr bwMode="auto">
          <a:xfrm>
            <a:off x="7735661" y="1088740"/>
            <a:ext cx="400735" cy="468000"/>
            <a:chOff x="3293" y="5681"/>
            <a:chExt cx="307" cy="302"/>
          </a:xfrm>
        </p:grpSpPr>
        <p:sp>
          <p:nvSpPr>
            <p:cNvPr id="36937" name="AutoShape 73"/>
            <p:cNvSpPr>
              <a:spLocks noChangeArrowheads="1"/>
            </p:cNvSpPr>
            <p:nvPr/>
          </p:nvSpPr>
          <p:spPr bwMode="auto">
            <a:xfrm>
              <a:off x="3296" y="5681"/>
              <a:ext cx="304" cy="302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18000" tIns="10800" rIns="18000" bIns="1080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a</a:t>
              </a:r>
              <a:r>
                <a:rPr kumimoji="0" lang="en-US" sz="2400" b="0" i="1" u="none" strike="noStrike" cap="none" normalizeH="0" baseline="-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1</a:t>
              </a: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6936" name="Oval 72"/>
            <p:cNvSpPr>
              <a:spLocks noChangeArrowheads="1"/>
            </p:cNvSpPr>
            <p:nvPr/>
          </p:nvSpPr>
          <p:spPr bwMode="auto">
            <a:xfrm>
              <a:off x="3293" y="5681"/>
              <a:ext cx="57" cy="57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18000" tIns="10800" rIns="18000" bIns="1080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6935" name="Oval 71"/>
            <p:cNvSpPr>
              <a:spLocks noChangeArrowheads="1"/>
            </p:cNvSpPr>
            <p:nvPr/>
          </p:nvSpPr>
          <p:spPr bwMode="auto">
            <a:xfrm>
              <a:off x="3293" y="5926"/>
              <a:ext cx="57" cy="57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18000" tIns="10800" rIns="18000" bIns="1080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6929" name="AutoShape 65"/>
          <p:cNvSpPr>
            <a:spLocks noChangeShapeType="1"/>
          </p:cNvSpPr>
          <p:nvPr/>
        </p:nvSpPr>
        <p:spPr bwMode="auto">
          <a:xfrm>
            <a:off x="5616116" y="1555628"/>
            <a:ext cx="6527" cy="937268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lg" len="lg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Group 59"/>
          <p:cNvGrpSpPr>
            <a:grpSpLocks/>
          </p:cNvGrpSpPr>
          <p:nvPr/>
        </p:nvGrpSpPr>
        <p:grpSpPr bwMode="auto">
          <a:xfrm>
            <a:off x="5085000" y="1128360"/>
            <a:ext cx="879790" cy="468000"/>
            <a:chOff x="2163" y="5666"/>
            <a:chExt cx="674" cy="332"/>
          </a:xfrm>
        </p:grpSpPr>
        <p:sp>
          <p:nvSpPr>
            <p:cNvPr id="36928" name="AutoShape 64"/>
            <p:cNvSpPr>
              <a:spLocks noChangeArrowheads="1"/>
            </p:cNvSpPr>
            <p:nvPr/>
          </p:nvSpPr>
          <p:spPr bwMode="auto">
            <a:xfrm>
              <a:off x="2163" y="5666"/>
              <a:ext cx="674" cy="332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none" lIns="18000" tIns="10800" rIns="18000" bIns="1080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пусто</a:t>
              </a:r>
              <a:endParaRPr kumimoji="0" 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6927" name="Oval 63"/>
            <p:cNvSpPr>
              <a:spLocks noChangeArrowheads="1"/>
            </p:cNvSpPr>
            <p:nvPr/>
          </p:nvSpPr>
          <p:spPr bwMode="auto">
            <a:xfrm>
              <a:off x="2748" y="5681"/>
              <a:ext cx="57" cy="57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18000" tIns="10800" rIns="18000" bIns="1080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6926" name="Oval 62"/>
            <p:cNvSpPr>
              <a:spLocks noChangeArrowheads="1"/>
            </p:cNvSpPr>
            <p:nvPr/>
          </p:nvSpPr>
          <p:spPr bwMode="auto">
            <a:xfrm>
              <a:off x="2748" y="5926"/>
              <a:ext cx="57" cy="57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18000" tIns="10800" rIns="18000" bIns="1080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6925" name="Oval 61"/>
            <p:cNvSpPr>
              <a:spLocks noChangeArrowheads="1"/>
            </p:cNvSpPr>
            <p:nvPr/>
          </p:nvSpPr>
          <p:spPr bwMode="auto">
            <a:xfrm>
              <a:off x="2588" y="5926"/>
              <a:ext cx="57" cy="57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18000" tIns="10800" rIns="18000" bIns="1080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6924" name="Oval 60"/>
            <p:cNvSpPr>
              <a:spLocks noChangeArrowheads="1"/>
            </p:cNvSpPr>
            <p:nvPr/>
          </p:nvSpPr>
          <p:spPr bwMode="auto">
            <a:xfrm>
              <a:off x="2338" y="5926"/>
              <a:ext cx="57" cy="57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18000" tIns="10800" rIns="18000" bIns="1080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6922" name="AutoShape 58"/>
          <p:cNvSpPr>
            <a:spLocks noChangeShapeType="1"/>
          </p:cNvSpPr>
          <p:nvPr/>
        </p:nvSpPr>
        <p:spPr bwMode="auto">
          <a:xfrm flipH="1" flipV="1">
            <a:off x="5351286" y="1591632"/>
            <a:ext cx="6527" cy="937268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lg" len="lg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Group 49"/>
          <p:cNvGrpSpPr>
            <a:grpSpLocks/>
          </p:cNvGrpSpPr>
          <p:nvPr/>
        </p:nvGrpSpPr>
        <p:grpSpPr bwMode="auto">
          <a:xfrm>
            <a:off x="5796136" y="1556792"/>
            <a:ext cx="2628292" cy="1340721"/>
            <a:chOff x="4563" y="6107"/>
            <a:chExt cx="736" cy="623"/>
          </a:xfrm>
        </p:grpSpPr>
        <p:sp>
          <p:nvSpPr>
            <p:cNvPr id="36921" name="Text Box 57"/>
            <p:cNvSpPr txBox="1">
              <a:spLocks noChangeArrowheads="1"/>
            </p:cNvSpPr>
            <p:nvPr/>
          </p:nvSpPr>
          <p:spPr bwMode="auto">
            <a:xfrm>
              <a:off x="5138" y="6107"/>
              <a:ext cx="161" cy="1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36000" tIns="0" rIns="3600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rPr>
                <a:t></a:t>
              </a:r>
            </a:p>
          </p:txBody>
        </p:sp>
        <p:sp>
          <p:nvSpPr>
            <p:cNvPr id="36920" name="Text Box 56"/>
            <p:cNvSpPr txBox="1">
              <a:spLocks noChangeArrowheads="1"/>
            </p:cNvSpPr>
            <p:nvPr/>
          </p:nvSpPr>
          <p:spPr bwMode="auto">
            <a:xfrm>
              <a:off x="5093" y="6207"/>
              <a:ext cx="161" cy="1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36000" tIns="0" rIns="3600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rPr>
                <a:t></a:t>
              </a:r>
            </a:p>
          </p:txBody>
        </p:sp>
        <p:sp>
          <p:nvSpPr>
            <p:cNvPr id="36919" name="Text Box 55"/>
            <p:cNvSpPr txBox="1">
              <a:spLocks noChangeArrowheads="1"/>
            </p:cNvSpPr>
            <p:nvPr/>
          </p:nvSpPr>
          <p:spPr bwMode="auto">
            <a:xfrm>
              <a:off x="5043" y="6292"/>
              <a:ext cx="161" cy="1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36000" tIns="0" rIns="3600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rPr>
                <a:t></a:t>
              </a:r>
            </a:p>
          </p:txBody>
        </p:sp>
        <p:sp>
          <p:nvSpPr>
            <p:cNvPr id="36918" name="Text Box 54"/>
            <p:cNvSpPr txBox="1">
              <a:spLocks noChangeArrowheads="1"/>
            </p:cNvSpPr>
            <p:nvPr/>
          </p:nvSpPr>
          <p:spPr bwMode="auto">
            <a:xfrm>
              <a:off x="4973" y="6372"/>
              <a:ext cx="161" cy="1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36000" tIns="0" rIns="3600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rPr>
                <a:t></a:t>
              </a:r>
            </a:p>
          </p:txBody>
        </p:sp>
        <p:sp>
          <p:nvSpPr>
            <p:cNvPr id="36917" name="Text Box 53"/>
            <p:cNvSpPr txBox="1">
              <a:spLocks noChangeArrowheads="1"/>
            </p:cNvSpPr>
            <p:nvPr/>
          </p:nvSpPr>
          <p:spPr bwMode="auto">
            <a:xfrm>
              <a:off x="4888" y="6452"/>
              <a:ext cx="161" cy="1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36000" tIns="0" rIns="3600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rPr>
                <a:t></a:t>
              </a:r>
            </a:p>
          </p:txBody>
        </p:sp>
        <p:sp>
          <p:nvSpPr>
            <p:cNvPr id="36916" name="Text Box 52"/>
            <p:cNvSpPr txBox="1">
              <a:spLocks noChangeArrowheads="1"/>
            </p:cNvSpPr>
            <p:nvPr/>
          </p:nvSpPr>
          <p:spPr bwMode="auto">
            <a:xfrm>
              <a:off x="4798" y="6512"/>
              <a:ext cx="161" cy="1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36000" tIns="0" rIns="3600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rPr>
                <a:t></a:t>
              </a:r>
            </a:p>
          </p:txBody>
        </p:sp>
        <p:sp>
          <p:nvSpPr>
            <p:cNvPr id="36915" name="Text Box 51"/>
            <p:cNvSpPr txBox="1">
              <a:spLocks noChangeArrowheads="1"/>
            </p:cNvSpPr>
            <p:nvPr/>
          </p:nvSpPr>
          <p:spPr bwMode="auto">
            <a:xfrm>
              <a:off x="4683" y="6567"/>
              <a:ext cx="161" cy="1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36000" tIns="0" rIns="3600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rPr>
                <a:t></a:t>
              </a:r>
            </a:p>
          </p:txBody>
        </p:sp>
        <p:sp>
          <p:nvSpPr>
            <p:cNvPr id="36914" name="Text Box 50"/>
            <p:cNvSpPr txBox="1">
              <a:spLocks noChangeArrowheads="1"/>
            </p:cNvSpPr>
            <p:nvPr/>
          </p:nvSpPr>
          <p:spPr bwMode="auto">
            <a:xfrm>
              <a:off x="4563" y="6607"/>
              <a:ext cx="161" cy="1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36000" tIns="0" rIns="3600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rPr>
                <a:t></a:t>
              </a:r>
            </a:p>
          </p:txBody>
        </p:sp>
      </p:grpSp>
      <p:sp>
        <p:nvSpPr>
          <p:cNvPr id="36911" name="AutoShape 47"/>
          <p:cNvSpPr>
            <a:spLocks noChangeArrowheads="1"/>
          </p:cNvSpPr>
          <p:nvPr/>
        </p:nvSpPr>
        <p:spPr bwMode="auto">
          <a:xfrm>
            <a:off x="1531642" y="1913216"/>
            <a:ext cx="638667" cy="432754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none" lIns="18000" tIns="10800" rIns="18000" bIns="1080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дуга</a:t>
            </a: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910" name="AutoShape 46"/>
          <p:cNvSpPr>
            <a:spLocks noChangeArrowheads="1"/>
          </p:cNvSpPr>
          <p:nvPr/>
        </p:nvSpPr>
        <p:spPr bwMode="auto">
          <a:xfrm>
            <a:off x="611560" y="2059563"/>
            <a:ext cx="900000" cy="180000"/>
          </a:xfrm>
          <a:prstGeom prst="rightArrow">
            <a:avLst>
              <a:gd name="adj1" fmla="val 50000"/>
              <a:gd name="adj2" fmla="val 118007"/>
            </a:avLst>
          </a:prstGeom>
          <a:solidFill>
            <a:srgbClr val="D8D8D8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36000" tIns="0" rIns="36000" bIns="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909" name="AutoShape 45"/>
          <p:cNvSpPr>
            <a:spLocks noChangeArrowheads="1"/>
          </p:cNvSpPr>
          <p:nvPr/>
        </p:nvSpPr>
        <p:spPr bwMode="auto">
          <a:xfrm>
            <a:off x="2159632" y="2060868"/>
            <a:ext cx="900000" cy="180000"/>
          </a:xfrm>
          <a:prstGeom prst="rightArrow">
            <a:avLst>
              <a:gd name="adj1" fmla="val 50000"/>
              <a:gd name="adj2" fmla="val 117657"/>
            </a:avLst>
          </a:prstGeom>
          <a:solidFill>
            <a:srgbClr val="D8D8D8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36000" tIns="0" rIns="36000" bIns="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908" name="AutoShape 44"/>
          <p:cNvSpPr>
            <a:spLocks noChangeArrowheads="1"/>
          </p:cNvSpPr>
          <p:nvPr/>
        </p:nvSpPr>
        <p:spPr bwMode="auto">
          <a:xfrm>
            <a:off x="707235" y="1628800"/>
            <a:ext cx="696313" cy="432754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vert="horz" wrap="none" lIns="18000" tIns="10800" rIns="18000" bIns="1080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вход 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907" name="AutoShape 43"/>
          <p:cNvSpPr>
            <a:spLocks noChangeArrowheads="1"/>
          </p:cNvSpPr>
          <p:nvPr/>
        </p:nvSpPr>
        <p:spPr bwMode="auto">
          <a:xfrm>
            <a:off x="2224292" y="1592796"/>
            <a:ext cx="871444" cy="432754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vert="horz" wrap="none" lIns="18000" tIns="10800" rIns="18000" bIns="1080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выход 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j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899" name="Text Box 35"/>
          <p:cNvSpPr txBox="1">
            <a:spLocks noChangeArrowheads="1"/>
          </p:cNvSpPr>
          <p:nvPr/>
        </p:nvSpPr>
        <p:spPr bwMode="auto">
          <a:xfrm>
            <a:off x="858927" y="932599"/>
            <a:ext cx="201874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36000" tIns="0" rIns="3600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 = {m</a:t>
            </a:r>
            <a:r>
              <a:rPr kumimoji="0" lang="en-US" sz="2400" b="0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,...,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</a:t>
            </a:r>
            <a:r>
              <a:rPr kumimoji="0" lang="en-US" sz="2400" b="0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}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" name="Group 66"/>
          <p:cNvGrpSpPr>
            <a:grpSpLocks/>
          </p:cNvGrpSpPr>
          <p:nvPr/>
        </p:nvGrpSpPr>
        <p:grpSpPr bwMode="auto">
          <a:xfrm>
            <a:off x="5319959" y="2479436"/>
            <a:ext cx="400735" cy="468000"/>
            <a:chOff x="2343" y="6581"/>
            <a:chExt cx="307" cy="304"/>
          </a:xfrm>
        </p:grpSpPr>
        <p:sp>
          <p:nvSpPr>
            <p:cNvPr id="36933" name="AutoShape 69"/>
            <p:cNvSpPr>
              <a:spLocks noChangeArrowheads="1"/>
            </p:cNvSpPr>
            <p:nvPr/>
          </p:nvSpPr>
          <p:spPr bwMode="auto">
            <a:xfrm>
              <a:off x="2346" y="6583"/>
              <a:ext cx="304" cy="302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18000" tIns="10800" rIns="18000" bIns="1080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1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a</a:t>
              </a:r>
              <a:r>
                <a:rPr kumimoji="0" lang="en-US" sz="2400" b="0" i="1" u="none" strike="noStrike" cap="none" normalizeH="0" baseline="-3000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т</a:t>
              </a: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6932" name="Oval 68"/>
            <p:cNvSpPr>
              <a:spLocks noChangeArrowheads="1"/>
            </p:cNvSpPr>
            <p:nvPr/>
          </p:nvSpPr>
          <p:spPr bwMode="auto">
            <a:xfrm>
              <a:off x="2593" y="6581"/>
              <a:ext cx="57" cy="57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18000" tIns="10800" rIns="18000" bIns="1080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6931" name="Oval 67"/>
            <p:cNvSpPr>
              <a:spLocks noChangeArrowheads="1"/>
            </p:cNvSpPr>
            <p:nvPr/>
          </p:nvSpPr>
          <p:spPr bwMode="auto">
            <a:xfrm>
              <a:off x="2343" y="6581"/>
              <a:ext cx="57" cy="57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18000" tIns="10800" rIns="18000" bIns="1080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91" name="Скругленный прямоугольник 90"/>
          <p:cNvSpPr/>
          <p:nvPr/>
        </p:nvSpPr>
        <p:spPr bwMode="auto">
          <a:xfrm>
            <a:off x="323528" y="4257092"/>
            <a:ext cx="4176464" cy="2052228"/>
          </a:xfrm>
          <a:prstGeom prst="roundRect">
            <a:avLst/>
          </a:prstGeom>
          <a:solidFill>
            <a:srgbClr val="F8F3E0"/>
          </a:solidFill>
          <a:ln w="12700" cap="flat" cmpd="sng" algn="ctr">
            <a:solidFill>
              <a:srgbClr val="DAC05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36000" tIns="36000" rIns="36000" bIns="36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2" name="AutoShape 31"/>
          <p:cNvSpPr>
            <a:spLocks noChangeAspect="1" noChangeArrowheads="1" noTextEdit="1"/>
          </p:cNvSpPr>
          <p:nvPr/>
        </p:nvSpPr>
        <p:spPr bwMode="auto">
          <a:xfrm>
            <a:off x="431540" y="3269082"/>
            <a:ext cx="4104456" cy="2860218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800"/>
          </a:p>
        </p:txBody>
      </p:sp>
      <p:sp>
        <p:nvSpPr>
          <p:cNvPr id="93" name="Oval 30"/>
          <p:cNvSpPr>
            <a:spLocks noChangeArrowheads="1"/>
          </p:cNvSpPr>
          <p:nvPr/>
        </p:nvSpPr>
        <p:spPr bwMode="auto">
          <a:xfrm>
            <a:off x="443215" y="4826181"/>
            <a:ext cx="468743" cy="452508"/>
          </a:xfrm>
          <a:prstGeom prst="ellipse">
            <a:avLst/>
          </a:prstGeom>
          <a:solidFill>
            <a:schemeClr val="bg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1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4" name="Oval 29"/>
          <p:cNvSpPr>
            <a:spLocks noChangeArrowheads="1"/>
          </p:cNvSpPr>
          <p:nvPr/>
        </p:nvSpPr>
        <p:spPr bwMode="auto">
          <a:xfrm>
            <a:off x="3104022" y="5177540"/>
            <a:ext cx="468743" cy="452508"/>
          </a:xfrm>
          <a:prstGeom prst="ellipse">
            <a:avLst/>
          </a:prstGeom>
          <a:solidFill>
            <a:schemeClr val="bg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2</a:t>
            </a:r>
            <a:endParaRPr kumimoji="0" lang="ru-RU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5" name="Oval 28"/>
          <p:cNvSpPr>
            <a:spLocks noChangeArrowheads="1"/>
          </p:cNvSpPr>
          <p:nvPr/>
        </p:nvSpPr>
        <p:spPr bwMode="auto">
          <a:xfrm>
            <a:off x="1883911" y="5403794"/>
            <a:ext cx="468743" cy="452508"/>
          </a:xfrm>
          <a:prstGeom prst="ellipse">
            <a:avLst/>
          </a:prstGeom>
          <a:solidFill>
            <a:schemeClr val="bg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3</a:t>
            </a:r>
            <a:endParaRPr kumimoji="0" lang="ru-RU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6" name="Oval 27"/>
          <p:cNvSpPr>
            <a:spLocks noChangeArrowheads="1"/>
          </p:cNvSpPr>
          <p:nvPr/>
        </p:nvSpPr>
        <p:spPr bwMode="auto">
          <a:xfrm>
            <a:off x="3924324" y="4440218"/>
            <a:ext cx="468743" cy="452508"/>
          </a:xfrm>
          <a:prstGeom prst="ellipse">
            <a:avLst/>
          </a:prstGeom>
          <a:solidFill>
            <a:schemeClr val="bg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4</a:t>
            </a:r>
            <a:endParaRPr kumimoji="0" lang="ru-RU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7" name="AutoShape 25"/>
          <p:cNvSpPr>
            <a:spLocks noChangeShapeType="1"/>
          </p:cNvSpPr>
          <p:nvPr/>
        </p:nvSpPr>
        <p:spPr bwMode="auto">
          <a:xfrm flipH="1">
            <a:off x="843024" y="3248980"/>
            <a:ext cx="1496727" cy="1643746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lg" len="lg"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ru-RU" sz="2800"/>
          </a:p>
        </p:txBody>
      </p:sp>
      <p:sp>
        <p:nvSpPr>
          <p:cNvPr id="98" name="AutoShape 24"/>
          <p:cNvSpPr>
            <a:spLocks noChangeShapeType="1"/>
          </p:cNvSpPr>
          <p:nvPr/>
        </p:nvSpPr>
        <p:spPr bwMode="auto">
          <a:xfrm flipH="1">
            <a:off x="2118283" y="3320988"/>
            <a:ext cx="401489" cy="2082806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lg" len="lg"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ru-RU" sz="2800"/>
          </a:p>
        </p:txBody>
      </p:sp>
      <p:sp>
        <p:nvSpPr>
          <p:cNvPr id="99" name="AutoShape 23"/>
          <p:cNvSpPr>
            <a:spLocks noChangeShapeType="1"/>
          </p:cNvSpPr>
          <p:nvPr/>
        </p:nvSpPr>
        <p:spPr bwMode="auto">
          <a:xfrm flipH="1" flipV="1">
            <a:off x="2627784" y="3320988"/>
            <a:ext cx="545172" cy="1923098"/>
          </a:xfrm>
          <a:prstGeom prst="straightConnector1">
            <a:avLst/>
          </a:prstGeom>
          <a:noFill/>
          <a:ln w="25400">
            <a:solidFill>
              <a:srgbClr val="0000FF"/>
            </a:solidFill>
            <a:round/>
            <a:headEnd/>
            <a:tailEnd type="triangle" w="lg" len="lg"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ru-RU" sz="2800"/>
          </a:p>
        </p:txBody>
      </p:sp>
      <p:sp>
        <p:nvSpPr>
          <p:cNvPr id="100" name="AutoShape 22"/>
          <p:cNvSpPr>
            <a:spLocks noChangeShapeType="1"/>
          </p:cNvSpPr>
          <p:nvPr/>
        </p:nvSpPr>
        <p:spPr bwMode="auto">
          <a:xfrm flipH="1" flipV="1">
            <a:off x="2771800" y="3212975"/>
            <a:ext cx="1221457" cy="1293787"/>
          </a:xfrm>
          <a:prstGeom prst="straightConnector1">
            <a:avLst/>
          </a:prstGeom>
          <a:noFill/>
          <a:ln w="25400">
            <a:solidFill>
              <a:srgbClr val="0000FF"/>
            </a:solidFill>
            <a:round/>
            <a:headEnd/>
            <a:tailEnd type="triangle" w="lg" len="lg"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ru-RU" sz="2800"/>
          </a:p>
        </p:txBody>
      </p:sp>
      <p:sp>
        <p:nvSpPr>
          <p:cNvPr id="101" name="AutoShape 21"/>
          <p:cNvSpPr>
            <a:spLocks noChangeShapeType="1"/>
          </p:cNvSpPr>
          <p:nvPr/>
        </p:nvSpPr>
        <p:spPr bwMode="auto">
          <a:xfrm>
            <a:off x="911958" y="5052435"/>
            <a:ext cx="1040886" cy="417905"/>
          </a:xfrm>
          <a:prstGeom prst="straightConnector1">
            <a:avLst/>
          </a:prstGeom>
          <a:noFill/>
          <a:ln w="25400" cmpd="sng">
            <a:solidFill>
              <a:srgbClr val="000000"/>
            </a:solidFill>
            <a:prstDash val="solid"/>
            <a:round/>
            <a:headEnd/>
            <a:tailEnd type="triangle" w="lg" len="lg"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ru-RU" sz="2800"/>
          </a:p>
        </p:txBody>
      </p:sp>
      <p:sp>
        <p:nvSpPr>
          <p:cNvPr id="102" name="AutoShape 20"/>
          <p:cNvSpPr>
            <a:spLocks noChangeShapeType="1"/>
          </p:cNvSpPr>
          <p:nvPr/>
        </p:nvSpPr>
        <p:spPr bwMode="auto">
          <a:xfrm flipV="1">
            <a:off x="911958" y="4666472"/>
            <a:ext cx="3012365" cy="385963"/>
          </a:xfrm>
          <a:prstGeom prst="straightConnector1">
            <a:avLst/>
          </a:prstGeom>
          <a:noFill/>
          <a:ln w="25400" cmpd="sng">
            <a:solidFill>
              <a:srgbClr val="000000"/>
            </a:solidFill>
            <a:prstDash val="solid"/>
            <a:round/>
            <a:headEnd/>
            <a:tailEnd type="triangle" w="lg" len="lg"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ru-RU" sz="2800"/>
          </a:p>
        </p:txBody>
      </p:sp>
      <p:sp>
        <p:nvSpPr>
          <p:cNvPr id="103" name="AutoShape 19"/>
          <p:cNvSpPr>
            <a:spLocks noChangeShapeType="1"/>
          </p:cNvSpPr>
          <p:nvPr/>
        </p:nvSpPr>
        <p:spPr bwMode="auto">
          <a:xfrm flipH="1">
            <a:off x="3503833" y="4892726"/>
            <a:ext cx="654862" cy="351359"/>
          </a:xfrm>
          <a:prstGeom prst="straightConnector1">
            <a:avLst/>
          </a:prstGeom>
          <a:noFill/>
          <a:ln w="25400" cmpd="sng">
            <a:solidFill>
              <a:srgbClr val="000000"/>
            </a:solidFill>
            <a:prstDash val="solid"/>
            <a:round/>
            <a:headEnd/>
            <a:tailEnd type="triangle" w="lg" len="lg"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ru-RU" sz="2800"/>
          </a:p>
        </p:txBody>
      </p:sp>
      <p:sp>
        <p:nvSpPr>
          <p:cNvPr id="104" name="AutoShape 18"/>
          <p:cNvSpPr>
            <a:spLocks noChangeShapeType="1"/>
          </p:cNvSpPr>
          <p:nvPr/>
        </p:nvSpPr>
        <p:spPr bwMode="auto">
          <a:xfrm flipH="1">
            <a:off x="2352655" y="5403794"/>
            <a:ext cx="751368" cy="226254"/>
          </a:xfrm>
          <a:prstGeom prst="straightConnector1">
            <a:avLst/>
          </a:prstGeom>
          <a:noFill/>
          <a:ln w="25400" cmpd="sng">
            <a:solidFill>
              <a:srgbClr val="000000"/>
            </a:solidFill>
            <a:prstDash val="solid"/>
            <a:round/>
            <a:headEnd/>
            <a:tailEnd type="triangle" w="lg" len="lg"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ru-RU" sz="2800"/>
          </a:p>
        </p:txBody>
      </p:sp>
      <p:sp>
        <p:nvSpPr>
          <p:cNvPr id="105" name="AutoShape 17"/>
          <p:cNvSpPr>
            <a:spLocks noChangeShapeType="1"/>
          </p:cNvSpPr>
          <p:nvPr/>
        </p:nvSpPr>
        <p:spPr bwMode="auto">
          <a:xfrm rot="16200000" flipV="1">
            <a:off x="1782864" y="4173412"/>
            <a:ext cx="284814" cy="2495369"/>
          </a:xfrm>
          <a:prstGeom prst="curvedConnector3">
            <a:avLst>
              <a:gd name="adj1" fmla="val -191588"/>
            </a:avLst>
          </a:prstGeom>
          <a:noFill/>
          <a:ln w="25400" cmpd="sng">
            <a:solidFill>
              <a:srgbClr val="000000"/>
            </a:solidFill>
            <a:prstDash val="solid"/>
            <a:round/>
            <a:headEnd/>
            <a:tailEnd type="triangle" w="lg" len="lg"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ru-RU" sz="2800"/>
          </a:p>
        </p:txBody>
      </p:sp>
      <p:sp>
        <p:nvSpPr>
          <p:cNvPr id="106" name="Oval 26"/>
          <p:cNvSpPr>
            <a:spLocks noChangeArrowheads="1"/>
          </p:cNvSpPr>
          <p:nvPr/>
        </p:nvSpPr>
        <p:spPr bwMode="auto">
          <a:xfrm>
            <a:off x="2316810" y="2888940"/>
            <a:ext cx="468743" cy="452508"/>
          </a:xfrm>
          <a:prstGeom prst="ellipse">
            <a:avLst/>
          </a:prstGeom>
          <a:solidFill>
            <a:srgbClr val="D8D8D8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0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7" name="Oval 27"/>
          <p:cNvSpPr>
            <a:spLocks noChangeArrowheads="1"/>
          </p:cNvSpPr>
          <p:nvPr/>
        </p:nvSpPr>
        <p:spPr bwMode="auto">
          <a:xfrm>
            <a:off x="3635896" y="4833156"/>
            <a:ext cx="396000" cy="3600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5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8" name="Oval 27"/>
          <p:cNvSpPr>
            <a:spLocks noChangeArrowheads="1"/>
          </p:cNvSpPr>
          <p:nvPr/>
        </p:nvSpPr>
        <p:spPr bwMode="auto">
          <a:xfrm>
            <a:off x="2555776" y="5301208"/>
            <a:ext cx="396000" cy="3600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6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9" name="Oval 27"/>
          <p:cNvSpPr>
            <a:spLocks noChangeArrowheads="1"/>
          </p:cNvSpPr>
          <p:nvPr/>
        </p:nvSpPr>
        <p:spPr bwMode="auto">
          <a:xfrm>
            <a:off x="1295636" y="5085184"/>
            <a:ext cx="396000" cy="3600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7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0" name="Oval 27"/>
          <p:cNvSpPr>
            <a:spLocks noChangeArrowheads="1"/>
          </p:cNvSpPr>
          <p:nvPr/>
        </p:nvSpPr>
        <p:spPr bwMode="auto">
          <a:xfrm>
            <a:off x="1331640" y="5877272"/>
            <a:ext cx="396000" cy="3600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8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1" name="Oval 27"/>
          <p:cNvSpPr>
            <a:spLocks noChangeArrowheads="1"/>
          </p:cNvSpPr>
          <p:nvPr/>
        </p:nvSpPr>
        <p:spPr bwMode="auto">
          <a:xfrm>
            <a:off x="2411760" y="4653136"/>
            <a:ext cx="396000" cy="3600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9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2" name="Oval 27"/>
          <p:cNvSpPr>
            <a:spLocks noChangeArrowheads="1"/>
          </p:cNvSpPr>
          <p:nvPr/>
        </p:nvSpPr>
        <p:spPr bwMode="auto">
          <a:xfrm>
            <a:off x="1331640" y="3969060"/>
            <a:ext cx="396000" cy="3600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10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3" name="Oval 27"/>
          <p:cNvSpPr>
            <a:spLocks noChangeArrowheads="1"/>
          </p:cNvSpPr>
          <p:nvPr/>
        </p:nvSpPr>
        <p:spPr bwMode="auto">
          <a:xfrm>
            <a:off x="2159732" y="4041068"/>
            <a:ext cx="396000" cy="3600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11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4" name="Oval 27"/>
          <p:cNvSpPr>
            <a:spLocks noChangeArrowheads="1"/>
          </p:cNvSpPr>
          <p:nvPr/>
        </p:nvSpPr>
        <p:spPr bwMode="auto">
          <a:xfrm>
            <a:off x="2699792" y="4113076"/>
            <a:ext cx="396000" cy="3600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12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5" name="Oval 27"/>
          <p:cNvSpPr>
            <a:spLocks noChangeArrowheads="1"/>
          </p:cNvSpPr>
          <p:nvPr/>
        </p:nvSpPr>
        <p:spPr bwMode="auto">
          <a:xfrm>
            <a:off x="3167844" y="3681028"/>
            <a:ext cx="396000" cy="3600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13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118" name="Прямая со стрелкой 117"/>
          <p:cNvCxnSpPr>
            <a:stCxn id="96" idx="1"/>
          </p:cNvCxnSpPr>
          <p:nvPr/>
        </p:nvCxnSpPr>
        <p:spPr bwMode="auto">
          <a:xfrm flipH="1" flipV="1">
            <a:off x="3527884" y="4005064"/>
            <a:ext cx="465086" cy="501422"/>
          </a:xfrm>
          <a:prstGeom prst="straightConnector1">
            <a:avLst/>
          </a:prstGeom>
          <a:solidFill>
            <a:srgbClr val="F1F8F9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123" name="Прямая со стрелкой 122"/>
          <p:cNvCxnSpPr>
            <a:stCxn id="94" idx="1"/>
          </p:cNvCxnSpPr>
          <p:nvPr/>
        </p:nvCxnSpPr>
        <p:spPr bwMode="auto">
          <a:xfrm flipH="1" flipV="1">
            <a:off x="2951820" y="4473116"/>
            <a:ext cx="220848" cy="770692"/>
          </a:xfrm>
          <a:prstGeom prst="straightConnector1">
            <a:avLst/>
          </a:prstGeom>
          <a:solidFill>
            <a:srgbClr val="F1F8F9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129" name="AutoShape 22"/>
          <p:cNvSpPr>
            <a:spLocks noChangeShapeType="1"/>
          </p:cNvSpPr>
          <p:nvPr/>
        </p:nvSpPr>
        <p:spPr bwMode="auto">
          <a:xfrm flipH="1">
            <a:off x="1655674" y="3284983"/>
            <a:ext cx="648073" cy="720079"/>
          </a:xfrm>
          <a:prstGeom prst="straightConnector1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lg" len="lg"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ru-RU" sz="2800"/>
          </a:p>
        </p:txBody>
      </p:sp>
      <p:sp>
        <p:nvSpPr>
          <p:cNvPr id="130" name="AutoShape 22"/>
          <p:cNvSpPr>
            <a:spLocks noChangeShapeType="1"/>
          </p:cNvSpPr>
          <p:nvPr/>
        </p:nvSpPr>
        <p:spPr bwMode="auto">
          <a:xfrm flipH="1">
            <a:off x="2375756" y="3356993"/>
            <a:ext cx="144014" cy="684075"/>
          </a:xfrm>
          <a:prstGeom prst="straightConnector1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lg" len="lg"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ru-RU" sz="2800"/>
          </a:p>
        </p:txBody>
      </p:sp>
      <p:sp>
        <p:nvSpPr>
          <p:cNvPr id="131" name="AutoShape 22"/>
          <p:cNvSpPr>
            <a:spLocks noChangeShapeType="1"/>
          </p:cNvSpPr>
          <p:nvPr/>
        </p:nvSpPr>
        <p:spPr bwMode="auto">
          <a:xfrm flipV="1">
            <a:off x="935595" y="4869160"/>
            <a:ext cx="1474831" cy="18002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lg" len="lg"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ru-RU" sz="2800"/>
          </a:p>
        </p:txBody>
      </p:sp>
      <p:sp>
        <p:nvSpPr>
          <p:cNvPr id="132" name="AutoShape 22"/>
          <p:cNvSpPr>
            <a:spLocks noChangeShapeType="1"/>
          </p:cNvSpPr>
          <p:nvPr/>
        </p:nvSpPr>
        <p:spPr bwMode="auto">
          <a:xfrm>
            <a:off x="945121" y="5065847"/>
            <a:ext cx="360040" cy="144016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lg" len="lg"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ru-RU" sz="2800"/>
          </a:p>
        </p:txBody>
      </p:sp>
      <p:sp>
        <p:nvSpPr>
          <p:cNvPr id="133" name="AutoShape 22"/>
          <p:cNvSpPr>
            <a:spLocks noChangeShapeType="1"/>
          </p:cNvSpPr>
          <p:nvPr/>
        </p:nvSpPr>
        <p:spPr bwMode="auto">
          <a:xfrm flipH="1">
            <a:off x="2939914" y="5404266"/>
            <a:ext cx="144017" cy="45719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lg" len="lg"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ru-RU" sz="2800"/>
          </a:p>
        </p:txBody>
      </p:sp>
      <p:sp>
        <p:nvSpPr>
          <p:cNvPr id="134" name="AutoShape 22"/>
          <p:cNvSpPr>
            <a:spLocks noChangeShapeType="1"/>
          </p:cNvSpPr>
          <p:nvPr/>
        </p:nvSpPr>
        <p:spPr bwMode="auto">
          <a:xfrm flipH="1">
            <a:off x="4024796" y="4905164"/>
            <a:ext cx="115155" cy="60104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lg" len="lg"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ru-RU" sz="2800"/>
          </a:p>
        </p:txBody>
      </p:sp>
      <p:cxnSp>
        <p:nvCxnSpPr>
          <p:cNvPr id="137" name="Прямая со стрелкой 136"/>
          <p:cNvCxnSpPr/>
          <p:nvPr/>
        </p:nvCxnSpPr>
        <p:spPr bwMode="auto">
          <a:xfrm flipH="1">
            <a:off x="1727684" y="6093296"/>
            <a:ext cx="72008" cy="0"/>
          </a:xfrm>
          <a:prstGeom prst="straightConnector1">
            <a:avLst/>
          </a:prstGeom>
          <a:solidFill>
            <a:srgbClr val="F1F8F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138" name="TextBox 137"/>
          <p:cNvSpPr txBox="1"/>
          <p:nvPr/>
        </p:nvSpPr>
        <p:spPr>
          <a:xfrm>
            <a:off x="4572000" y="3811103"/>
            <a:ext cx="4392488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0" u="sng" dirty="0" smtClean="0">
                <a:latin typeface="Times New Roman" pitchFamily="18" charset="0"/>
                <a:cs typeface="Times New Roman" pitchFamily="18" charset="0"/>
              </a:rPr>
              <a:t>Было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:	окружение,</a:t>
            </a:r>
          </a:p>
          <a:p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	4 автомата в вершинах,</a:t>
            </a:r>
          </a:p>
          <a:p>
            <a:pPr>
              <a:spcAft>
                <a:spcPts val="1200"/>
              </a:spcAft>
            </a:pP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	9 дуг.</a:t>
            </a:r>
          </a:p>
          <a:p>
            <a:r>
              <a:rPr lang="ru-RU" sz="2400" b="0" u="sng" dirty="0" smtClean="0">
                <a:latin typeface="Times New Roman" pitchFamily="18" charset="0"/>
                <a:cs typeface="Times New Roman" pitchFamily="18" charset="0"/>
              </a:rPr>
              <a:t>Стало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:	окружение,</a:t>
            </a:r>
          </a:p>
          <a:p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	4+9=13 автоматов,</a:t>
            </a:r>
          </a:p>
          <a:p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	9*2=18 соединений.</a:t>
            </a:r>
            <a:endParaRPr lang="ru-RU" sz="2400" b="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000"/>
                            </p:stCondLst>
                            <p:childTnLst>
                              <p:par>
                                <p:cTn id="7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" grpId="0" animBg="1"/>
      <p:bldP spid="108" grpId="0" animBg="1"/>
      <p:bldP spid="109" grpId="0" animBg="1"/>
      <p:bldP spid="110" grpId="0" animBg="1"/>
      <p:bldP spid="111" grpId="0" animBg="1"/>
      <p:bldP spid="112" grpId="0" animBg="1"/>
      <p:bldP spid="113" grpId="0" animBg="1"/>
      <p:bldP spid="114" grpId="0" animBg="1"/>
      <p:bldP spid="115" grpId="0" animBg="1"/>
      <p:bldP spid="129" grpId="0" animBg="1"/>
      <p:bldP spid="130" grpId="0" animBg="1"/>
      <p:bldP spid="131" grpId="0" animBg="1"/>
      <p:bldP spid="132" grpId="0" animBg="1"/>
      <p:bldP spid="133" grpId="0" animBg="1"/>
      <p:bldP spid="134" grpId="0" animBg="1"/>
      <p:bldP spid="13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"/>
          <p:cNvSpPr txBox="1">
            <a:spLocks noChangeArrowheads="1"/>
          </p:cNvSpPr>
          <p:nvPr/>
        </p:nvSpPr>
        <p:spPr bwMode="auto">
          <a:xfrm>
            <a:off x="179388" y="0"/>
            <a:ext cx="8748712" cy="612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90000" rIns="91440" bIns="9000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defRPr/>
            </a:pPr>
            <a:r>
              <a:rPr lang="ru-RU" sz="2800" dirty="0" smtClean="0">
                <a:latin typeface="+mj-lt"/>
                <a:sym typeface="Symbol" pitchFamily="18" charset="2"/>
              </a:rPr>
              <a:t>Обобщение автомата</a:t>
            </a:r>
            <a:endParaRPr lang="ru-RU" sz="2800" b="0" dirty="0" smtClean="0">
              <a:latin typeface="+mj-lt"/>
              <a:sym typeface="Symbol" pitchFamily="18" charset="2"/>
            </a:endParaRPr>
          </a:p>
        </p:txBody>
      </p:sp>
      <p:sp>
        <p:nvSpPr>
          <p:cNvPr id="307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445250"/>
            <a:ext cx="2133600" cy="476250"/>
          </a:xfrm>
          <a:noFill/>
        </p:spPr>
        <p:txBody>
          <a:bodyPr/>
          <a:lstStyle/>
          <a:p>
            <a:fld id="{196D03F6-C403-400F-BBFC-111E0F1EADEF}" type="slidenum">
              <a:rPr lang="ru-RU" smtClean="0">
                <a:solidFill>
                  <a:schemeClr val="bg2"/>
                </a:solidFill>
              </a:rPr>
              <a:pPr/>
              <a:t>5</a:t>
            </a:fld>
            <a:endParaRPr lang="ru-RU" smtClean="0">
              <a:solidFill>
                <a:schemeClr val="bg2"/>
              </a:solidFill>
            </a:endParaRPr>
          </a:p>
        </p:txBody>
      </p:sp>
      <p:sp>
        <p:nvSpPr>
          <p:cNvPr id="3080" name="Text Box 101"/>
          <p:cNvSpPr txBox="1">
            <a:spLocks noChangeArrowheads="1"/>
          </p:cNvSpPr>
          <p:nvPr/>
        </p:nvSpPr>
        <p:spPr bwMode="auto">
          <a:xfrm>
            <a:off x="8748713" y="6473825"/>
            <a:ext cx="3175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0" dirty="0" smtClean="0">
                <a:solidFill>
                  <a:srgbClr val="808080"/>
                </a:solidFill>
              </a:rPr>
              <a:t>(36)</a:t>
            </a:r>
            <a:endParaRPr lang="ru-RU" sz="1400" b="0" dirty="0">
              <a:solidFill>
                <a:srgbClr val="808080"/>
              </a:solidFill>
            </a:endParaRPr>
          </a:p>
        </p:txBody>
      </p:sp>
      <p:sp>
        <p:nvSpPr>
          <p:cNvPr id="3081" name="Text Box 88"/>
          <p:cNvSpPr txBox="1">
            <a:spLocks noChangeArrowheads="1"/>
          </p:cNvSpPr>
          <p:nvPr/>
        </p:nvSpPr>
        <p:spPr bwMode="auto">
          <a:xfrm>
            <a:off x="71500" y="6489700"/>
            <a:ext cx="57358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200" b="0" dirty="0">
                <a:solidFill>
                  <a:srgbClr val="6666FF"/>
                </a:solidFill>
              </a:rPr>
              <a:t>И.Б.Бурдонов, </a:t>
            </a:r>
            <a:r>
              <a:rPr lang="ru-RU" sz="1200" b="0" dirty="0" err="1">
                <a:solidFill>
                  <a:srgbClr val="6666FF"/>
                </a:solidFill>
              </a:rPr>
              <a:t>А.С.Косачев</a:t>
            </a:r>
            <a:r>
              <a:rPr lang="ru-RU" sz="1200" b="0" dirty="0">
                <a:solidFill>
                  <a:srgbClr val="6666FF"/>
                </a:solidFill>
              </a:rPr>
              <a:t>. ИСП РАН. </a:t>
            </a:r>
            <a:r>
              <a:rPr lang="ru-RU" sz="1200" b="0" dirty="0" smtClean="0">
                <a:solidFill>
                  <a:srgbClr val="6666FF"/>
                </a:solidFill>
              </a:rPr>
              <a:t>Обобщенная модель системы автоматов</a:t>
            </a:r>
            <a:endParaRPr lang="ru-RU" sz="1200" b="0" dirty="0">
              <a:solidFill>
                <a:srgbClr val="6666FF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323529" y="656692"/>
            <a:ext cx="8676964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множество сообщений. 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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  <a:sym typeface="Symbol"/>
              </a:rPr>
              <a:t> пустое сообщение,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400" b="0" i="1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 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=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 M{}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  <a:sym typeface="Symbol"/>
              </a:rPr>
              <a:t>.</a:t>
            </a:r>
            <a:endParaRPr lang="ru-RU" sz="2400" b="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Автомат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в алфавите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– это набор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=(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2400" b="0" i="1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, где</a:t>
            </a:r>
          </a:p>
          <a:p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– конечное множество 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входов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автомата,</a:t>
            </a:r>
          </a:p>
          <a:p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J 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– конечное множество 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выходов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автомата,</a:t>
            </a:r>
          </a:p>
          <a:p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– конечное множество 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состояний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автомата, </a:t>
            </a:r>
          </a:p>
          <a:p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  <a:sym typeface="Symbol"/>
              </a:rPr>
              <a:t>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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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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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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– множество 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переходов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автомата, где</a:t>
            </a:r>
          </a:p>
          <a:p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 = {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 |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400" b="0" i="1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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 }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– множество 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стимулов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(если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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, то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={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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}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),</a:t>
            </a:r>
          </a:p>
          <a:p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 = {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 |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400" b="0" i="1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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 }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– множество 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реакций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(если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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, то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={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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}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),</a:t>
            </a:r>
          </a:p>
          <a:p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 = 2</a:t>
            </a:r>
            <a:r>
              <a:rPr lang="en-US" sz="2400" b="0" i="1" baseline="30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– семейство подмножеств входов (параметров приема),</a:t>
            </a:r>
          </a:p>
          <a:p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 = 2</a:t>
            </a:r>
            <a:r>
              <a:rPr lang="en-US" sz="2400" b="0" i="1" baseline="30000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– семейство подмножеств выходов (параметров выдачи),</a:t>
            </a:r>
          </a:p>
          <a:p>
            <a:pPr>
              <a:spcAft>
                <a:spcPts val="600"/>
              </a:spcAft>
            </a:pP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2400" b="0" i="1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  <a:sym typeface="Symbol"/>
              </a:rPr>
              <a:t>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начальное состояние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1"/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причём выполнены следующие условия:</a:t>
            </a:r>
          </a:p>
          <a:p>
            <a:pPr marL="914400" lvl="1" indent="-457200">
              <a:buFont typeface="+mj-lt"/>
              <a:buAutoNum type="arabicPeriod"/>
            </a:pP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входы и выходы не пересекаются: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I 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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 J 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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914400" lvl="1" indent="-457200">
              <a:buFont typeface="+mj-lt"/>
              <a:buAutoNum type="arabicPeriod"/>
            </a:pP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принимается и выдаётся только непустое сообщение:</a:t>
            </a:r>
          </a:p>
          <a:p>
            <a:pPr lvl="2"/>
            <a:r>
              <a:rPr lang="ru-RU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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 x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 p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 y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 q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 t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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T 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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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 x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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&amp;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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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 y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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b="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"/>
          <p:cNvSpPr txBox="1">
            <a:spLocks noChangeArrowheads="1"/>
          </p:cNvSpPr>
          <p:nvPr/>
        </p:nvSpPr>
        <p:spPr bwMode="auto">
          <a:xfrm>
            <a:off x="179388" y="0"/>
            <a:ext cx="8748712" cy="612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90000" rIns="91440" bIns="9000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defRPr/>
            </a:pPr>
            <a:r>
              <a:rPr lang="ru-RU" sz="2800" dirty="0" smtClean="0">
                <a:latin typeface="+mj-lt"/>
                <a:sym typeface="Symbol" pitchFamily="18" charset="2"/>
              </a:rPr>
              <a:t>Обобщение автомата</a:t>
            </a:r>
            <a:endParaRPr lang="ru-RU" sz="2800" b="0" dirty="0" smtClean="0">
              <a:latin typeface="+mj-lt"/>
              <a:sym typeface="Symbol" pitchFamily="18" charset="2"/>
            </a:endParaRPr>
          </a:p>
        </p:txBody>
      </p:sp>
      <p:sp>
        <p:nvSpPr>
          <p:cNvPr id="307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445250"/>
            <a:ext cx="2133600" cy="476250"/>
          </a:xfrm>
          <a:noFill/>
        </p:spPr>
        <p:txBody>
          <a:bodyPr/>
          <a:lstStyle/>
          <a:p>
            <a:fld id="{196D03F6-C403-400F-BBFC-111E0F1EADEF}" type="slidenum">
              <a:rPr lang="ru-RU" smtClean="0">
                <a:solidFill>
                  <a:schemeClr val="bg2"/>
                </a:solidFill>
              </a:rPr>
              <a:pPr/>
              <a:t>6</a:t>
            </a:fld>
            <a:endParaRPr lang="ru-RU" smtClean="0">
              <a:solidFill>
                <a:schemeClr val="bg2"/>
              </a:solidFill>
            </a:endParaRPr>
          </a:p>
        </p:txBody>
      </p:sp>
      <p:sp>
        <p:nvSpPr>
          <p:cNvPr id="3080" name="Text Box 101"/>
          <p:cNvSpPr txBox="1">
            <a:spLocks noChangeArrowheads="1"/>
          </p:cNvSpPr>
          <p:nvPr/>
        </p:nvSpPr>
        <p:spPr bwMode="auto">
          <a:xfrm>
            <a:off x="8748713" y="6473825"/>
            <a:ext cx="3175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0" dirty="0" smtClean="0">
                <a:solidFill>
                  <a:srgbClr val="808080"/>
                </a:solidFill>
              </a:rPr>
              <a:t>(36)</a:t>
            </a:r>
            <a:endParaRPr lang="ru-RU" sz="1400" b="0" dirty="0">
              <a:solidFill>
                <a:srgbClr val="808080"/>
              </a:solidFill>
            </a:endParaRPr>
          </a:p>
        </p:txBody>
      </p:sp>
      <p:sp>
        <p:nvSpPr>
          <p:cNvPr id="3081" name="Text Box 88"/>
          <p:cNvSpPr txBox="1">
            <a:spLocks noChangeArrowheads="1"/>
          </p:cNvSpPr>
          <p:nvPr/>
        </p:nvSpPr>
        <p:spPr bwMode="auto">
          <a:xfrm>
            <a:off x="71500" y="6489700"/>
            <a:ext cx="57358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200" b="0" dirty="0">
                <a:solidFill>
                  <a:srgbClr val="6666FF"/>
                </a:solidFill>
              </a:rPr>
              <a:t>И.Б.Бурдонов, </a:t>
            </a:r>
            <a:r>
              <a:rPr lang="ru-RU" sz="1200" b="0" dirty="0" err="1">
                <a:solidFill>
                  <a:srgbClr val="6666FF"/>
                </a:solidFill>
              </a:rPr>
              <a:t>А.С.Косачев</a:t>
            </a:r>
            <a:r>
              <a:rPr lang="ru-RU" sz="1200" b="0" dirty="0">
                <a:solidFill>
                  <a:srgbClr val="6666FF"/>
                </a:solidFill>
              </a:rPr>
              <a:t>. ИСП РАН. </a:t>
            </a:r>
            <a:r>
              <a:rPr lang="ru-RU" sz="1200" b="0" dirty="0" smtClean="0">
                <a:solidFill>
                  <a:srgbClr val="6666FF"/>
                </a:solidFill>
              </a:rPr>
              <a:t>Обобщенная модель системы автоматов</a:t>
            </a:r>
            <a:endParaRPr lang="ru-RU" sz="1200" b="0" dirty="0">
              <a:solidFill>
                <a:srgbClr val="6666FF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323529" y="656692"/>
            <a:ext cx="8676964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множество сообщений. 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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  <a:sym typeface="Symbol"/>
              </a:rPr>
              <a:t> пустое сообщение,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400" b="0" i="1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 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=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 M{}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  <a:sym typeface="Symbol"/>
              </a:rPr>
              <a:t>.</a:t>
            </a:r>
            <a:endParaRPr lang="ru-RU" sz="2400" b="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Автомат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в алфавите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– это набор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=(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2400" b="0" i="1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, где</a:t>
            </a:r>
          </a:p>
          <a:p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– конечное множество 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входов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автомата,</a:t>
            </a:r>
          </a:p>
          <a:p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J 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– конечное множество 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выходов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автомата,</a:t>
            </a:r>
          </a:p>
          <a:p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– конечное множество 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состояний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автомата, </a:t>
            </a:r>
          </a:p>
          <a:p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  <a:sym typeface="Symbol"/>
              </a:rPr>
              <a:t>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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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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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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– множество 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переходов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автомата, где</a:t>
            </a:r>
          </a:p>
          <a:p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 = {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 |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400" b="0" i="1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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 }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– множество 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стимулов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(если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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, то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={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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}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),</a:t>
            </a:r>
          </a:p>
          <a:p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 = {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 |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400" b="0" i="1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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 }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– множество 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реакций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(если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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, то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={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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}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),</a:t>
            </a:r>
          </a:p>
          <a:p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 = 2</a:t>
            </a:r>
            <a:r>
              <a:rPr lang="en-US" sz="2400" b="0" i="1" baseline="30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– семейство подмножеств входов (параметров приема),</a:t>
            </a:r>
          </a:p>
          <a:p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 = 2</a:t>
            </a:r>
            <a:r>
              <a:rPr lang="en-US" sz="2400" b="0" i="1" baseline="30000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– семейство подмножеств выходов (параметров выдачи),</a:t>
            </a:r>
          </a:p>
          <a:p>
            <a:pPr>
              <a:spcAft>
                <a:spcPts val="600"/>
              </a:spcAft>
            </a:pP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2400" b="0" i="1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  <a:sym typeface="Symbol"/>
              </a:rPr>
              <a:t>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начальное состояние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1"/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причём выполнены следующие условия:</a:t>
            </a:r>
          </a:p>
          <a:p>
            <a:pPr marL="914400" lvl="1" indent="-457200">
              <a:buFont typeface="+mj-lt"/>
              <a:buAutoNum type="arabicPeriod"/>
            </a:pP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входы и выходы не пересекаются: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I 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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 J 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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914400" lvl="1" indent="-457200">
              <a:buFont typeface="+mj-lt"/>
              <a:buAutoNum type="arabicPeriod"/>
            </a:pP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принимается и выдаётся только непустое сообщение:</a:t>
            </a:r>
          </a:p>
          <a:p>
            <a:pPr lvl="2"/>
            <a:r>
              <a:rPr lang="ru-RU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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 x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 p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 y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 q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 t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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T 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 p 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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400" b="0" i="1" baseline="30000" dirty="0" smtClean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  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&amp;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  q 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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ru-RU" sz="2400" b="0" i="1" baseline="30000" dirty="0" smtClean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b="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6" name="Группа 15"/>
          <p:cNvGrpSpPr/>
          <p:nvPr/>
        </p:nvGrpSpPr>
        <p:grpSpPr>
          <a:xfrm>
            <a:off x="359532" y="117732"/>
            <a:ext cx="8496000" cy="2419124"/>
            <a:chOff x="359532" y="117732"/>
            <a:chExt cx="8496000" cy="2419124"/>
          </a:xfrm>
        </p:grpSpPr>
        <p:grpSp>
          <p:nvGrpSpPr>
            <p:cNvPr id="2" name="Группа 35"/>
            <p:cNvGrpSpPr/>
            <p:nvPr/>
          </p:nvGrpSpPr>
          <p:grpSpPr>
            <a:xfrm>
              <a:off x="359532" y="117732"/>
              <a:ext cx="8496000" cy="2419124"/>
              <a:chOff x="447118" y="117732"/>
              <a:chExt cx="8496000" cy="2419124"/>
            </a:xfrm>
          </p:grpSpPr>
          <p:sp>
            <p:nvSpPr>
              <p:cNvPr id="9" name="TextBox 8"/>
              <p:cNvSpPr txBox="1"/>
              <p:nvPr/>
            </p:nvSpPr>
            <p:spPr>
              <a:xfrm>
                <a:off x="447118" y="117732"/>
                <a:ext cx="8496000" cy="2419124"/>
              </a:xfrm>
              <a:prstGeom prst="rect">
                <a:avLst/>
              </a:prstGeom>
              <a:solidFill>
                <a:srgbClr val="F3EBC9"/>
              </a:solidFill>
              <a:ln>
                <a:solidFill>
                  <a:srgbClr val="DAC052"/>
                </a:solidFill>
              </a:ln>
            </p:spPr>
            <p:txBody>
              <a:bodyPr wrap="square" lIns="108000" rIns="108000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ru-RU" sz="2400" b="0" dirty="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параметр выдачи: по каким входам идет прием</a:t>
                </a:r>
              </a:p>
              <a:p>
                <a:pPr>
                  <a:lnSpc>
                    <a:spcPct val="90000"/>
                  </a:lnSpc>
                </a:pPr>
                <a:r>
                  <a:rPr lang="ru-RU" sz="2400" b="0" dirty="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стимул: сообщения на входах</a:t>
                </a:r>
              </a:p>
              <a:p>
                <a:pPr>
                  <a:lnSpc>
                    <a:spcPct val="90000"/>
                  </a:lnSpc>
                </a:pPr>
                <a:r>
                  <a:rPr lang="ru-RU" sz="2400" b="0" dirty="0" err="1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пресостояние</a:t>
                </a:r>
                <a:endParaRPr lang="ru-RU" sz="2400" b="0" dirty="0" smtClean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  <a:sym typeface="Symbol"/>
                </a:endParaRPr>
              </a:p>
              <a:p>
                <a:pPr>
                  <a:lnSpc>
                    <a:spcPct val="90000"/>
                  </a:lnSpc>
                </a:pPr>
                <a:r>
                  <a:rPr lang="ru-RU" sz="2400" b="0" dirty="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				</a:t>
                </a:r>
                <a:r>
                  <a:rPr lang="ru-RU" sz="2400" b="0" dirty="0" smtClean="0">
                    <a:latin typeface="Times New Roman" pitchFamily="18" charset="0"/>
                    <a:cs typeface="Times New Roman" pitchFamily="18" charset="0"/>
                  </a:rPr>
                  <a:t>Переход </a:t>
                </a:r>
                <a:r>
                  <a:rPr lang="en-US" sz="2400" b="0" i="1" dirty="0" smtClean="0">
                    <a:latin typeface="Times New Roman" pitchFamily="18" charset="0"/>
                    <a:cs typeface="Times New Roman" pitchFamily="18" charset="0"/>
                  </a:rPr>
                  <a:t>a =</a:t>
                </a:r>
                <a:r>
                  <a:rPr lang="ru-RU" sz="2400" b="0" i="1" dirty="0" smtClean="0">
                    <a:latin typeface="Times New Roman" pitchFamily="18" charset="0"/>
                    <a:cs typeface="Times New Roman" pitchFamily="18" charset="0"/>
                  </a:rPr>
                  <a:t>  </a:t>
                </a:r>
                <a:r>
                  <a:rPr lang="en-US" sz="2400" b="0" i="1" dirty="0" err="1" smtClean="0">
                    <a:latin typeface="Times New Roman" pitchFamily="18" charset="0"/>
                    <a:cs typeface="Times New Roman" pitchFamily="18" charset="0"/>
                  </a:rPr>
                  <a:t>s</a:t>
                </a:r>
                <a:r>
                  <a:rPr lang="en-US" sz="2400" b="0" i="1" baseline="-25000" dirty="0" err="1" smtClean="0">
                    <a:latin typeface="Times New Roman" pitchFamily="18" charset="0"/>
                    <a:cs typeface="Times New Roman" pitchFamily="18" charset="0"/>
                  </a:rPr>
                  <a:t>a</a:t>
                </a:r>
                <a:r>
                  <a:rPr lang="en-US" sz="2400" b="0" i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0" i="1" dirty="0" smtClean="0">
                    <a:latin typeface="Times New Roman" pitchFamily="18" charset="0"/>
                    <a:cs typeface="Times New Roman" pitchFamily="18" charset="0"/>
                    <a:sym typeface="Symbol"/>
                  </a:rPr>
                  <a:t> </a:t>
                </a:r>
                <a:r>
                  <a:rPr lang="en-US" sz="2400" b="0" i="1" dirty="0" err="1" smtClean="0">
                    <a:latin typeface="Times New Roman" pitchFamily="18" charset="0"/>
                    <a:cs typeface="Times New Roman" pitchFamily="18" charset="0"/>
                    <a:sym typeface="Symbol"/>
                  </a:rPr>
                  <a:t>x</a:t>
                </a:r>
                <a:r>
                  <a:rPr lang="en-US" sz="2400" b="0" i="1" baseline="-25000" dirty="0" err="1" smtClean="0">
                    <a:latin typeface="Times New Roman" pitchFamily="18" charset="0"/>
                    <a:cs typeface="Times New Roman" pitchFamily="18" charset="0"/>
                  </a:rPr>
                  <a:t>a</a:t>
                </a:r>
                <a:r>
                  <a:rPr lang="en-US" sz="2400" b="0" i="1" dirty="0" smtClean="0">
                    <a:latin typeface="Times New Roman" pitchFamily="18" charset="0"/>
                    <a:cs typeface="Times New Roman" pitchFamily="18" charset="0"/>
                    <a:sym typeface="Symbol"/>
                  </a:rPr>
                  <a:t>  p</a:t>
                </a:r>
                <a:r>
                  <a:rPr lang="en-US" sz="2400" b="0" i="1" baseline="-25000" dirty="0" smtClean="0">
                    <a:latin typeface="Times New Roman" pitchFamily="18" charset="0"/>
                    <a:cs typeface="Times New Roman" pitchFamily="18" charset="0"/>
                  </a:rPr>
                  <a:t>a</a:t>
                </a:r>
                <a:r>
                  <a:rPr lang="en-US" sz="2400" b="0" i="1" dirty="0" smtClean="0">
                    <a:latin typeface="Times New Roman" pitchFamily="18" charset="0"/>
                    <a:cs typeface="Times New Roman" pitchFamily="18" charset="0"/>
                    <a:sym typeface="Symbol"/>
                  </a:rPr>
                  <a:t>  </a:t>
                </a:r>
                <a:r>
                  <a:rPr lang="en-US" sz="2400" b="0" i="1" dirty="0" err="1" smtClean="0">
                    <a:latin typeface="Times New Roman" pitchFamily="18" charset="0"/>
                    <a:cs typeface="Times New Roman" pitchFamily="18" charset="0"/>
                    <a:sym typeface="Symbol"/>
                  </a:rPr>
                  <a:t>y</a:t>
                </a:r>
                <a:r>
                  <a:rPr lang="en-US" sz="2400" b="0" i="1" baseline="-25000" dirty="0" err="1" smtClean="0">
                    <a:latin typeface="Times New Roman" pitchFamily="18" charset="0"/>
                    <a:cs typeface="Times New Roman" pitchFamily="18" charset="0"/>
                  </a:rPr>
                  <a:t>a</a:t>
                </a:r>
                <a:r>
                  <a:rPr lang="en-US" sz="2400" b="0" i="1" dirty="0" smtClean="0">
                    <a:latin typeface="Times New Roman" pitchFamily="18" charset="0"/>
                    <a:cs typeface="Times New Roman" pitchFamily="18" charset="0"/>
                    <a:sym typeface="Symbol"/>
                  </a:rPr>
                  <a:t>  </a:t>
                </a:r>
                <a:r>
                  <a:rPr lang="en-US" sz="2400" b="0" i="1" dirty="0" err="1" smtClean="0">
                    <a:latin typeface="Times New Roman" pitchFamily="18" charset="0"/>
                    <a:cs typeface="Times New Roman" pitchFamily="18" charset="0"/>
                    <a:sym typeface="Symbol"/>
                  </a:rPr>
                  <a:t>q</a:t>
                </a:r>
                <a:r>
                  <a:rPr lang="en-US" sz="2400" b="0" i="1" baseline="-25000" dirty="0" err="1" smtClean="0">
                    <a:latin typeface="Times New Roman" pitchFamily="18" charset="0"/>
                    <a:cs typeface="Times New Roman" pitchFamily="18" charset="0"/>
                  </a:rPr>
                  <a:t>a</a:t>
                </a:r>
                <a:r>
                  <a:rPr lang="en-US" sz="2400" b="0" i="1" dirty="0" smtClean="0">
                    <a:latin typeface="Times New Roman" pitchFamily="18" charset="0"/>
                    <a:cs typeface="Times New Roman" pitchFamily="18" charset="0"/>
                    <a:sym typeface="Symbol"/>
                  </a:rPr>
                  <a:t>  </a:t>
                </a:r>
                <a:r>
                  <a:rPr lang="en-US" sz="2400" b="0" i="1" dirty="0" err="1" smtClean="0">
                    <a:latin typeface="Times New Roman" pitchFamily="18" charset="0"/>
                    <a:cs typeface="Times New Roman" pitchFamily="18" charset="0"/>
                    <a:sym typeface="Symbol"/>
                  </a:rPr>
                  <a:t>t</a:t>
                </a:r>
                <a:r>
                  <a:rPr lang="en-US" sz="2400" b="0" i="1" baseline="-25000" dirty="0" err="1" smtClean="0">
                    <a:latin typeface="Times New Roman" pitchFamily="18" charset="0"/>
                    <a:cs typeface="Times New Roman" pitchFamily="18" charset="0"/>
                  </a:rPr>
                  <a:t>a</a:t>
                </a:r>
                <a:endParaRPr lang="ru-RU" sz="2400" b="0" i="1" dirty="0" smtClean="0">
                  <a:latin typeface="Times New Roman" pitchFamily="18" charset="0"/>
                  <a:cs typeface="Times New Roman" pitchFamily="18" charset="0"/>
                  <a:sym typeface="Symbol"/>
                </a:endParaRPr>
              </a:p>
              <a:p>
                <a:pPr>
                  <a:lnSpc>
                    <a:spcPct val="90000"/>
                  </a:lnSpc>
                </a:pPr>
                <a:r>
                  <a:rPr lang="ru-RU" sz="2400" b="0" dirty="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реакция: сообщения на выходах</a:t>
                </a:r>
              </a:p>
              <a:p>
                <a:pPr>
                  <a:lnSpc>
                    <a:spcPct val="90000"/>
                  </a:lnSpc>
                </a:pPr>
                <a:r>
                  <a:rPr lang="ru-RU" sz="2400" b="0" dirty="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параметр </a:t>
                </a:r>
                <a:r>
                  <a:rPr lang="ru-RU" sz="2400" b="0" dirty="0" err="1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выдачи:по</a:t>
                </a:r>
                <a:r>
                  <a:rPr lang="ru-RU" sz="2400" b="0" dirty="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 каким выходам идет выдача</a:t>
                </a:r>
              </a:p>
              <a:p>
                <a:pPr>
                  <a:lnSpc>
                    <a:spcPct val="90000"/>
                  </a:lnSpc>
                </a:pPr>
                <a:r>
                  <a:rPr lang="ru-RU" sz="2400" b="0" dirty="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постсостояние</a:t>
                </a:r>
                <a:endParaRPr lang="ru-RU" sz="2400" b="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7" name="Стрелка углом вверх 26"/>
              <p:cNvSpPr/>
              <p:nvPr/>
            </p:nvSpPr>
            <p:spPr bwMode="auto">
              <a:xfrm>
                <a:off x="4751512" y="1531853"/>
                <a:ext cx="2788394" cy="168955"/>
              </a:xfrm>
              <a:prstGeom prst="bentUpArrow">
                <a:avLst>
                  <a:gd name="adj1" fmla="val 14183"/>
                  <a:gd name="adj2" fmla="val 24919"/>
                  <a:gd name="adj3" fmla="val 50000"/>
                </a:avLst>
              </a:prstGeom>
              <a:solidFill>
                <a:schemeClr val="bg1">
                  <a:lumMod val="50000"/>
                </a:schemeClr>
              </a:solidFill>
              <a:ln w="9525" cap="flat" cmpd="sng" algn="ctr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36000" tIns="36000" rIns="36000" bIns="3600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ru-RU" sz="18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8" name="Стрелка углом вверх 27"/>
              <p:cNvSpPr/>
              <p:nvPr/>
            </p:nvSpPr>
            <p:spPr bwMode="auto">
              <a:xfrm>
                <a:off x="6983760" y="1576170"/>
                <a:ext cx="988194" cy="448674"/>
              </a:xfrm>
              <a:prstGeom prst="bentUpArrow">
                <a:avLst>
                  <a:gd name="adj1" fmla="val 5211"/>
                  <a:gd name="adj2" fmla="val 10952"/>
                  <a:gd name="adj3" fmla="val 42630"/>
                </a:avLst>
              </a:prstGeom>
              <a:solidFill>
                <a:schemeClr val="bg1">
                  <a:lumMod val="50000"/>
                </a:schemeClr>
              </a:solidFill>
              <a:ln w="9525" cap="flat" cmpd="sng" algn="ctr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36000" tIns="36000" rIns="36000" bIns="3600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ru-RU" sz="18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9" name="Стрелка углом вверх 28"/>
              <p:cNvSpPr/>
              <p:nvPr/>
            </p:nvSpPr>
            <p:spPr bwMode="auto">
              <a:xfrm>
                <a:off x="2499346" y="1520788"/>
                <a:ext cx="6120680" cy="828092"/>
              </a:xfrm>
              <a:prstGeom prst="bentUpArrow">
                <a:avLst>
                  <a:gd name="adj1" fmla="val 3734"/>
                  <a:gd name="adj2" fmla="val 5245"/>
                  <a:gd name="adj3" fmla="val 33760"/>
                </a:avLst>
              </a:prstGeom>
              <a:solidFill>
                <a:schemeClr val="bg1">
                  <a:lumMod val="50000"/>
                </a:schemeClr>
              </a:solidFill>
              <a:ln w="9525" cap="flat" cmpd="sng" algn="ctr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36000" tIns="36000" rIns="36000" bIns="3600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ru-RU" sz="18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30" name="Стрелка углом вверх 29"/>
              <p:cNvSpPr/>
              <p:nvPr/>
            </p:nvSpPr>
            <p:spPr bwMode="auto">
              <a:xfrm flipV="1">
                <a:off x="4407558" y="656692"/>
                <a:ext cx="2340260" cy="576064"/>
              </a:xfrm>
              <a:prstGeom prst="bentUpArrow">
                <a:avLst>
                  <a:gd name="adj1" fmla="val 5606"/>
                  <a:gd name="adj2" fmla="val 7453"/>
                  <a:gd name="adj3" fmla="val 24076"/>
                </a:avLst>
              </a:prstGeom>
              <a:solidFill>
                <a:schemeClr val="bg1">
                  <a:lumMod val="50000"/>
                </a:schemeClr>
              </a:solidFill>
              <a:ln w="9525" cap="flat" cmpd="sng" algn="ctr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36000" tIns="36000" rIns="36000" bIns="3600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ru-RU" sz="18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31" name="Стрелка углом вверх 30"/>
              <p:cNvSpPr/>
              <p:nvPr/>
            </p:nvSpPr>
            <p:spPr bwMode="auto">
              <a:xfrm flipV="1">
                <a:off x="2364183" y="1016732"/>
                <a:ext cx="3699559" cy="216024"/>
              </a:xfrm>
              <a:prstGeom prst="bentUpArrow">
                <a:avLst>
                  <a:gd name="adj1" fmla="val 13302"/>
                  <a:gd name="adj2" fmla="val 21172"/>
                  <a:gd name="adj3" fmla="val 47184"/>
                </a:avLst>
              </a:prstGeom>
              <a:solidFill>
                <a:schemeClr val="bg1">
                  <a:lumMod val="50000"/>
                </a:schemeClr>
              </a:solidFill>
              <a:ln w="9525" cap="flat" cmpd="sng" algn="ctr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36000" tIns="36000" rIns="36000" bIns="3600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ru-RU" sz="18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</p:grpSp>
        <p:sp>
          <p:nvSpPr>
            <p:cNvPr id="15" name="Стрелка углом вверх 14"/>
            <p:cNvSpPr/>
            <p:nvPr/>
          </p:nvSpPr>
          <p:spPr bwMode="auto">
            <a:xfrm flipV="1">
              <a:off x="6588224" y="332656"/>
              <a:ext cx="504056" cy="900100"/>
            </a:xfrm>
            <a:prstGeom prst="bentUpArrow">
              <a:avLst>
                <a:gd name="adj1" fmla="val 5606"/>
                <a:gd name="adj2" fmla="val 12796"/>
                <a:gd name="adj3" fmla="val 24076"/>
              </a:avLst>
            </a:prstGeom>
            <a:solidFill>
              <a:schemeClr val="bg1">
                <a:lumMod val="50000"/>
              </a:schemeClr>
            </a:solidFill>
            <a:ln w="9525" cap="flat" cmpd="sng" algn="ctr">
              <a:solidFill>
                <a:schemeClr val="tx1">
                  <a:lumMod val="95000"/>
                  <a:lumOff val="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36000" tIns="36000" rIns="36000" bIns="3600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445250"/>
            <a:ext cx="2133600" cy="476250"/>
          </a:xfrm>
          <a:noFill/>
        </p:spPr>
        <p:txBody>
          <a:bodyPr/>
          <a:lstStyle/>
          <a:p>
            <a:fld id="{196D03F6-C403-400F-BBFC-111E0F1EADEF}" type="slidenum">
              <a:rPr lang="ru-RU" smtClean="0">
                <a:solidFill>
                  <a:schemeClr val="bg2"/>
                </a:solidFill>
              </a:rPr>
              <a:pPr/>
              <a:t>7</a:t>
            </a:fld>
            <a:endParaRPr lang="ru-RU" smtClean="0">
              <a:solidFill>
                <a:schemeClr val="bg2"/>
              </a:solidFill>
            </a:endParaRPr>
          </a:p>
        </p:txBody>
      </p:sp>
      <p:sp>
        <p:nvSpPr>
          <p:cNvPr id="3080" name="Text Box 101"/>
          <p:cNvSpPr txBox="1">
            <a:spLocks noChangeArrowheads="1"/>
          </p:cNvSpPr>
          <p:nvPr/>
        </p:nvSpPr>
        <p:spPr bwMode="auto">
          <a:xfrm>
            <a:off x="8748713" y="6473825"/>
            <a:ext cx="3175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0" dirty="0" smtClean="0">
                <a:solidFill>
                  <a:srgbClr val="808080"/>
                </a:solidFill>
              </a:rPr>
              <a:t>(36)</a:t>
            </a:r>
            <a:endParaRPr lang="ru-RU" sz="1400" b="0" dirty="0">
              <a:solidFill>
                <a:srgbClr val="808080"/>
              </a:solidFill>
            </a:endParaRPr>
          </a:p>
        </p:txBody>
      </p:sp>
      <p:sp>
        <p:nvSpPr>
          <p:cNvPr id="3081" name="Text Box 88"/>
          <p:cNvSpPr txBox="1">
            <a:spLocks noChangeArrowheads="1"/>
          </p:cNvSpPr>
          <p:nvPr/>
        </p:nvSpPr>
        <p:spPr bwMode="auto">
          <a:xfrm>
            <a:off x="71500" y="6489700"/>
            <a:ext cx="57358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200" b="0" dirty="0">
                <a:solidFill>
                  <a:srgbClr val="6666FF"/>
                </a:solidFill>
              </a:rPr>
              <a:t>И.Б.Бурдонов, </a:t>
            </a:r>
            <a:r>
              <a:rPr lang="ru-RU" sz="1200" b="0" dirty="0" err="1">
                <a:solidFill>
                  <a:srgbClr val="6666FF"/>
                </a:solidFill>
              </a:rPr>
              <a:t>А.С.Косачев</a:t>
            </a:r>
            <a:r>
              <a:rPr lang="ru-RU" sz="1200" b="0" dirty="0">
                <a:solidFill>
                  <a:srgbClr val="6666FF"/>
                </a:solidFill>
              </a:rPr>
              <a:t>. ИСП РАН. </a:t>
            </a:r>
            <a:r>
              <a:rPr lang="ru-RU" sz="1200" b="0" dirty="0" smtClean="0">
                <a:solidFill>
                  <a:srgbClr val="6666FF"/>
                </a:solidFill>
              </a:rPr>
              <a:t>Обобщенная модель системы автоматов</a:t>
            </a:r>
            <a:endParaRPr lang="ru-RU" sz="1200" b="0" dirty="0">
              <a:solidFill>
                <a:srgbClr val="6666FF"/>
              </a:solidFill>
            </a:endParaRPr>
          </a:p>
        </p:txBody>
      </p:sp>
      <p:sp>
        <p:nvSpPr>
          <p:cNvPr id="22" name="Rectangle 3"/>
          <p:cNvSpPr txBox="1">
            <a:spLocks noChangeArrowheads="1"/>
          </p:cNvSpPr>
          <p:nvPr/>
        </p:nvSpPr>
        <p:spPr bwMode="auto">
          <a:xfrm>
            <a:off x="179388" y="0"/>
            <a:ext cx="8748712" cy="612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90000" rIns="91440" bIns="9000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defRPr/>
            </a:pPr>
            <a:r>
              <a:rPr lang="ru-RU" sz="2800" dirty="0" smtClean="0">
                <a:latin typeface="+mj-lt"/>
                <a:sym typeface="Symbol" pitchFamily="18" charset="2"/>
              </a:rPr>
              <a:t>Система автоматов</a:t>
            </a:r>
          </a:p>
        </p:txBody>
      </p:sp>
      <p:sp>
        <p:nvSpPr>
          <p:cNvPr id="89120" name="Rectangle 3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2" name="TextBox 51"/>
          <p:cNvSpPr txBox="1"/>
          <p:nvPr/>
        </p:nvSpPr>
        <p:spPr>
          <a:xfrm>
            <a:off x="143508" y="834382"/>
            <a:ext cx="8820980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Пусть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– конечное множество автоматов в алфавите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spcAft>
                <a:spcPts val="600"/>
              </a:spcAft>
            </a:pP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Будем считать, что входы, выходы и состояния автоматов разные:</a:t>
            </a:r>
          </a:p>
          <a:p>
            <a:pPr>
              <a:spcAft>
                <a:spcPts val="1800"/>
              </a:spcAft>
            </a:pPr>
            <a:r>
              <a:rPr lang="ru-RU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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A,B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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V (A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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B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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 I</a:t>
            </a:r>
            <a:r>
              <a:rPr lang="en-US" sz="2400" b="0" i="1" baseline="-25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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="0" i="1" baseline="-250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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 &amp; I</a:t>
            </a:r>
            <a:r>
              <a:rPr lang="en-US" sz="2400" b="0" i="1" baseline="-25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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2400" b="0" i="1" baseline="-250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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 &amp; J</a:t>
            </a:r>
            <a:r>
              <a:rPr lang="en-US" sz="2400" b="0" i="1" baseline="-25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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2400" b="0" i="1" baseline="-250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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 &amp; S</a:t>
            </a:r>
            <a:r>
              <a:rPr lang="en-US" sz="2400" b="0" i="1" baseline="-25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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b="0" i="1" baseline="-250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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b="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1800"/>
              </a:spcAft>
            </a:pP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2400" b="0" i="1" baseline="-250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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2400" b="0" i="1" baseline="-25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|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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} 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– множество всех выходов всех автоматов,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="0" i="1" baseline="-250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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="0" i="1" baseline="-25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|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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} 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– множество всех входов всех автоматов.</a:t>
            </a:r>
          </a:p>
          <a:p>
            <a:pPr>
              <a:spcAft>
                <a:spcPts val="1800"/>
              </a:spcAft>
            </a:pP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Система автоматов 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– это набор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, где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E 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: 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</a:rPr>
              <a:t>Dom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</a:rPr>
              <a:t>Im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– биекция, определяющая 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соединения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</a:rPr>
              <a:t>Dom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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2400" b="0" i="1" baseline="-250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</a:rPr>
              <a:t>Im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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="0" i="1" baseline="-250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b="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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="0" i="1" baseline="-250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2400" b="0" i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\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</a:rPr>
              <a:t>Im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внешний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вход системы,</a:t>
            </a:r>
          </a:p>
          <a:p>
            <a:pPr>
              <a:spcAft>
                <a:spcPts val="1800"/>
              </a:spcAft>
            </a:pP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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2400" b="0" i="1" baseline="-250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2400" b="0" i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\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</a:rPr>
              <a:t>Dom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внешний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выход системы.</a:t>
            </a:r>
          </a:p>
          <a:p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Для системы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обозначим: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445250"/>
            <a:ext cx="2133600" cy="476250"/>
          </a:xfrm>
          <a:noFill/>
        </p:spPr>
        <p:txBody>
          <a:bodyPr/>
          <a:lstStyle/>
          <a:p>
            <a:fld id="{196D03F6-C403-400F-BBFC-111E0F1EADEF}" type="slidenum">
              <a:rPr lang="ru-RU" smtClean="0">
                <a:solidFill>
                  <a:schemeClr val="bg2"/>
                </a:solidFill>
              </a:rPr>
              <a:pPr/>
              <a:t>8</a:t>
            </a:fld>
            <a:endParaRPr lang="ru-RU" smtClean="0">
              <a:solidFill>
                <a:schemeClr val="bg2"/>
              </a:solidFill>
            </a:endParaRPr>
          </a:p>
        </p:txBody>
      </p:sp>
      <p:sp>
        <p:nvSpPr>
          <p:cNvPr id="3080" name="Text Box 101"/>
          <p:cNvSpPr txBox="1">
            <a:spLocks noChangeArrowheads="1"/>
          </p:cNvSpPr>
          <p:nvPr/>
        </p:nvSpPr>
        <p:spPr bwMode="auto">
          <a:xfrm>
            <a:off x="8748713" y="6473825"/>
            <a:ext cx="3175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0" dirty="0" smtClean="0">
                <a:solidFill>
                  <a:srgbClr val="808080"/>
                </a:solidFill>
              </a:rPr>
              <a:t>(36)</a:t>
            </a:r>
            <a:endParaRPr lang="ru-RU" sz="1400" b="0" dirty="0">
              <a:solidFill>
                <a:srgbClr val="808080"/>
              </a:solidFill>
            </a:endParaRPr>
          </a:p>
        </p:txBody>
      </p:sp>
      <p:sp>
        <p:nvSpPr>
          <p:cNvPr id="3081" name="Text Box 88"/>
          <p:cNvSpPr txBox="1">
            <a:spLocks noChangeArrowheads="1"/>
          </p:cNvSpPr>
          <p:nvPr/>
        </p:nvSpPr>
        <p:spPr bwMode="auto">
          <a:xfrm>
            <a:off x="71500" y="6489700"/>
            <a:ext cx="57358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200" b="0" dirty="0">
                <a:solidFill>
                  <a:srgbClr val="6666FF"/>
                </a:solidFill>
              </a:rPr>
              <a:t>И.Б.Бурдонов, </a:t>
            </a:r>
            <a:r>
              <a:rPr lang="ru-RU" sz="1200" b="0" dirty="0" err="1">
                <a:solidFill>
                  <a:srgbClr val="6666FF"/>
                </a:solidFill>
              </a:rPr>
              <a:t>А.С.Косачев</a:t>
            </a:r>
            <a:r>
              <a:rPr lang="ru-RU" sz="1200" b="0" dirty="0">
                <a:solidFill>
                  <a:srgbClr val="6666FF"/>
                </a:solidFill>
              </a:rPr>
              <a:t>. ИСП РАН. </a:t>
            </a:r>
            <a:r>
              <a:rPr lang="ru-RU" sz="1200" b="0" dirty="0" smtClean="0">
                <a:solidFill>
                  <a:srgbClr val="6666FF"/>
                </a:solidFill>
              </a:rPr>
              <a:t>Обобщенная модель системы автоматов</a:t>
            </a:r>
            <a:endParaRPr lang="ru-RU" sz="1200" b="0" dirty="0">
              <a:solidFill>
                <a:srgbClr val="6666FF"/>
              </a:solidFill>
            </a:endParaRPr>
          </a:p>
        </p:txBody>
      </p:sp>
      <p:sp>
        <p:nvSpPr>
          <p:cNvPr id="22" name="Rectangle 3"/>
          <p:cNvSpPr txBox="1">
            <a:spLocks noChangeArrowheads="1"/>
          </p:cNvSpPr>
          <p:nvPr/>
        </p:nvSpPr>
        <p:spPr bwMode="auto">
          <a:xfrm>
            <a:off x="179388" y="0"/>
            <a:ext cx="8748712" cy="612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90000" rIns="91440" bIns="9000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defRPr/>
            </a:pPr>
            <a:r>
              <a:rPr lang="ru-RU" sz="2800" dirty="0" smtClean="0">
                <a:latin typeface="+mj-lt"/>
                <a:sym typeface="Symbol" pitchFamily="18" charset="2"/>
              </a:rPr>
              <a:t>Классы связности</a:t>
            </a:r>
          </a:p>
        </p:txBody>
      </p:sp>
      <p:sp>
        <p:nvSpPr>
          <p:cNvPr id="89120" name="Rectangle 3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2" name="TextBox 51"/>
          <p:cNvSpPr txBox="1"/>
          <p:nvPr/>
        </p:nvSpPr>
        <p:spPr>
          <a:xfrm>
            <a:off x="143508" y="1064634"/>
            <a:ext cx="8820980" cy="44165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Система автоматов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b="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600"/>
              </a:spcAft>
            </a:pPr>
            <a:r>
              <a:rPr lang="ru-RU" sz="2400" b="0" u="sng" dirty="0" smtClean="0">
                <a:latin typeface="Times New Roman" pitchFamily="18" charset="0"/>
                <a:cs typeface="Times New Roman" pitchFamily="18" charset="0"/>
              </a:rPr>
              <a:t>Ориентированный граф связей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: вершины = автоматы из 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spcAft>
                <a:spcPts val="1800"/>
              </a:spcAft>
            </a:pP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дуга 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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(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j,i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)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B  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  <a:sym typeface="Symbol"/>
              </a:rPr>
              <a:t>  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jJ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A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&amp; 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iI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B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&amp; (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j,i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)E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  <a:sym typeface="Symbol"/>
              </a:rPr>
              <a:t>.</a:t>
            </a:r>
            <a:endParaRPr lang="en-US" sz="2400" b="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1800"/>
              </a:spcAft>
            </a:pPr>
            <a:r>
              <a:rPr lang="ru-RU" sz="2400" b="0" u="sng" dirty="0" smtClean="0">
                <a:latin typeface="Times New Roman" pitchFamily="18" charset="0"/>
                <a:cs typeface="Times New Roman" pitchFamily="18" charset="0"/>
              </a:rPr>
              <a:t>Неориентированный граф связей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– если снять ориентацию дуг.</a:t>
            </a:r>
          </a:p>
          <a:p>
            <a:pPr>
              <a:spcAft>
                <a:spcPts val="600"/>
              </a:spcAft>
            </a:pP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Автоматы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AV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  <a:sym typeface="Symbol"/>
              </a:rPr>
              <a:t>и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BV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связаны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, если в неориентированном графе связей есть маршрут из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spcAft>
                <a:spcPts val="0"/>
              </a:spcAft>
            </a:pP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Связанность – отношение эквивалентности</a:t>
            </a:r>
          </a:p>
          <a:p>
            <a:pPr>
              <a:spcAft>
                <a:spcPts val="1200"/>
              </a:spcAft>
            </a:pP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(рефлексивно, симметрично и транзитивно).</a:t>
            </a:r>
          </a:p>
          <a:p>
            <a:pPr>
              <a:spcAft>
                <a:spcPts val="600"/>
              </a:spcAft>
            </a:pP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Разбиение множества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на классы связности.</a:t>
            </a:r>
            <a:endParaRPr lang="ru-RU" sz="2400" b="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445250"/>
            <a:ext cx="2133600" cy="476250"/>
          </a:xfrm>
          <a:noFill/>
        </p:spPr>
        <p:txBody>
          <a:bodyPr/>
          <a:lstStyle/>
          <a:p>
            <a:fld id="{196D03F6-C403-400F-BBFC-111E0F1EADEF}" type="slidenum">
              <a:rPr lang="ru-RU" smtClean="0">
                <a:solidFill>
                  <a:schemeClr val="bg2"/>
                </a:solidFill>
              </a:rPr>
              <a:pPr/>
              <a:t>9</a:t>
            </a:fld>
            <a:endParaRPr lang="ru-RU" smtClean="0">
              <a:solidFill>
                <a:schemeClr val="bg2"/>
              </a:solidFill>
            </a:endParaRPr>
          </a:p>
        </p:txBody>
      </p:sp>
      <p:sp>
        <p:nvSpPr>
          <p:cNvPr id="3080" name="Text Box 101"/>
          <p:cNvSpPr txBox="1">
            <a:spLocks noChangeArrowheads="1"/>
          </p:cNvSpPr>
          <p:nvPr/>
        </p:nvSpPr>
        <p:spPr bwMode="auto">
          <a:xfrm>
            <a:off x="8748713" y="6473825"/>
            <a:ext cx="3175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b="0" dirty="0" smtClean="0">
                <a:solidFill>
                  <a:srgbClr val="808080"/>
                </a:solidFill>
              </a:rPr>
              <a:t>(36)</a:t>
            </a:r>
            <a:endParaRPr lang="ru-RU" sz="1400" b="0" dirty="0">
              <a:solidFill>
                <a:srgbClr val="808080"/>
              </a:solidFill>
            </a:endParaRPr>
          </a:p>
        </p:txBody>
      </p:sp>
      <p:sp>
        <p:nvSpPr>
          <p:cNvPr id="3081" name="Text Box 88"/>
          <p:cNvSpPr txBox="1">
            <a:spLocks noChangeArrowheads="1"/>
          </p:cNvSpPr>
          <p:nvPr/>
        </p:nvSpPr>
        <p:spPr bwMode="auto">
          <a:xfrm>
            <a:off x="71500" y="6489700"/>
            <a:ext cx="57358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200" b="0" dirty="0">
                <a:solidFill>
                  <a:srgbClr val="6666FF"/>
                </a:solidFill>
              </a:rPr>
              <a:t>И.Б.Бурдонов, </a:t>
            </a:r>
            <a:r>
              <a:rPr lang="ru-RU" sz="1200" b="0" dirty="0" err="1">
                <a:solidFill>
                  <a:srgbClr val="6666FF"/>
                </a:solidFill>
              </a:rPr>
              <a:t>А.С.Косачев</a:t>
            </a:r>
            <a:r>
              <a:rPr lang="ru-RU" sz="1200" b="0" dirty="0">
                <a:solidFill>
                  <a:srgbClr val="6666FF"/>
                </a:solidFill>
              </a:rPr>
              <a:t>. ИСП РАН. </a:t>
            </a:r>
            <a:r>
              <a:rPr lang="ru-RU" sz="1200" b="0" dirty="0" smtClean="0">
                <a:solidFill>
                  <a:srgbClr val="6666FF"/>
                </a:solidFill>
              </a:rPr>
              <a:t>Обобщенная модель системы автоматов</a:t>
            </a:r>
            <a:endParaRPr lang="ru-RU" sz="1200" b="0" dirty="0">
              <a:solidFill>
                <a:srgbClr val="6666FF"/>
              </a:solidFill>
            </a:endParaRPr>
          </a:p>
        </p:txBody>
      </p:sp>
      <p:sp>
        <p:nvSpPr>
          <p:cNvPr id="22" name="Rectangle 3"/>
          <p:cNvSpPr txBox="1">
            <a:spLocks noChangeArrowheads="1"/>
          </p:cNvSpPr>
          <p:nvPr/>
        </p:nvSpPr>
        <p:spPr bwMode="auto">
          <a:xfrm>
            <a:off x="179388" y="0"/>
            <a:ext cx="8748712" cy="612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90000" rIns="91440" bIns="9000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defRPr/>
            </a:pPr>
            <a:r>
              <a:rPr lang="ru-RU" sz="2800" dirty="0" smtClean="0">
                <a:latin typeface="+mj-lt"/>
                <a:sym typeface="Symbol" pitchFamily="18" charset="2"/>
              </a:rPr>
              <a:t>Состояние автомата – это множество</a:t>
            </a:r>
          </a:p>
        </p:txBody>
      </p:sp>
      <p:sp>
        <p:nvSpPr>
          <p:cNvPr id="89120" name="Rectangle 3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2" name="TextBox 51"/>
          <p:cNvSpPr txBox="1"/>
          <p:nvPr/>
        </p:nvSpPr>
        <p:spPr>
          <a:xfrm>
            <a:off x="719572" y="856739"/>
            <a:ext cx="7776864" cy="55245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Система автоматов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b="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Для удобства определения композиции будем считать, что состояние автомата является множеством, причём состояния разных автоматов в системе являются непересекающимися множествами:</a:t>
            </a:r>
          </a:p>
          <a:p>
            <a:pPr algn="just">
              <a:spcAft>
                <a:spcPts val="1800"/>
              </a:spcAft>
            </a:pP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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V 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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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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s`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</a:t>
            </a:r>
            <a:r>
              <a:rPr lang="en-US" sz="2400" b="0" i="1" dirty="0" err="1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b="0" i="1" baseline="-25000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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B 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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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s` 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 </a:t>
            </a:r>
            <a:r>
              <a:rPr lang="ru-RU" sz="2400" b="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b="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spcAft>
                <a:spcPts val="1800"/>
              </a:spcAft>
            </a:pP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Если задана система, в которой это не так, то заменим в каждом автомате каждое состояние </a:t>
            </a:r>
            <a:r>
              <a:rPr lang="ru-RU" sz="2400" b="0" i="1" dirty="0" err="1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  <a:sym typeface="Symbol"/>
              </a:rPr>
              <a:t>на </a:t>
            </a:r>
            <a:r>
              <a:rPr lang="ru-RU" sz="2400" b="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синглетон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400" b="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{s}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  <a:sym typeface="Symbol"/>
              </a:rPr>
              <a:t>.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b="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spcAft>
                <a:spcPts val="1800"/>
              </a:spcAft>
            </a:pP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Будут получены автоматы изоморфные исходным.</a:t>
            </a:r>
            <a:endParaRPr lang="en-US" sz="2400" b="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spcAft>
                <a:spcPts val="1800"/>
              </a:spcAft>
            </a:pP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Поскольку в системе автоматов состояния разных автоматов разные, то будет выполнено условие </a:t>
            </a:r>
            <a:r>
              <a:rPr lang="ru-RU" sz="2400" b="0" dirty="0" err="1" smtClean="0">
                <a:latin typeface="Times New Roman" pitchFamily="18" charset="0"/>
                <a:cs typeface="Times New Roman" pitchFamily="18" charset="0"/>
              </a:rPr>
              <a:t>попарного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0" dirty="0" err="1" smtClean="0">
                <a:latin typeface="Times New Roman" pitchFamily="18" charset="0"/>
                <a:cs typeface="Times New Roman" pitchFamily="18" charset="0"/>
              </a:rPr>
              <a:t>непересечения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 множеств состояний разных автоматов.</a:t>
            </a:r>
            <a:endParaRPr lang="ru-RU" sz="2400" b="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1F8F9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36000" tIns="36000" rIns="36000" bIns="3600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1F8F9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36000" tIns="36000" rIns="36000" bIns="3600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199203</TotalTime>
  <Words>3035</Words>
  <Application>Microsoft Office PowerPoint</Application>
  <PresentationFormat>Экран (4:3)</PresentationFormat>
  <Paragraphs>709</Paragraphs>
  <Slides>36</Slides>
  <Notes>35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36</vt:i4>
      </vt:variant>
    </vt:vector>
  </HeadingPairs>
  <TitlesOfParts>
    <vt:vector size="41" baseType="lpstr">
      <vt:lpstr>Arial</vt:lpstr>
      <vt:lpstr>Times New Roman</vt:lpstr>
      <vt:lpstr>Symbol</vt:lpstr>
      <vt:lpstr>Euclid Extra</vt:lpstr>
      <vt:lpstr>Default Design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  <vt:lpstr>Слайд 36</vt:lpstr>
    </vt:vector>
  </TitlesOfParts>
  <Company>ISP RAS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Игорь Борисович Бурдонов   Институт Системного Программирования РАН (ИСПРАН)  Исследование одно/двунаправленных распределённых сетей конечным роботом</dc:title>
  <dc:creator>Igor Bourdonov</dc:creator>
  <cp:lastModifiedBy>Burdonov</cp:lastModifiedBy>
  <cp:revision>2195</cp:revision>
  <dcterms:created xsi:type="dcterms:W3CDTF">2004-09-07T08:30:49Z</dcterms:created>
  <dcterms:modified xsi:type="dcterms:W3CDTF">2016-05-25T15:53:06Z</dcterms:modified>
</cp:coreProperties>
</file>