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76" r:id="rId2"/>
    <p:sldId id="277" r:id="rId3"/>
    <p:sldId id="279" r:id="rId4"/>
    <p:sldId id="278" r:id="rId5"/>
    <p:sldId id="281" r:id="rId6"/>
    <p:sldId id="301" r:id="rId7"/>
    <p:sldId id="282" r:id="rId8"/>
    <p:sldId id="283" r:id="rId9"/>
    <p:sldId id="284" r:id="rId10"/>
    <p:sldId id="285" r:id="rId11"/>
    <p:sldId id="286" r:id="rId12"/>
    <p:sldId id="310" r:id="rId13"/>
    <p:sldId id="287" r:id="rId14"/>
    <p:sldId id="311" r:id="rId15"/>
    <p:sldId id="290" r:id="rId16"/>
    <p:sldId id="288" r:id="rId17"/>
    <p:sldId id="289" r:id="rId18"/>
    <p:sldId id="291" r:id="rId19"/>
    <p:sldId id="292" r:id="rId20"/>
    <p:sldId id="293" r:id="rId21"/>
    <p:sldId id="302" r:id="rId22"/>
    <p:sldId id="295" r:id="rId23"/>
    <p:sldId id="313" r:id="rId24"/>
    <p:sldId id="312" r:id="rId25"/>
    <p:sldId id="314" r:id="rId26"/>
    <p:sldId id="315" r:id="rId27"/>
    <p:sldId id="316" r:id="rId28"/>
    <p:sldId id="317" r:id="rId29"/>
    <p:sldId id="296" r:id="rId30"/>
    <p:sldId id="297" r:id="rId31"/>
    <p:sldId id="299" r:id="rId32"/>
    <p:sldId id="319" r:id="rId33"/>
    <p:sldId id="320" r:id="rId34"/>
    <p:sldId id="298" r:id="rId35"/>
    <p:sldId id="308" r:id="rId36"/>
    <p:sldId id="309" r:id="rId37"/>
    <p:sldId id="307" r:id="rId38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40"/>
      <p:bold r:id="rId41"/>
      <p:italic r:id="rId42"/>
      <p:boldItalic r:id="rId43"/>
    </p:embeddedFont>
    <p:embeddedFont>
      <p:font typeface="宋体" panose="02010600030101010101" pitchFamily="2" charset="-122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Bookman Old Style" panose="02050604050505020204" pitchFamily="18" charset="0"/>
      <p:regular r:id="rId49"/>
      <p:bold r:id="rId50"/>
      <p:italic r:id="rId51"/>
      <p:boldItalic r:id="rId52"/>
    </p:embeddedFont>
    <p:embeddedFont>
      <p:font typeface="MS Gothic" panose="020B0609070205080204" pitchFamily="49" charset="-128"/>
      <p:regular r:id="rId53"/>
    </p:embeddedFont>
    <p:embeddedFont>
      <p:font typeface="MS PGothic" panose="020B0600070205080204" pitchFamily="34" charset="-128"/>
      <p:regular r:id="rId54"/>
    </p:embeddedFont>
    <p:embeddedFont>
      <p:font typeface="Arial Black" panose="020B0A04020102020204" pitchFamily="34" charset="0"/>
      <p:bold r:id="rId5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66FFFF"/>
    <a:srgbClr val="FDD00F"/>
    <a:srgbClr val="E28700"/>
    <a:srgbClr val="FF9900"/>
    <a:srgbClr val="0000FF"/>
    <a:srgbClr val="CDC800"/>
    <a:srgbClr val="FFFF00"/>
    <a:srgbClr val="C3E193"/>
    <a:srgbClr val="704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6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6CEB5C-610A-4B9A-9651-AB17F16C4432}" type="datetimeFigureOut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71F46F-7762-4D9E-85BE-EE1E867CB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63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CA54-03D2-4D3A-AEAC-50978CC39DED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7F3A-9AEE-4C69-BC8C-90DCE90BF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1194-4F07-4491-8D01-CE18D72997F0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579C-C990-4EAB-AE4E-A0B7CC84C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84ED-E3D7-4AF5-B9DB-289256B65CD9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166D-3FD4-4A9B-93C0-C45D90830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19AC-99C5-4613-AB03-E0FBCA090CDC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AC4E-9AF0-4F3D-A0FA-1AAA8F024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BEA2-8E3F-4252-AD70-22998C622CC2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8BC2-C47E-4306-AE52-DC9D4F5B1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AAB8-FA8C-490A-9070-FD5DC4487CB6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4229-ADF9-4323-9B38-F10856232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008E-5072-4844-BE64-45C2CB61E373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8F02-E0C4-473A-A7EE-D88FB5AE7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9A96-FA55-4E2C-BE88-9BE3477887C2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509B-3C55-4E3D-BC74-E2CF30D3D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0677-5EC7-407A-A8F1-C2B809BA569B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9D73-7C4E-45E6-BDD8-F485B26B9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7D67-4685-4FAF-B0E8-BE112EC6F1B2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965A-8145-415E-A945-9F9EDC1FE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14914-CAA2-4E6A-BF93-25BE2C146A21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0D1F-68E2-4B30-999B-1958BE18A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3A25-4F23-4D6B-A61D-B025BDF0B5EA}" type="datetime1">
              <a:rPr lang="ru-RU"/>
              <a:pPr>
                <a:defRPr/>
              </a:pPr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9DC6F-D595-42B4-A6CF-5F568424E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6"/>
          <a:stretch/>
        </p:blipFill>
        <p:spPr>
          <a:xfrm>
            <a:off x="1259632" y="42238"/>
            <a:ext cx="6613679" cy="6768000"/>
          </a:xfrm>
          <a:prstGeom prst="rect">
            <a:avLst/>
          </a:prstGeom>
        </p:spPr>
      </p:pic>
      <p:pic>
        <p:nvPicPr>
          <p:cNvPr id="2050" name="Рисунок 37" descr="end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510338"/>
            <a:ext cx="381000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557F540A-CA9B-4FB4-9B0A-F1BFA3756BDB}" type="slidenum">
              <a:rPr lang="ru-RU" sz="1400" b="1">
                <a:solidFill>
                  <a:schemeClr val="bg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(37)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016"/>
          <a:stretch/>
        </p:blipFill>
        <p:spPr>
          <a:xfrm>
            <a:off x="1259632" y="155052"/>
            <a:ext cx="6613679" cy="65223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3140968"/>
            <a:ext cx="6863225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Путь стихотворения</a:t>
            </a:r>
          </a:p>
          <a:p>
            <a:pPr>
              <a:spcBef>
                <a:spcPts val="1200"/>
              </a:spcBef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«СВЕТ НАД МОРЕМ»:</a:t>
            </a:r>
          </a:p>
          <a:p>
            <a:pPr>
              <a:spcBef>
                <a:spcPts val="1200"/>
              </a:spcBef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Ли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Хуа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Гумилёва, </a:t>
            </a:r>
          </a:p>
          <a:p>
            <a:pPr>
              <a:spcBef>
                <a:spcPts val="1200"/>
              </a:spcBef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временам и странам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SimSun" pitchFamily="2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332656"/>
            <a:ext cx="3524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Игорь Бурдонов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A0E51D44-6CED-4853-936C-95FFCC6F26E4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331913" y="188913"/>
            <a:ext cx="24939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Теофиль Готье</a:t>
            </a:r>
          </a:p>
          <a:p>
            <a:pPr algn="ctr"/>
            <a:r>
              <a:rPr lang="ru-RU" b="1"/>
              <a:t> </a:t>
            </a:r>
            <a:r>
              <a:rPr lang="ru-RU"/>
              <a:t>(1811–1872)</a:t>
            </a:r>
            <a:endParaRPr lang="ru-RU" sz="2400" b="1"/>
          </a:p>
        </p:txBody>
      </p:sp>
      <p:pic>
        <p:nvPicPr>
          <p:cNvPr id="11269" name="Рисунок 12" descr="gauti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08000"/>
            <a:ext cx="3732433" cy="5040000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505450" y="187325"/>
            <a:ext cx="23066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Дин Дунь-</a:t>
            </a:r>
            <a:r>
              <a:rPr lang="ru-RU" sz="2400" b="1" dirty="0" err="1"/>
              <a:t>лин</a:t>
            </a:r>
            <a:endParaRPr lang="ru-RU" sz="2400" b="1" dirty="0"/>
          </a:p>
          <a:p>
            <a:pPr algn="ctr"/>
            <a:r>
              <a:rPr lang="ru-RU" dirty="0"/>
              <a:t>(1830–1886)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08000"/>
            <a:ext cx="3754800" cy="5040000"/>
          </a:xfrm>
          <a:prstGeom prst="rect">
            <a:avLst/>
          </a:prstGeom>
        </p:spPr>
      </p:pic>
      <p:sp>
        <p:nvSpPr>
          <p:cNvPr id="11270" name="TextBox 13"/>
          <p:cNvSpPr txBox="1">
            <a:spLocks noChangeArrowheads="1"/>
          </p:cNvSpPr>
          <p:nvPr/>
        </p:nvSpPr>
        <p:spPr bwMode="auto">
          <a:xfrm>
            <a:off x="7966760" y="1044841"/>
            <a:ext cx="681378" cy="188010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704B26"/>
            </a:solidFill>
            <a:miter lim="800000"/>
            <a:headEnd/>
            <a:tailEnd/>
          </a:ln>
        </p:spPr>
        <p:txBody>
          <a:bodyPr wrap="none" lIns="108000" tIns="108000" rIns="108000" bIns="108000">
            <a:sp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  <a:ea typeface="SimSun" pitchFamily="2" charset="-122"/>
              </a:rPr>
              <a:t>丁</a:t>
            </a:r>
            <a:endParaRPr lang="en-US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ru-RU" sz="3600" b="1" dirty="0" smtClean="0">
                <a:latin typeface="Calibri" pitchFamily="34" charset="0"/>
                <a:ea typeface="SimSun" pitchFamily="2" charset="-122"/>
              </a:rPr>
              <a:t>敦</a:t>
            </a:r>
            <a:endParaRPr lang="en-US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ru-RU" sz="3600" b="1" dirty="0" smtClean="0">
                <a:latin typeface="Calibri" pitchFamily="34" charset="0"/>
                <a:ea typeface="SimSun" pitchFamily="2" charset="-122"/>
              </a:rPr>
              <a:t>龄</a:t>
            </a:r>
            <a:endParaRPr lang="ru-RU" sz="3200" b="1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427984" y="5949280"/>
            <a:ext cx="4338807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Calibri" pitchFamily="34" charset="0"/>
              </a:rPr>
              <a:t>Его называли «Китаец </a:t>
            </a:r>
            <a:r>
              <a:rPr lang="ru-RU" sz="2000" b="1" dirty="0" err="1" smtClean="0">
                <a:latin typeface="Calibri" pitchFamily="34" charset="0"/>
              </a:rPr>
              <a:t>Теофиля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Готье</a:t>
            </a:r>
            <a:r>
              <a:rPr lang="ru-RU" sz="2000" b="1" dirty="0" smtClean="0">
                <a:latin typeface="Calibri" pitchFamily="34" charset="0"/>
              </a:rPr>
              <a:t>»</a:t>
            </a:r>
            <a:endParaRPr lang="ru-RU" sz="2400" b="1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2827" y="6084004"/>
            <a:ext cx="247503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泰奥菲尔</a:t>
            </a:r>
            <a:r>
              <a:rPr lang="en-US" altLang="zh-CN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戈蒂</a:t>
            </a: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耶</a:t>
            </a:r>
            <a:endParaRPr lang="zh-CN" altLang="en-US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D16BB35F-071C-4898-B54B-09E64569FC39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611560" y="188913"/>
            <a:ext cx="8136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Надгробная плита </a:t>
            </a:r>
            <a:r>
              <a:rPr lang="ru-RU" sz="2400" b="1" dirty="0" err="1"/>
              <a:t>Жюдит</a:t>
            </a:r>
            <a:r>
              <a:rPr lang="ru-RU" sz="2400" b="1" dirty="0"/>
              <a:t> </a:t>
            </a:r>
            <a:r>
              <a:rPr lang="ru-RU" sz="2400" b="1" dirty="0" err="1" smtClean="0"/>
              <a:t>Готье</a:t>
            </a:r>
            <a:endParaRPr lang="ru-RU" sz="2400" b="1" dirty="0" smtClean="0"/>
          </a:p>
          <a:p>
            <a:pPr algn="ctr"/>
            <a:r>
              <a:rPr lang="ru-RU" sz="2000" b="1" dirty="0" smtClean="0"/>
              <a:t>и </a:t>
            </a:r>
            <a:r>
              <a:rPr lang="ru-RU" sz="2000" b="1" dirty="0"/>
              <a:t>её </a:t>
            </a:r>
            <a:r>
              <a:rPr lang="ru-RU" sz="2000" b="1" dirty="0" smtClean="0"/>
              <a:t>подруги и </a:t>
            </a:r>
            <a:r>
              <a:rPr lang="ru-RU" sz="2000" b="1" dirty="0"/>
              <a:t>ученицы Сюзанны Мейер-</a:t>
            </a:r>
            <a:r>
              <a:rPr lang="ru-RU" sz="2000" b="1" dirty="0" err="1"/>
              <a:t>Зундель</a:t>
            </a:r>
            <a:r>
              <a:rPr lang="ru-RU" sz="2000" dirty="0"/>
              <a:t> (1882–1971</a:t>
            </a:r>
            <a:r>
              <a:rPr lang="ru-RU" sz="2000" dirty="0" smtClean="0"/>
              <a:t>)</a:t>
            </a:r>
          </a:p>
        </p:txBody>
      </p:sp>
      <p:pic>
        <p:nvPicPr>
          <p:cNvPr id="12293" name="Рисунок 10" descr="Tumba de Judith Gautier.jpg"/>
          <p:cNvPicPr>
            <a:picLocks noChangeAspect="1"/>
          </p:cNvPicPr>
          <p:nvPr/>
        </p:nvPicPr>
        <p:blipFill rotWithShape="1">
          <a:blip r:embed="rId3" cstate="print"/>
          <a:srcRect l="1937" r="4435" b="2669"/>
          <a:stretch/>
        </p:blipFill>
        <p:spPr bwMode="auto">
          <a:xfrm>
            <a:off x="323529" y="1692000"/>
            <a:ext cx="329961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3968" y="1412776"/>
            <a:ext cx="3622787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朱迪特</a:t>
            </a:r>
            <a:r>
              <a:rPr lang="en-US" altLang="ja-JP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•</a:t>
            </a:r>
            <a:r>
              <a:rPr lang="ja-JP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戈蒂</a:t>
            </a:r>
            <a:r>
              <a:rPr lang="ja-JP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耶</a:t>
            </a:r>
            <a:endParaRPr lang="ru-RU" altLang="ja-JP" sz="28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ja-JP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她的朋友和学</a:t>
            </a:r>
            <a:r>
              <a:rPr lang="ja-JP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生</a:t>
            </a:r>
            <a:endParaRPr lang="ru-RU" altLang="ja-JP" sz="2800" b="1" dirty="0" smtClean="0">
              <a:ea typeface="SimSun" panose="02010600030101010101" pitchFamily="2" charset="-122"/>
            </a:endParaRPr>
          </a:p>
          <a:p>
            <a:r>
              <a:rPr lang="en-US" sz="2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Suzanne</a:t>
            </a:r>
            <a:r>
              <a:rPr 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r>
              <a:rPr lang="en-US" sz="2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Meyer-</a:t>
            </a:r>
            <a:r>
              <a:rPr lang="en-US" sz="28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Zundel</a:t>
            </a:r>
            <a:endParaRPr lang="ru-RU" sz="2800" b="1" dirty="0" smtClean="0">
              <a:ea typeface="SimSun" panose="02010600030101010101" pitchFamily="2" charset="-122"/>
            </a:endParaRPr>
          </a:p>
          <a:p>
            <a:r>
              <a:rPr lang="en-US" sz="2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（1882-1971）</a:t>
            </a:r>
            <a:endParaRPr lang="ru-RU" sz="2800" b="1" dirty="0" smtClean="0">
              <a:ea typeface="SimSun" panose="02010600030101010101" pitchFamily="2" charset="-122"/>
            </a:endParaRPr>
          </a:p>
          <a:p>
            <a:r>
              <a:rPr lang="ja-JP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ja-JP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墓碑</a:t>
            </a:r>
            <a:endParaRPr lang="ru-RU" sz="2800" b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D16BB35F-071C-4898-B54B-09E64569FC39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611560" y="188913"/>
            <a:ext cx="813690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Надгробная плита </a:t>
            </a:r>
            <a:r>
              <a:rPr lang="ru-RU" sz="2400" b="1" dirty="0" err="1"/>
              <a:t>Жюдит</a:t>
            </a:r>
            <a:r>
              <a:rPr lang="ru-RU" sz="2400" b="1" dirty="0"/>
              <a:t> </a:t>
            </a:r>
            <a:r>
              <a:rPr lang="ru-RU" sz="2400" b="1" dirty="0" err="1" smtClean="0"/>
              <a:t>Готье</a:t>
            </a:r>
            <a:endParaRPr lang="ru-RU" sz="2400" b="1" dirty="0" smtClean="0"/>
          </a:p>
          <a:p>
            <a:pPr algn="ctr"/>
            <a:r>
              <a:rPr lang="ru-RU" sz="2000" b="1" dirty="0" smtClean="0"/>
              <a:t>и </a:t>
            </a:r>
            <a:r>
              <a:rPr lang="ru-RU" sz="2000" b="1" dirty="0"/>
              <a:t>её </a:t>
            </a:r>
            <a:r>
              <a:rPr lang="ru-RU" sz="2000" b="1" dirty="0" smtClean="0"/>
              <a:t>подруги и </a:t>
            </a:r>
            <a:r>
              <a:rPr lang="ru-RU" sz="2000" b="1" dirty="0"/>
              <a:t>ученицы Сюзанны Мейер-</a:t>
            </a:r>
            <a:r>
              <a:rPr lang="ru-RU" sz="2000" b="1" dirty="0" err="1"/>
              <a:t>Зундель</a:t>
            </a:r>
            <a:r>
              <a:rPr lang="ru-RU" sz="2000" dirty="0"/>
              <a:t> (1882–1971</a:t>
            </a:r>
            <a:r>
              <a:rPr lang="ru-RU" sz="2000" dirty="0" smtClean="0"/>
              <a:t>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Эпитафия придумана последним увлечением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Жюдит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Готье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2400" b="1" dirty="0" smtClean="0"/>
              <a:t>8-ым императором Вьетнама из династии </a:t>
            </a:r>
            <a:r>
              <a:rPr lang="ru-RU" sz="2400" b="1" dirty="0" err="1" smtClean="0"/>
              <a:t>Нгуен</a:t>
            </a:r>
            <a:endParaRPr lang="ru-RU" sz="2400" dirty="0"/>
          </a:p>
        </p:txBody>
      </p:sp>
      <p:pic>
        <p:nvPicPr>
          <p:cNvPr id="12293" name="Рисунок 10" descr="Tumba de Judith Gautier.jpg"/>
          <p:cNvPicPr>
            <a:picLocks noChangeAspect="1"/>
          </p:cNvPicPr>
          <p:nvPr/>
        </p:nvPicPr>
        <p:blipFill rotWithShape="1">
          <a:blip r:embed="rId3" cstate="print"/>
          <a:srcRect l="1937" r="4435" b="2669"/>
          <a:stretch/>
        </p:blipFill>
        <p:spPr bwMode="auto">
          <a:xfrm>
            <a:off x="323529" y="1692000"/>
            <a:ext cx="329961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6372200" y="2809959"/>
            <a:ext cx="25922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日</a:t>
            </a:r>
            <a:r>
              <a:rPr lang="ja-JP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来天</a:t>
            </a:r>
            <a:endParaRPr lang="ru-RU" sz="3200" b="1" dirty="0">
              <a:latin typeface="MS PGothic" panose="020B0600070205080204" pitchFamily="34" charset="-128"/>
              <a:ea typeface="SimSun" panose="02010600030101010101" pitchFamily="2" charset="-122"/>
            </a:endParaRPr>
          </a:p>
          <a:p>
            <a:pPr algn="ctr"/>
            <a:r>
              <a:rPr lang="ru-RU" sz="2400" i="1" dirty="0" smtClean="0">
                <a:latin typeface="Calibri" pitchFamily="34" charset="0"/>
              </a:rPr>
              <a:t>Солнце восходит</a:t>
            </a:r>
          </a:p>
          <a:p>
            <a:pPr algn="ctr"/>
            <a:r>
              <a:rPr lang="ru-RU" sz="2400" i="1" dirty="0" smtClean="0">
                <a:latin typeface="Calibri" pitchFamily="34" charset="0"/>
              </a:rPr>
              <a:t> в небо</a:t>
            </a:r>
          </a:p>
          <a:p>
            <a:pPr algn="ctr"/>
            <a:r>
              <a:rPr lang="zh-CN" altLang="en-US" sz="3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麻依</a:t>
            </a:r>
            <a:r>
              <a:rPr lang="zh-CN" altLang="en-US" sz="3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嘉</a:t>
            </a:r>
            <a:r>
              <a:rPr lang="ru-RU" altLang="zh-CN" sz="3200" dirty="0" smtClean="0">
                <a:latin typeface="MS PGothic" panose="020B0600070205080204" pitchFamily="34" charset="-128"/>
                <a:ea typeface="SimSun" panose="02010600030101010101" pitchFamily="2" charset="-122"/>
              </a:rPr>
              <a:t>    </a:t>
            </a:r>
          </a:p>
          <a:p>
            <a:pPr algn="ctr"/>
            <a:r>
              <a:rPr lang="ja-JP" altLang="en-US" sz="3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子</a:t>
            </a:r>
            <a:r>
              <a:rPr lang="ja-JP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春</a:t>
            </a:r>
            <a:r>
              <a:rPr lang="ja-JP" altLang="en-US" sz="3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拜</a:t>
            </a:r>
            <a:endParaRPr lang="ru-RU" altLang="ja-JP" sz="3200" dirty="0" smtClean="0">
              <a:latin typeface="MS PGothic" panose="020B0600070205080204" pitchFamily="34" charset="-128"/>
              <a:ea typeface="SimSun" panose="02010600030101010101" pitchFamily="2" charset="-122"/>
            </a:endParaRPr>
          </a:p>
          <a:p>
            <a:pPr algn="ctr"/>
            <a:r>
              <a:rPr lang="ru-RU" sz="2400" i="1" dirty="0" smtClean="0">
                <a:latin typeface="+mn-lt"/>
                <a:ea typeface="MS PGothic" panose="020B0600070205080204" pitchFamily="34" charset="-128"/>
              </a:rPr>
              <a:t>Кланяюсь моей Майе.   </a:t>
            </a:r>
          </a:p>
          <a:p>
            <a:pPr algn="ctr"/>
            <a:r>
              <a:rPr lang="ru-RU" sz="2400" i="1" dirty="0" smtClean="0">
                <a:latin typeface="+mn-lt"/>
                <a:ea typeface="MS PGothic" panose="020B0600070205080204" pitchFamily="34" charset="-128"/>
              </a:rPr>
              <a:t>Ты </a:t>
            </a:r>
            <a:r>
              <a:rPr lang="ru-RU" sz="2400" i="1" dirty="0" err="1" smtClean="0">
                <a:latin typeface="+mn-lt"/>
                <a:ea typeface="MS PGothic" panose="020B0600070205080204" pitchFamily="34" charset="-128"/>
              </a:rPr>
              <a:t>Суан</a:t>
            </a:r>
            <a:endParaRPr lang="ru-RU" i="1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8"/>
          <a:stretch/>
        </p:blipFill>
        <p:spPr>
          <a:xfrm>
            <a:off x="3707904" y="1691999"/>
            <a:ext cx="2620736" cy="4320000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27584" y="6156012"/>
            <a:ext cx="7560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Майя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прозвище </a:t>
            </a:r>
            <a:r>
              <a:rPr lang="ru-RU" sz="2400" dirty="0" err="1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Жюдит</a:t>
            </a:r>
            <a:r>
              <a:rPr lang="ru-RU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Готье</a:t>
            </a:r>
            <a:r>
              <a:rPr lang="ru-RU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в последние годы жизни</a:t>
            </a:r>
            <a:endParaRPr lang="ru-RU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372200" y="1632250"/>
            <a:ext cx="25922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/>
              <a:t>Хам </a:t>
            </a:r>
            <a:r>
              <a:rPr lang="ru-RU" sz="2800" b="1" dirty="0" err="1" smtClean="0"/>
              <a:t>Нги</a:t>
            </a:r>
            <a:r>
              <a:rPr lang="ru-RU" sz="2800" b="1" dirty="0" smtClean="0"/>
              <a:t> </a:t>
            </a:r>
            <a:r>
              <a:rPr lang="ja-JP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咸宜帝</a:t>
            </a:r>
            <a:endParaRPr lang="ru-RU" sz="2800" b="1" dirty="0" smtClean="0">
              <a:ea typeface="SimSun" panose="02010600030101010101" pitchFamily="2" charset="-122"/>
            </a:endParaRPr>
          </a:p>
          <a:p>
            <a:pPr algn="ctr"/>
            <a:r>
              <a:rPr lang="ru-RU" sz="2000" b="1" dirty="0" smtClean="0"/>
              <a:t>(1872–1943)</a:t>
            </a:r>
          </a:p>
          <a:p>
            <a:r>
              <a:rPr lang="ru-RU" sz="2000" dirty="0" smtClean="0"/>
              <a:t> </a:t>
            </a:r>
            <a:r>
              <a:rPr lang="ru-RU" dirty="0" smtClean="0"/>
              <a:t>личное имя </a:t>
            </a:r>
            <a:r>
              <a:rPr lang="ru-RU" sz="2400" dirty="0" smtClean="0"/>
              <a:t>Ты </a:t>
            </a:r>
            <a:r>
              <a:rPr lang="ru-RU" sz="2400" dirty="0" err="1" smtClean="0"/>
              <a:t>Суан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3600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9CFDAAC6-9A55-4FDE-AC9E-DAA5464DC02B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2174875" y="188913"/>
            <a:ext cx="4899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Стихотворение Дин Дунь-лина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2073629"/>
            <a:ext cx="5212920" cy="2579507"/>
          </a:xfrm>
          <a:prstGeom prst="rect">
            <a:avLst/>
          </a:prstGeom>
          <a:solidFill>
            <a:schemeClr val="bg1"/>
          </a:solidFill>
          <a:ln w="12700">
            <a:solidFill>
              <a:srgbClr val="704B26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r>
              <a:rPr lang="ru-RU" sz="2400" dirty="0" smtClean="0"/>
              <a:t>Ли </a:t>
            </a:r>
            <a:r>
              <a:rPr lang="ru-RU" sz="2400" dirty="0" err="1"/>
              <a:t>Бо</a:t>
            </a:r>
            <a:r>
              <a:rPr lang="ru-RU" sz="2400" dirty="0"/>
              <a:t> (Бай) </a:t>
            </a:r>
            <a:r>
              <a:rPr lang="zh-CN" altLang="en-US" sz="2400" dirty="0"/>
              <a:t>李白</a:t>
            </a:r>
            <a:r>
              <a:rPr lang="ru-RU" sz="2400" dirty="0"/>
              <a:t> (701–762/763), </a:t>
            </a:r>
            <a:endParaRPr lang="ru-RU" sz="2400" dirty="0" smtClean="0"/>
          </a:p>
          <a:p>
            <a:r>
              <a:rPr lang="ru-RU" sz="2400" dirty="0" err="1" smtClean="0"/>
              <a:t>Ду</a:t>
            </a:r>
            <a:r>
              <a:rPr lang="ru-RU" sz="2400" dirty="0" smtClean="0"/>
              <a:t> </a:t>
            </a:r>
            <a:r>
              <a:rPr lang="ru-RU" sz="2400" dirty="0"/>
              <a:t>Фу </a:t>
            </a:r>
            <a:r>
              <a:rPr lang="zh-CN" altLang="en-US" sz="2400" dirty="0"/>
              <a:t>杜甫</a:t>
            </a:r>
            <a:r>
              <a:rPr lang="ru-RU" sz="2400" dirty="0"/>
              <a:t> (712–770), </a:t>
            </a:r>
            <a:endParaRPr lang="ru-RU" sz="2400" dirty="0" smtClean="0"/>
          </a:p>
          <a:p>
            <a:r>
              <a:rPr lang="ru-RU" sz="2400" dirty="0" smtClean="0"/>
              <a:t>Су </a:t>
            </a:r>
            <a:r>
              <a:rPr lang="ru-RU" sz="2400" dirty="0"/>
              <a:t>Ши </a:t>
            </a:r>
            <a:r>
              <a:rPr lang="zh-CN" altLang="en-US" sz="2400" dirty="0"/>
              <a:t>蘇軾 </a:t>
            </a:r>
            <a:r>
              <a:rPr lang="ru-RU" sz="2400" dirty="0"/>
              <a:t>(1037–1101), </a:t>
            </a:r>
            <a:endParaRPr lang="ru-RU" sz="2400" dirty="0" smtClean="0"/>
          </a:p>
          <a:p>
            <a:r>
              <a:rPr lang="ru-RU" sz="2400" dirty="0" smtClean="0"/>
              <a:t>Ли </a:t>
            </a:r>
            <a:r>
              <a:rPr lang="ru-RU" sz="2400" dirty="0"/>
              <a:t>Цин-</a:t>
            </a:r>
            <a:r>
              <a:rPr lang="ru-RU" sz="2400" dirty="0" err="1"/>
              <a:t>чжао</a:t>
            </a:r>
            <a:r>
              <a:rPr lang="ru-RU" sz="2400" dirty="0"/>
              <a:t> </a:t>
            </a:r>
            <a:r>
              <a:rPr lang="zh-CN" altLang="en-US" sz="2400" dirty="0"/>
              <a:t>李清照</a:t>
            </a:r>
            <a:r>
              <a:rPr lang="ru-RU" sz="2400" dirty="0"/>
              <a:t> (1084–1155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…</a:t>
            </a:r>
          </a:p>
          <a:p>
            <a:r>
              <a:rPr lang="ru-RU" sz="2400" dirty="0"/>
              <a:t>Дин Дунь-</a:t>
            </a:r>
            <a:r>
              <a:rPr lang="ru-RU" sz="2400" dirty="0" err="1"/>
              <a:t>лин</a:t>
            </a:r>
            <a:r>
              <a:rPr lang="ru-RU" sz="2400" dirty="0"/>
              <a:t> </a:t>
            </a:r>
            <a:r>
              <a:rPr lang="ru-RU" sz="2400" dirty="0" err="1">
                <a:latin typeface="Calibri" pitchFamily="34" charset="0"/>
                <a:ea typeface="SimSun" pitchFamily="2" charset="-122"/>
              </a:rPr>
              <a:t>丁敦龄</a:t>
            </a:r>
            <a:r>
              <a:rPr lang="ru-RU" sz="2400" dirty="0">
                <a:latin typeface="Calibri" pitchFamily="34" charset="0"/>
                <a:ea typeface="SimSun" pitchFamily="2" charset="-122"/>
              </a:rPr>
              <a:t> (</a:t>
            </a:r>
            <a:r>
              <a:rPr lang="ru-RU" sz="2400" dirty="0"/>
              <a:t>1830–1886</a:t>
            </a:r>
            <a:r>
              <a:rPr lang="ru-RU" sz="2400" dirty="0" smtClean="0">
                <a:latin typeface="Calibri" pitchFamily="34" charset="0"/>
                <a:ea typeface="SimSun" pitchFamily="2" charset="-122"/>
              </a:rPr>
              <a:t>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2264" y="899172"/>
            <a:ext cx="3205640" cy="7328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钱锺书</a:t>
            </a:r>
            <a:r>
              <a:rPr lang="ru-RU" sz="2400" b="1" dirty="0">
                <a:ea typeface="SimSun" panose="02010600030101010101" pitchFamily="2" charset="-122"/>
              </a:rPr>
              <a:t> </a:t>
            </a:r>
            <a:r>
              <a:rPr lang="ru-RU" sz="2400" dirty="0">
                <a:ea typeface="SimSun" panose="02010600030101010101" pitchFamily="2" charset="-122"/>
              </a:rPr>
              <a:t>(1910–1998) </a:t>
            </a:r>
          </a:p>
        </p:txBody>
      </p:sp>
      <p:cxnSp>
        <p:nvCxnSpPr>
          <p:cNvPr id="5" name="Прямая со стрелкой 4"/>
          <p:cNvCxnSpPr>
            <a:stCxn id="3" idx="1"/>
            <a:endCxn id="28" idx="2"/>
          </p:cNvCxnSpPr>
          <p:nvPr/>
        </p:nvCxnSpPr>
        <p:spPr>
          <a:xfrm rot="10800000" flipH="1" flipV="1">
            <a:off x="502264" y="1265596"/>
            <a:ext cx="1568100" cy="3027500"/>
          </a:xfrm>
          <a:prstGeom prst="curvedConnector3">
            <a:avLst>
              <a:gd name="adj1" fmla="val -14578"/>
            </a:avLst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7631" y="2363847"/>
            <a:ext cx="46647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5400" b="1" dirty="0" smtClean="0">
                <a:sym typeface="Wingdings"/>
              </a:rPr>
              <a:t>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899172"/>
            <a:ext cx="1286845" cy="732848"/>
          </a:xfrm>
          <a:prstGeom prst="rect">
            <a:avLst/>
          </a:prstGeom>
          <a:solidFill>
            <a:schemeClr val="bg1"/>
          </a:solidFill>
          <a:ln w="12700">
            <a:solidFill>
              <a:srgbClr val="704B26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刘志侠</a:t>
            </a:r>
            <a:endParaRPr lang="ru-RU" sz="2400" b="1" dirty="0">
              <a:ea typeface="SimSun" panose="02010600030101010101" pitchFamily="2" charset="-122"/>
            </a:endParaRPr>
          </a:p>
        </p:txBody>
      </p:sp>
      <p:cxnSp>
        <p:nvCxnSpPr>
          <p:cNvPr id="13" name="Прямая со стрелкой 12"/>
          <p:cNvCxnSpPr>
            <a:stCxn id="11" idx="3"/>
            <a:endCxn id="35" idx="6"/>
          </p:cNvCxnSpPr>
          <p:nvPr/>
        </p:nvCxnSpPr>
        <p:spPr>
          <a:xfrm flipH="1">
            <a:off x="6785604" y="1265596"/>
            <a:ext cx="1737537" cy="3027500"/>
          </a:xfrm>
          <a:prstGeom prst="curvedConnector3">
            <a:avLst>
              <a:gd name="adj1" fmla="val -13157"/>
            </a:avLst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79718" y="2363847"/>
            <a:ext cx="46647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sym typeface="Wingdings"/>
              </a:rPr>
              <a:t>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070364" y="4221088"/>
            <a:ext cx="125372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660232" y="4221088"/>
            <a:ext cx="125372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498999" y="5441833"/>
            <a:ext cx="4024774" cy="732848"/>
          </a:xfrm>
          <a:prstGeom prst="rect">
            <a:avLst/>
          </a:prstGeom>
          <a:solidFill>
            <a:schemeClr val="bg1"/>
          </a:solidFill>
          <a:ln w="25400">
            <a:solidFill>
              <a:srgbClr val="FF9900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r>
              <a:rPr lang="ru-RU" sz="2400" b="1" dirty="0" err="1">
                <a:ea typeface="SimSun" pitchFamily="2" charset="-122"/>
              </a:rPr>
              <a:t>谷羽</a:t>
            </a:r>
            <a:r>
              <a:rPr lang="ru-RU" sz="2400" b="1" dirty="0">
                <a:ea typeface="SimSun" pitchFamily="2" charset="-122"/>
              </a:rPr>
              <a:t> </a:t>
            </a:r>
            <a:r>
              <a:rPr lang="ru-RU" sz="2400" b="1" dirty="0" smtClean="0">
                <a:ea typeface="SimSun" pitchFamily="2" charset="-122"/>
              </a:rPr>
              <a:t>: </a:t>
            </a:r>
            <a:r>
              <a:rPr lang="en-US" sz="24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兼听则明</a:t>
            </a: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</a:rPr>
              <a:t>，偏听则暗</a:t>
            </a:r>
            <a:endParaRPr lang="ru-RU" sz="2400" dirty="0">
              <a:ea typeface="SimSun" panose="02010600030101010101" pitchFamily="2" charset="-122"/>
            </a:endParaRPr>
          </a:p>
        </p:txBody>
      </p:sp>
      <p:cxnSp>
        <p:nvCxnSpPr>
          <p:cNvPr id="38" name="Прямая со стрелкой 12"/>
          <p:cNvCxnSpPr>
            <a:stCxn id="33" idx="0"/>
            <a:endCxn id="2" idx="2"/>
          </p:cNvCxnSpPr>
          <p:nvPr/>
        </p:nvCxnSpPr>
        <p:spPr>
          <a:xfrm flipV="1">
            <a:off x="4511386" y="4653136"/>
            <a:ext cx="2778" cy="788697"/>
          </a:xfrm>
          <a:prstGeom prst="straightConnector1">
            <a:avLst/>
          </a:prstGeom>
          <a:ln w="50800">
            <a:solidFill>
              <a:srgbClr val="FF9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16016" y="4631985"/>
            <a:ext cx="62998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FF9900"/>
                </a:solidFill>
                <a:sym typeface="Wingdings"/>
              </a:rPr>
              <a:t></a:t>
            </a:r>
            <a:endParaRPr lang="ru-RU" sz="54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 animBg="1"/>
      <p:bldP spid="15" grpId="0"/>
      <p:bldP spid="33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9CFDAAC6-9A55-4FDE-AC9E-DAA5464DC02B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2174875" y="188913"/>
            <a:ext cx="4899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Стихотворение Дин Дунь-лина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13201"/>
              </p:ext>
            </p:extLst>
          </p:nvPr>
        </p:nvGraphicFramePr>
        <p:xfrm>
          <a:off x="468313" y="908050"/>
          <a:ext cx="8280920" cy="5253863"/>
        </p:xfrm>
        <a:graphic>
          <a:graphicData uri="http://schemas.openxmlformats.org/drawingml/2006/table">
            <a:tbl>
              <a:tblPr/>
              <a:tblGrid>
                <a:gridCol w="3888432"/>
                <a:gridCol w="43924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Judith Gautier</a:t>
                      </a:r>
                      <a:endParaRPr lang="ru-RU" sz="2400" dirty="0">
                        <a:latin typeface="Arial" pitchFamily="34" charset="0"/>
                        <a:ea typeface="dengxi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L’OMBRE</a:t>
                      </a: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DES FEUILLES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D’ORANGER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i="1" dirty="0">
                          <a:latin typeface="Times New Roman"/>
                          <a:ea typeface="Times New Roman"/>
                          <a:cs typeface="Times New Roman"/>
                        </a:rPr>
                        <a:t>Selon Tin-Tun-Ling.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a jeune fille qui travaille tout le jour dans sa chambre solitaire est doucement émue si elle entend tout à coup le son d’une flûte de jade ; 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Et elle s’imagine qu’elle entend la voix d’un jeune garçon. 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À travers le papier des fenêtres, l’ombre des feuilles d’oranger vient s’asseoir sur ses genoux ; 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Et elle s’imagine que quelqu’un a déchiré sa robe de soie. 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0" marR="180000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dengxian"/>
                          <a:cs typeface="Arial" pitchFamily="34" charset="0"/>
                        </a:rPr>
                        <a:t>Игорь </a:t>
                      </a:r>
                      <a:r>
                        <a:rPr lang="ru-RU" sz="2400" b="1" dirty="0" smtClean="0">
                          <a:latin typeface="Arial" pitchFamily="34" charset="0"/>
                          <a:ea typeface="dengxian"/>
                          <a:cs typeface="Arial" pitchFamily="34" charset="0"/>
                        </a:rPr>
                        <a:t>Северянин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(1887–1941)</a:t>
                      </a:r>
                      <a:endParaRPr lang="ru-RU" sz="1800" dirty="0">
                        <a:latin typeface="Arial" pitchFamily="34" charset="0"/>
                        <a:ea typeface="dengxi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dengxian"/>
                          <a:cs typeface="Times New Roman"/>
                        </a:rPr>
                        <a:t>ТЕНЬ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dengxian"/>
                          <a:cs typeface="Times New Roman"/>
                        </a:rPr>
                        <a:t>АПЕЛЬСИННОЙ ВЕТКИ</a:t>
                      </a:r>
                    </a:p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latin typeface="Calibri"/>
                          <a:ea typeface="dengxi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dengxian"/>
                          <a:cs typeface="Times New Roman"/>
                        </a:rPr>
                        <a:t>ИЗ </a:t>
                      </a: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ТИН-ТУН-ЛИНГ 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mar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dengxian"/>
                          <a:cs typeface="Times New Roman"/>
                        </a:rPr>
                        <a:t>Одиночила</a:t>
                      </a: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 в комнате девушка.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mar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Взволновали ее звуки флейты, -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mar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Голос юноши в них... Голос, чей ты?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mar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О, застынь в напряженной мечте ушко! 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mar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Чья-то тень на колени к ней падает, -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mar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Из окна апельсинная ветка.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mar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"Разорвал кто-то платье мне метко",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mar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Грезит девушка с тайной отрадою... 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dengxian"/>
                        <a:cs typeface="Times New Roman"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dengxian"/>
                          <a:cs typeface="Times New Roman"/>
                        </a:rPr>
                        <a:t>Веймарн</a:t>
                      </a: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, мыза «</a:t>
                      </a:r>
                      <a:r>
                        <a:rPr lang="ru-RU" sz="1800" dirty="0" err="1">
                          <a:latin typeface="Times New Roman"/>
                          <a:ea typeface="dengxian"/>
                          <a:cs typeface="Times New Roman"/>
                        </a:rPr>
                        <a:t>Пустомержа</a:t>
                      </a: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». </a:t>
                      </a:r>
                      <a:endParaRPr lang="ru-RU" sz="1800" dirty="0" smtClean="0">
                        <a:latin typeface="Times New Roman"/>
                        <a:ea typeface="dengxian"/>
                        <a:cs typeface="Times New Roman"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dengxian"/>
                          <a:cs typeface="Times New Roman"/>
                        </a:rPr>
                        <a:t>Август  1912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180000" marR="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" name="Овал 27"/>
          <p:cNvSpPr/>
          <p:nvPr/>
        </p:nvSpPr>
        <p:spPr>
          <a:xfrm>
            <a:off x="2070364" y="4221088"/>
            <a:ext cx="125372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660232" y="4221088"/>
            <a:ext cx="125372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5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263BBC5E-8E1C-4E83-B664-4A4620CA10EA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711200" y="188913"/>
            <a:ext cx="7824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Стихотворения Жюдит Готье и Николая Гумилёва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17414"/>
              </p:ext>
            </p:extLst>
          </p:nvPr>
        </p:nvGraphicFramePr>
        <p:xfrm>
          <a:off x="250825" y="912813"/>
          <a:ext cx="8642350" cy="4901814"/>
        </p:xfrm>
        <a:graphic>
          <a:graphicData uri="http://schemas.openxmlformats.org/drawingml/2006/table">
            <a:tbl>
              <a:tblPr/>
              <a:tblGrid>
                <a:gridCol w="4727575"/>
                <a:gridCol w="391477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Ж.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Готье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ЛУННЫЙ СВЕТ В МОРЕ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朱迪特</a:t>
                      </a:r>
                      <a:r>
                        <a:rPr lang="en-US" altLang="ja-JP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•</a:t>
                      </a: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戈蒂耶</a:t>
                      </a:r>
                      <a:r>
                        <a:rPr lang="ru-RU" altLang="ja-JP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(подстрочник)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0" marR="72000" marT="0" marB="3689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Гумилёв.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ЛУННЫЙ СВЕТ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»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</a:b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尼古拉</a:t>
                      </a:r>
                      <a:r>
                        <a:rPr lang="en-US" altLang="ja-JP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·</a:t>
                      </a: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古米廖夫</a:t>
                      </a:r>
                      <a:r>
                        <a:rPr lang="ru-RU" altLang="ja-JP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В АЛЬБОМЕ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</a:txBody>
                  <a:tcPr marL="72000" marR="0" marT="0" marB="368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Полная луна только что вышла из воды.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Море похоже на большое серебряное блюдо.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На лодке несколько друзей пьют вино.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Глядя на маленькие облака, которые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качаются над горой, освещенной луной,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Некоторые говорят, что это жены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императора ходят в белых одеждах;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А другие утверждают, что это лебединое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облако.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0" marR="72000" marT="36891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Луна уже покинула утёсы,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И море как серебряный поднос,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Друзья сидят на лодке остроносой,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И жадно пьют горячее вино.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Смотря, как тучки по утесам бродят,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Сквозь сонный мрак луною озарён,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Одни из них мечтательно находят,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Что это поезд богдыханских жён;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Которые там странствуют, блистая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Одеждой белоснежною своей;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Другие с ними спорят, утверждая,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Что это караваны лебедей.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72000" marR="0" marT="3689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D8EF0C25-BC25-4B72-9E6F-016AE60EB231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831850" y="188913"/>
            <a:ext cx="7583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Стихотворение «ЛУННЫЙ СВЕТ В МОРЕ» 1867 г.</a:t>
            </a:r>
          </a:p>
        </p:txBody>
      </p:sp>
      <p:pic>
        <p:nvPicPr>
          <p:cNvPr id="15365" name="Рисунок 5" descr="Жюдит Готье Яшмовая книга 1867 стих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909638"/>
            <a:ext cx="3600450" cy="5399087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pic>
        <p:nvPicPr>
          <p:cNvPr id="15366" name="Рисунок 7" descr="Жюдит Готье Яшмовая книга 1867 стих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909638"/>
            <a:ext cx="3600450" cy="5399087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 rot="1031233">
            <a:off x="4040188" y="4144963"/>
            <a:ext cx="1508125" cy="52546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704B26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Li-Su-Tchon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52976925-B5C1-48EF-8E2A-78635C7FD571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831850" y="188913"/>
            <a:ext cx="7583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Стихотворение «ЛУННЫЙ СВЕТ В МОРЕ» 1902 г.</a:t>
            </a:r>
          </a:p>
        </p:txBody>
      </p:sp>
      <p:pic>
        <p:nvPicPr>
          <p:cNvPr id="16389" name="Рисунок 5" descr="Жюдит Готье Яшмовая книга 1867 стих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0625"/>
            <a:ext cx="3600450" cy="4837113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pic>
        <p:nvPicPr>
          <p:cNvPr id="16390" name="Рисунок 7" descr="Жюдит Готье Яшмовая книга 1867 стих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219200"/>
            <a:ext cx="3600450" cy="4779963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16391" name="TextBox 10"/>
          <p:cNvSpPr txBox="1">
            <a:spLocks noChangeArrowheads="1"/>
          </p:cNvSpPr>
          <p:nvPr/>
        </p:nvSpPr>
        <p:spPr bwMode="auto">
          <a:xfrm rot="1031233">
            <a:off x="4040188" y="4144963"/>
            <a:ext cx="1508125" cy="52546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704B26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Li-Oey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A681FF8A-7620-4D74-98DD-516D328222C0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52413" y="188913"/>
            <a:ext cx="43830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Загадка автора </a:t>
            </a:r>
          </a:p>
          <a:p>
            <a:pPr algn="ctr"/>
            <a:r>
              <a:rPr lang="ru-RU" sz="2400" b="1"/>
              <a:t>китайского стихотворения</a:t>
            </a:r>
          </a:p>
        </p:txBody>
      </p:sp>
      <p:pic>
        <p:nvPicPr>
          <p:cNvPr id="17413" name="Рисунок 5" descr="csm_Akutagava_1a799482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03355"/>
            <a:ext cx="3500438" cy="5256212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pic>
        <p:nvPicPr>
          <p:cNvPr id="17414" name="Рисунок 7" descr="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" y="1303200"/>
            <a:ext cx="3841750" cy="4968875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5197779" y="187325"/>
            <a:ext cx="3134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err="1"/>
              <a:t>Акутагава</a:t>
            </a:r>
            <a:r>
              <a:rPr lang="ru-RU" sz="2400" b="1" dirty="0"/>
              <a:t> </a:t>
            </a:r>
            <a:r>
              <a:rPr lang="ru-RU" sz="2400" b="1" dirty="0" err="1" smtClean="0"/>
              <a:t>Рюноске</a:t>
            </a:r>
            <a:endParaRPr lang="ru-RU" sz="2400" b="1" dirty="0" smtClean="0"/>
          </a:p>
          <a:p>
            <a:pPr algn="ctr"/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芥川 龍之介</a:t>
            </a:r>
            <a:endParaRPr lang="ru-RU" sz="2400" b="1" dirty="0">
              <a:ea typeface="SimSun" panose="02010600030101010101" pitchFamily="2" charset="-122"/>
            </a:endParaRPr>
          </a:p>
          <a:p>
            <a:pPr algn="ctr"/>
            <a:r>
              <a:rPr lang="ru-RU" dirty="0"/>
              <a:t>(1892–1927)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4011" y="4293096"/>
            <a:ext cx="1562562" cy="1471511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180000" rIns="180000" bIns="180000" rtlCol="0">
            <a:spAutoFit/>
          </a:bodyPr>
          <a:lstStyle/>
          <a:p>
            <a:pPr algn="ctr"/>
            <a:r>
              <a:rPr lang="ru-RU" sz="2400" b="1" dirty="0" err="1" smtClean="0">
                <a:ea typeface="SimSun" panose="02010600030101010101" pitchFamily="2" charset="-122"/>
              </a:rPr>
              <a:t>Рю</a:t>
            </a:r>
            <a:r>
              <a:rPr lang="ru-RU" sz="2400" b="1" dirty="0" smtClean="0">
                <a:ea typeface="SimSun" panose="02010600030101010101" pitchFamily="2" charset="-122"/>
              </a:rPr>
              <a:t>: Кэн</a:t>
            </a:r>
          </a:p>
          <a:p>
            <a:pPr algn="ctr"/>
            <a:r>
              <a:rPr lang="en-US" sz="24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Ryu</a:t>
            </a:r>
            <a:r>
              <a:rPr 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Ken</a:t>
            </a:r>
            <a:endParaRPr lang="ru-RU" sz="2400" b="1" dirty="0" smtClean="0">
              <a:ea typeface="SimSun" panose="02010600030101010101" pitchFamily="2" charset="-122"/>
            </a:endParaRPr>
          </a:p>
          <a:p>
            <a:pPr algn="ctr"/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劉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娟</a:t>
            </a:r>
            <a:endParaRPr lang="ru-RU" sz="2400" b="1" dirty="0"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327441"/>
            <a:ext cx="303448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ja-JP" altLang="en-US" sz="2400" dirty="0" smtClean="0">
                <a:solidFill>
                  <a:schemeClr val="bg1"/>
                </a:solidFill>
              </a:rPr>
              <a:t>パ</a:t>
            </a:r>
            <a:r>
              <a:rPr lang="ja-JP" altLang="en-US" sz="2400" dirty="0">
                <a:solidFill>
                  <a:schemeClr val="bg1"/>
                </a:solidFill>
              </a:rPr>
              <a:t>ステルの</a:t>
            </a:r>
            <a:r>
              <a:rPr lang="ja-JP" altLang="en-US" sz="2400" dirty="0" smtClean="0">
                <a:solidFill>
                  <a:schemeClr val="bg1"/>
                </a:solidFill>
              </a:rPr>
              <a:t>龍</a:t>
            </a:r>
            <a:r>
              <a:rPr lang="en-US" altLang="ja-JP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endParaRPr lang="ru-RU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ja-JP" altLang="en-US" sz="2400" dirty="0" smtClean="0">
                <a:solidFill>
                  <a:schemeClr val="bg1"/>
                </a:solidFill>
              </a:rPr>
              <a:t>粉彩龍</a:t>
            </a:r>
            <a:r>
              <a:rPr lang="en-US" altLang="ja-JP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endParaRPr lang="ru-RU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  <a:latin typeface="Arial Narrow" panose="020B0606020202030204" pitchFamily="34" charset="0"/>
                <a:ea typeface="SimSun" panose="02010600030101010101" pitchFamily="2" charset="-122"/>
              </a:rPr>
              <a:t>《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Пастельный дракон</a:t>
            </a:r>
            <a:r>
              <a:rPr lang="en-US" altLang="ja-JP" sz="2400" b="1" dirty="0">
                <a:solidFill>
                  <a:schemeClr val="bg1"/>
                </a:solidFill>
                <a:latin typeface="Arial Narrow" panose="020B0606020202030204" pitchFamily="34" charset="0"/>
                <a:ea typeface="SimSun" panose="02010600030101010101" pitchFamily="2" charset="-122"/>
              </a:rPr>
              <a:t>》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B1C3AB77-5DE0-47B5-8F6D-E258AA069002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611188" y="188913"/>
            <a:ext cx="802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Стихотворения Жюдит Готье и Акутагавы Рюноске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812415"/>
              </p:ext>
            </p:extLst>
          </p:nvPr>
        </p:nvGraphicFramePr>
        <p:xfrm>
          <a:off x="395288" y="712788"/>
          <a:ext cx="8424936" cy="5200777"/>
        </p:xfrm>
        <a:graphic>
          <a:graphicData uri="http://schemas.openxmlformats.org/drawingml/2006/table">
            <a:tbl>
              <a:tblPr/>
              <a:tblGrid>
                <a:gridCol w="3960440"/>
                <a:gridCol w="446449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Жюдит</a:t>
                      </a:r>
                      <a:r>
                        <a:rPr lang="ru-RU" sz="1800" b="1" dirty="0"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Готье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    </a:t>
                      </a: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朱迪特</a:t>
                      </a:r>
                      <a:r>
                        <a:rPr lang="en-US" altLang="ja-JP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•</a:t>
                      </a: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戈蒂耶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0" marR="68580" marT="53975" marB="5397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>
                          <a:latin typeface="Times New Roman"/>
                          <a:ea typeface="MS Gothic"/>
                          <a:cs typeface="Times New Roman"/>
                        </a:rPr>
                        <a:t>Акутагава</a:t>
                      </a:r>
                      <a:r>
                        <a:rPr lang="ru-RU" sz="1800" b="1" dirty="0">
                          <a:latin typeface="Times New Roman"/>
                          <a:ea typeface="MS Gothic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/>
                          <a:ea typeface="MS Gothic"/>
                          <a:cs typeface="Times New Roman"/>
                        </a:rPr>
                        <a:t>Рюноске</a:t>
                      </a:r>
                      <a:r>
                        <a:rPr lang="ru-RU" sz="1800" b="1" dirty="0" smtClean="0">
                          <a:latin typeface="Times New Roman"/>
                          <a:ea typeface="MS Gothic"/>
                          <a:cs typeface="Times New Roman"/>
                        </a:rPr>
                        <a:t>   </a:t>
                      </a: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芥川 龍之介</a:t>
                      </a:r>
                      <a:endParaRPr lang="ru-RU" sz="1800" b="1" dirty="0" smtClean="0">
                        <a:ea typeface="SimSun" panose="02010600030101010101" pitchFamily="2" charset="-122"/>
                      </a:endParaRPr>
                    </a:p>
                  </a:txBody>
                  <a:tcPr marL="68580" marR="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 CLAIR DE LUNE DANS LA MER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Li-Su-</a:t>
                      </a:r>
                      <a:r>
                        <a:rPr lang="en-US" sz="18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Tchon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(1867), </a:t>
                      </a:r>
                      <a:r>
                        <a:rPr lang="en-US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Li-</a:t>
                      </a:r>
                      <a:r>
                        <a:rPr lang="en-US" sz="18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Oey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(1902)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pleine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Lune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vient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de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sortir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de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l'eau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mer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ressemble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à un grand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plateau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en-US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d'argent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Sur 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 bateau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quelques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amis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boivent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des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tasses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de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vin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4</a:t>
                      </a:r>
                      <a:r>
                        <a:rPr lang="en-US" sz="18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regardant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les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petits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nuages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qui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balancent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sur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la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montagne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éclairés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 Lune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5</a:t>
                      </a:r>
                      <a:r>
                        <a:rPr lang="en-US" sz="18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</a:t>
                      </a:r>
                      <a:r>
                        <a:rPr lang="en-US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Quelques-uns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disent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que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sont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les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femmes de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l'Empereur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qui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promènent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vêtues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de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blanc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6</a:t>
                      </a:r>
                      <a:r>
                        <a:rPr lang="en-US" sz="18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Et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d'autres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prétendent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que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c'est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une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nuée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de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cygnes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0" marR="71755" marT="3619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dirty="0">
                          <a:latin typeface="MS Gothic" pitchFamily="49" charset="-128"/>
                          <a:ea typeface="MS Gothic" pitchFamily="49" charset="-128"/>
                          <a:cs typeface="Times New Roman"/>
                        </a:rPr>
                        <a:t>「月光」</a:t>
                      </a:r>
                      <a:r>
                        <a:rPr lang="en-US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----</a:t>
                      </a:r>
                      <a:endParaRPr lang="ru-RU" sz="1800" dirty="0" smtClean="0">
                        <a:latin typeface="Times New Roman"/>
                        <a:ea typeface="SimSun" pitchFamily="2" charset="-122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Judith </a:t>
                      </a:r>
                      <a:r>
                        <a:rPr lang="en-US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Gautier----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ジュディ・ゴーティエ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1</a:t>
                      </a:r>
                      <a:r>
                        <a:rPr lang="en-US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TW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満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月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は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水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より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出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で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、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海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は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銀［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しろがね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］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の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板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となりぬ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。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latin typeface="SimSun" pitchFamily="2" charset="-122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小舟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には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、人々盞［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さかづき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］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を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干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し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、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latin typeface="SimSun" pitchFamily="2" charset="-122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4</a:t>
                      </a:r>
                      <a:r>
                        <a:rPr lang="en-US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TW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月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明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りの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雲、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かそけきを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見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る</a:t>
                      </a:r>
                      <a:r>
                        <a:rPr lang="zh-TW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。</a:t>
                      </a:r>
                      <a:endParaRPr lang="ru-RU" altLang="zh-TW" sz="1800" dirty="0" smtClean="0">
                        <a:latin typeface="SimSun" pitchFamily="2" charset="-122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   </a:t>
                      </a:r>
                      <a:r>
                        <a:rPr lang="zh-TW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山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の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上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に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漂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ふ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雲。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latin typeface="SimSun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5</a:t>
                      </a:r>
                      <a:r>
                        <a:rPr lang="en-US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TW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人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々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あるひは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云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ふ</a:t>
                      </a:r>
                      <a:r>
                        <a:rPr lang="zh-TW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、</a:t>
                      </a:r>
                      <a:r>
                        <a:rPr lang="en-US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----</a:t>
                      </a:r>
                      <a:endParaRPr lang="ru-RU" sz="1800" dirty="0" smtClean="0">
                        <a:latin typeface="SimSun" pitchFamily="2" charset="-122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CN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   </a:t>
                      </a:r>
                      <a:r>
                        <a:rPr lang="zh-CN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皇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帝の白衣の后と、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latin typeface="SimSun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6</a:t>
                      </a:r>
                      <a:r>
                        <a:rPr lang="en-US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CN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あ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るひは云ふ、</a:t>
                      </a:r>
                      <a:r>
                        <a:rPr lang="en-US" sz="18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----</a:t>
                      </a:r>
                      <a:endParaRPr lang="ru-RU" sz="1800" dirty="0" smtClean="0">
                        <a:latin typeface="SimSun" pitchFamily="2" charset="-122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1800" spc="-5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   </a:t>
                      </a:r>
                      <a:r>
                        <a:rPr lang="zh-TW" sz="1800" spc="-5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天</a:t>
                      </a:r>
                      <a:r>
                        <a:rPr lang="zh-TW" sz="1800" spc="-5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［</a:t>
                      </a:r>
                      <a:r>
                        <a:rPr lang="zh-CN" sz="1800" spc="-5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あま</a:t>
                      </a:r>
                      <a:r>
                        <a:rPr lang="zh-TW" sz="1800" spc="-5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］翔</a:t>
                      </a:r>
                      <a:r>
                        <a:rPr lang="zh-CN" sz="1800" spc="-5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る</a:t>
                      </a:r>
                      <a:r>
                        <a:rPr lang="zh-TW" sz="1800" spc="-5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鵠［</a:t>
                      </a:r>
                      <a:r>
                        <a:rPr lang="zh-CN" sz="1800" spc="-5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くぐひ</a:t>
                      </a:r>
                      <a:r>
                        <a:rPr lang="zh-TW" sz="1800" spc="-5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］</a:t>
                      </a:r>
                      <a:r>
                        <a:rPr lang="zh-CN" sz="1800" spc="-5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のむれと</a:t>
                      </a:r>
                      <a:r>
                        <a:rPr lang="zh-TW" sz="1800" spc="-5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。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</a:txBody>
                  <a:tcPr marL="71755" marR="0" marT="361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510338"/>
            <a:ext cx="381000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85F325D8-B453-4D8D-8F60-E311E2509DD2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Рисунок 4" descr="112 DSCF7425.jpg"/>
          <p:cNvPicPr>
            <a:picLocks noChangeAspect="1"/>
          </p:cNvPicPr>
          <p:nvPr/>
        </p:nvPicPr>
        <p:blipFill>
          <a:blip r:embed="rId3" cstate="print"/>
          <a:srcRect l="5112" t="12201" r="5113" b="6950"/>
          <a:stretch>
            <a:fillRect/>
          </a:stretch>
        </p:blipFill>
        <p:spPr bwMode="auto">
          <a:xfrm>
            <a:off x="468313" y="836613"/>
            <a:ext cx="8207375" cy="5545137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051050" y="207963"/>
            <a:ext cx="588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переводчик, русист </a:t>
            </a:r>
            <a:r>
              <a:rPr lang="ru-RU" sz="2400" b="1" dirty="0" err="1"/>
              <a:t>Гу</a:t>
            </a:r>
            <a:r>
              <a:rPr lang="ru-RU" sz="2400" b="1" dirty="0"/>
              <a:t> </a:t>
            </a:r>
            <a:r>
              <a:rPr lang="ru-RU" sz="2400" b="1" dirty="0" err="1"/>
              <a:t>Юй</a:t>
            </a:r>
            <a:r>
              <a:rPr lang="ru-RU" sz="2400" b="1" dirty="0"/>
              <a:t> </a:t>
            </a:r>
            <a:r>
              <a:rPr lang="ru-RU" sz="2400" b="1" dirty="0" err="1">
                <a:ea typeface="SimSun" pitchFamily="2" charset="-122"/>
              </a:rPr>
              <a:t>谷羽</a:t>
            </a:r>
            <a:r>
              <a:rPr lang="ru-RU" dirty="0">
                <a:ea typeface="SimSun" pitchFamily="2" charset="-122"/>
              </a:rPr>
              <a:t> (р. 1940)</a:t>
            </a:r>
            <a:endParaRPr lang="ru-RU" sz="2400" dirty="0"/>
          </a:p>
        </p:txBody>
      </p:sp>
      <p:pic>
        <p:nvPicPr>
          <p:cNvPr id="3078" name="Рисунок 19" descr="Гу Юй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0415">
            <a:off x="590550" y="582613"/>
            <a:ext cx="1627188" cy="1979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9" name="Рисунок 20" descr="Гу Юй 2.jpg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 rot="-529559">
            <a:off x="4429125" y="866775"/>
            <a:ext cx="1247775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0" name="Рисунок 21" descr="Гу Юй 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4675" y="765175"/>
            <a:ext cx="1281113" cy="1979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1" name="Рисунок 22" descr="Гу Юй 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13990">
            <a:off x="6831013" y="866775"/>
            <a:ext cx="1417637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2" name="Рисунок 23" descr="Гу Юй 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802290">
            <a:off x="4205288" y="2559050"/>
            <a:ext cx="1433512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3" name="Рисунок 24" descr="Гу Юй 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2522538"/>
            <a:ext cx="1411287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4" name="Рисунок 25" descr="Гу Юй 7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96501">
            <a:off x="7024688" y="2578100"/>
            <a:ext cx="1455737" cy="1979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5" name="Рисунок 26" descr="Гу Юй 8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623700">
            <a:off x="4522788" y="4340225"/>
            <a:ext cx="1377950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6" name="Рисунок 27" descr="Гу Юй 9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525" y="4327525"/>
            <a:ext cx="1417638" cy="1979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7" name="Рисунок 28" descr="Гу Юй 10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859600">
            <a:off x="7126288" y="4329113"/>
            <a:ext cx="1420812" cy="1979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88" name="TextBox 29"/>
          <p:cNvSpPr txBox="1">
            <a:spLocks noChangeArrowheads="1"/>
          </p:cNvSpPr>
          <p:nvPr/>
        </p:nvSpPr>
        <p:spPr bwMode="auto">
          <a:xfrm>
            <a:off x="1941959" y="6434141"/>
            <a:ext cx="5078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2017-2020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年出版的书籍，谷羽是翻译和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或编译器</a:t>
            </a:r>
            <a:endParaRPr lang="ru-RU" dirty="0">
              <a:latin typeface="Calibri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8D80EABE-C5E4-45C3-B08F-022BFDD02937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188913"/>
            <a:ext cx="80264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Стихотворения </a:t>
            </a:r>
            <a:r>
              <a:rPr lang="ru-RU" sz="2400" b="1" dirty="0" err="1"/>
              <a:t>Жюдит</a:t>
            </a:r>
            <a:r>
              <a:rPr lang="ru-RU" sz="2400" b="1" dirty="0"/>
              <a:t> </a:t>
            </a:r>
            <a:r>
              <a:rPr lang="ru-RU" sz="2400" b="1" dirty="0" err="1"/>
              <a:t>Готье</a:t>
            </a:r>
            <a:r>
              <a:rPr lang="ru-RU" sz="2400" b="1" dirty="0"/>
              <a:t> и </a:t>
            </a:r>
            <a:r>
              <a:rPr lang="ru-RU" sz="2400" b="1" dirty="0" err="1"/>
              <a:t>Акутагавы</a:t>
            </a:r>
            <a:r>
              <a:rPr lang="ru-RU" sz="2400" b="1" dirty="0"/>
              <a:t> </a:t>
            </a:r>
            <a:r>
              <a:rPr lang="ru-RU" sz="2400" b="1" dirty="0" err="1"/>
              <a:t>Рюноске</a:t>
            </a: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spc="100" dirty="0"/>
              <a:t>подстрочники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83426"/>
              </p:ext>
            </p:extLst>
          </p:nvPr>
        </p:nvGraphicFramePr>
        <p:xfrm>
          <a:off x="250825" y="981075"/>
          <a:ext cx="8713788" cy="4893945"/>
        </p:xfrm>
        <a:graphic>
          <a:graphicData uri="http://schemas.openxmlformats.org/drawingml/2006/table">
            <a:tbl>
              <a:tblPr/>
              <a:tblGrid>
                <a:gridCol w="4249738"/>
                <a:gridCol w="446405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Жюдит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Готье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   </a:t>
                      </a: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朱迪特</a:t>
                      </a:r>
                      <a:r>
                        <a:rPr lang="en-US" altLang="ja-JP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•</a:t>
                      </a: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戈蒂耶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(подстрочник)</a:t>
                      </a:r>
                    </a:p>
                  </a:txBody>
                  <a:tcPr marL="0" marR="53975" marT="71755" marB="7175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Акутагава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Рюноске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    </a:t>
                      </a: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芥川 龍之介</a:t>
                      </a:r>
                      <a:endParaRPr lang="ru-RU" altLang="ja-JP" sz="1800" b="1" dirty="0" smtClean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(подстрочник)</a:t>
                      </a:r>
                    </a:p>
                  </a:txBody>
                  <a:tcPr marL="53975" marR="0" marT="71755" marB="717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ЛУННЫЙ СВЕТ В МОРЕ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Ли-Су-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Чон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(1867),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Ли-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Оэй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(1902)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Полная луна только что вышла из воды.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Море похоже на большое серебряное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блюдо.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На лодке несколько друзей пьют вино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dengxian"/>
                        </a:rPr>
                        <a:t>4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. Глядя на маленькие облака, которые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     качаются над горой, освещённой луной,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 Black" pitchFamily="34" charset="0"/>
                        <a:ea typeface="dengxian"/>
                        <a:cs typeface="dengxi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dengxian"/>
                        </a:rPr>
                        <a:t>5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. Некоторые говорят, что это жёны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     императора ходят в белых одеждах;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dengxian"/>
                          <a:cs typeface="dengxian"/>
                        </a:rPr>
                        <a:t>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. А другие утверждают, что это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     лебединое облако</a:t>
                      </a:r>
                    </a:p>
                  </a:txBody>
                  <a:tcPr marL="0" marR="53975" marT="71755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ЛУННЫЙ СВЕТ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Жюдит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Готье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Полная луна выходит из воды,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М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оре становится подобным серебряному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  подносу.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лодочке люди чарку осушают,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и видят, как смутно проявляются облака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  лунного света.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  Над горами – плывущее облако.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Люди то говорят, что это жёны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  императора в белых одеждах,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то говорят, что это стая лебедей парит 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  небе.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53975" marR="0" marT="717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1125" y="6070686"/>
            <a:ext cx="78229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かそけ</a:t>
            </a:r>
            <a:r>
              <a:rPr lang="ja-JP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き</a:t>
            </a:r>
            <a:r>
              <a:rPr lang="ru-RU" altLang="ja-JP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ru-RU" dirty="0"/>
              <a:t>тусклый, туманный, нечёткий, размытый, эфемерный</a:t>
            </a:r>
            <a:endParaRPr lang="ru-RU" b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02467AF1-777B-406D-BF99-7FB983D99CB2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8113" y="115888"/>
            <a:ext cx="643255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Стихотворения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Николая Гумилёва и </a:t>
            </a:r>
            <a:r>
              <a:rPr lang="ru-RU" sz="2400" b="1" dirty="0" err="1"/>
              <a:t>Акутагавы</a:t>
            </a:r>
            <a:r>
              <a:rPr lang="ru-RU" sz="2400" b="1" dirty="0"/>
              <a:t> </a:t>
            </a:r>
            <a:r>
              <a:rPr lang="ru-RU" sz="2400" b="1" dirty="0" err="1"/>
              <a:t>Рюноске</a:t>
            </a:r>
            <a:endParaRPr lang="ru-RU" sz="2400" i="1" spc="1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75215"/>
              </p:ext>
            </p:extLst>
          </p:nvPr>
        </p:nvGraphicFramePr>
        <p:xfrm>
          <a:off x="250825" y="981075"/>
          <a:ext cx="8712968" cy="4933569"/>
        </p:xfrm>
        <a:graphic>
          <a:graphicData uri="http://schemas.openxmlformats.org/drawingml/2006/table">
            <a:tbl>
              <a:tblPr/>
              <a:tblGrid>
                <a:gridCol w="4248472"/>
                <a:gridCol w="446449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Николай Гумилёв   </a:t>
                      </a: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尼古拉</a:t>
                      </a:r>
                      <a:r>
                        <a:rPr lang="en-US" altLang="ja-JP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·</a:t>
                      </a: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古米廖夫</a:t>
                      </a:r>
                      <a:r>
                        <a:rPr lang="ru-RU" altLang="ja-JP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0" marR="53975" marT="71755" marB="7175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Акутагава</a:t>
                      </a:r>
                      <a:r>
                        <a:rPr lang="ru-RU" sz="1800" b="1" dirty="0"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Рюноске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   </a:t>
                      </a:r>
                      <a:r>
                        <a:rPr lang="ja-JP" altLang="en-US" sz="18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芥川 龍之介</a:t>
                      </a:r>
                      <a:endParaRPr lang="ru-RU" sz="1800" b="1" dirty="0" smtClean="0">
                        <a:ea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(подстрочник)</a:t>
                      </a:r>
                      <a:endParaRPr lang="ru-RU" sz="1800" b="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53975" marR="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ЛУННЫЙ СВЕТ (В АЛЬБОМЕ)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Луна уже покинула утёсы,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 море как серебряный поднос,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Друзья сидят на лодке остроносой,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И жадно пьют горячее вино.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Смотря, как тучки по утесам бродят,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Сквозь сонный мрак луною озарён,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kern="1200" dirty="0" smtClean="0">
                        <a:solidFill>
                          <a:srgbClr val="9900CC"/>
                        </a:solidFill>
                        <a:latin typeface="Arial Black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Одни из них мечтательно находят,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Что это поезд богдыханских жён;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 Которые там странствуют, блистая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Одеждой белоснежною своей;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Другие с ними спорят, утверждая,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Что это караваны лебедей.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0" marR="53975" marT="7175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ЛУННЫЙ СВЕТ</a:t>
                      </a:r>
                      <a:endParaRPr lang="ru-RU" sz="1800" dirty="0" smtClean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Полная луна выходит из воды,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М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оре становится подобным серебряному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  подносу.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лодочке люди чарку осушают,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 Black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и видят, как смутно проявляются облака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  лунного света.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  Над горами – плывущее облако.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Люди то говорят, что это жёны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  императора в белых одеждах,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 Black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 Black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то говорят, что это стая лебедей парит 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  небе.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53975" marR="0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1125" y="6070686"/>
            <a:ext cx="78229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かそけ</a:t>
            </a:r>
            <a:r>
              <a:rPr lang="ja-JP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き</a:t>
            </a:r>
            <a:r>
              <a:rPr lang="ru-RU" altLang="ja-JP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ru-RU" dirty="0"/>
              <a:t>тусклый, туманный, нечёткий, размытый, эфемерный</a:t>
            </a:r>
            <a:endParaRPr lang="ru-RU" b="1" dirty="0">
              <a:ea typeface="SimSun" panose="02010600030101010101" pitchFamily="2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3138" y="3722423"/>
            <a:ext cx="1431995" cy="282641"/>
          </a:xfrm>
          <a:prstGeom prst="rect">
            <a:avLst/>
          </a:prstGeom>
          <a:solidFill>
            <a:srgbClr val="C3E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лунного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света.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713478"/>
            <a:ext cx="3456384" cy="288032"/>
          </a:xfrm>
          <a:prstGeom prst="rect">
            <a:avLst/>
          </a:prstGeom>
          <a:solidFill>
            <a:srgbClr val="C3E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сонный мрак луною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озарён,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3413894"/>
            <a:ext cx="2740302" cy="282641"/>
          </a:xfrm>
          <a:prstGeom prst="rect">
            <a:avLst/>
          </a:prstGeom>
          <a:solidFill>
            <a:srgbClr val="C3E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смутно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проявляются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облака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000199B1-2B3E-4A26-96AF-4FFAC3ABB9E9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168725" y="188913"/>
            <a:ext cx="400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Ли </a:t>
            </a:r>
            <a:r>
              <a:rPr lang="ru-RU" sz="2400" b="1" dirty="0" err="1"/>
              <a:t>Хуа</a:t>
            </a:r>
            <a:r>
              <a:rPr lang="ru-RU" sz="2400" b="1" dirty="0"/>
              <a:t>   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李華</a:t>
            </a:r>
            <a:r>
              <a:rPr lang="ru-RU" altLang="zh-CN" sz="2400" b="1" dirty="0"/>
              <a:t>   (715 </a:t>
            </a:r>
            <a:r>
              <a:rPr lang="ru-RU" sz="2400" dirty="0"/>
              <a:t>–</a:t>
            </a:r>
            <a:r>
              <a:rPr lang="ru-RU" altLang="zh-CN" sz="2400" b="1" dirty="0"/>
              <a:t> 774)</a:t>
            </a:r>
            <a:endParaRPr lang="ru-RU" sz="2400" b="1" dirty="0"/>
          </a:p>
        </p:txBody>
      </p:sp>
      <p:pic>
        <p:nvPicPr>
          <p:cNvPr id="21509" name="Рисунок 7" descr="Ли Хуа 3a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438525" y="908050"/>
            <a:ext cx="4805363" cy="5400675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468313" y="1052513"/>
            <a:ext cx="2663825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Второе (вежливое) имя (имя-</a:t>
            </a:r>
            <a:r>
              <a:rPr lang="ru-RU" sz="2400" dirty="0" err="1">
                <a:latin typeface="Calibri" pitchFamily="34" charset="0"/>
                <a:cs typeface="Times New Roman" pitchFamily="18" charset="0"/>
              </a:rPr>
              <a:t>цзы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zh-CN" altLang="en-US" sz="2400" dirty="0">
                <a:latin typeface="Calibri" pitchFamily="34" charset="0"/>
              </a:rPr>
              <a:t>字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b="1" dirty="0" err="1">
                <a:latin typeface="Calibri" pitchFamily="34" charset="0"/>
                <a:cs typeface="Times New Roman" pitchFamily="18" charset="0"/>
              </a:rPr>
              <a:t>Сян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-шу   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遐叔</a:t>
            </a:r>
            <a:r>
              <a:rPr lang="ru-RU" altLang="zh-CN" sz="2400" dirty="0" smtClean="0">
                <a:latin typeface="Calibri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ru-RU" altLang="zh-CN" sz="2400" dirty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zh-CN" sz="2400" b="1" dirty="0" smtClean="0">
                <a:latin typeface="Calibri" pitchFamily="34" charset="0"/>
              </a:rPr>
              <a:t>Ли </a:t>
            </a:r>
            <a:r>
              <a:rPr lang="ru-RU" altLang="zh-CN" sz="2400" b="1" dirty="0" err="1" smtClean="0">
                <a:latin typeface="Calibri" pitchFamily="34" charset="0"/>
              </a:rPr>
              <a:t>Сян</a:t>
            </a:r>
            <a:r>
              <a:rPr lang="ru-RU" altLang="zh-CN" sz="2400" b="1" dirty="0" smtClean="0">
                <a:latin typeface="Calibri" pitchFamily="34" charset="0"/>
              </a:rPr>
              <a:t>-шу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altLang="zh-CN" sz="2400" dirty="0" smtClean="0">
                <a:latin typeface="Calibri" pitchFamily="34" charset="0"/>
              </a:rPr>
              <a:t>превратилось</a:t>
            </a:r>
            <a:endParaRPr lang="ru-RU" altLang="zh-CN" sz="2400" dirty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zh-CN" sz="2400" dirty="0" smtClean="0">
                <a:latin typeface="Calibri" pitchFamily="34" charset="0"/>
              </a:rPr>
              <a:t>в  </a:t>
            </a:r>
            <a:r>
              <a:rPr lang="ru-RU" altLang="zh-CN" sz="2400" b="1" dirty="0">
                <a:latin typeface="Calibri" pitchFamily="34" charset="0"/>
              </a:rPr>
              <a:t>Ли-Су-</a:t>
            </a:r>
            <a:r>
              <a:rPr lang="ru-RU" altLang="zh-CN" sz="2400" b="1" dirty="0" err="1">
                <a:latin typeface="Calibri" pitchFamily="34" charset="0"/>
              </a:rPr>
              <a:t>Чон</a:t>
            </a:r>
            <a:endParaRPr lang="ru-RU" altLang="zh-CN" sz="2400" b="1" dirty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zh-CN" sz="2400" dirty="0" smtClean="0">
                <a:latin typeface="Calibri" pitchFamily="34" charset="0"/>
              </a:rPr>
              <a:t>         </a:t>
            </a:r>
            <a:r>
              <a:rPr lang="ru-RU" altLang="zh-CN" sz="2400" dirty="0">
                <a:latin typeface="Calibri" pitchFamily="34" charset="0"/>
              </a:rPr>
              <a:t>у </a:t>
            </a:r>
            <a:r>
              <a:rPr lang="ru-RU" altLang="zh-CN" sz="2400" dirty="0" err="1" smtClean="0">
                <a:latin typeface="Calibri" pitchFamily="34" charset="0"/>
              </a:rPr>
              <a:t>Жюдит</a:t>
            </a:r>
            <a:r>
              <a:rPr lang="ru-RU" altLang="zh-CN" sz="2400" dirty="0" smtClean="0">
                <a:latin typeface="Calibri" pitchFamily="34" charset="0"/>
              </a:rPr>
              <a:t> </a:t>
            </a:r>
            <a:r>
              <a:rPr lang="ru-RU" altLang="zh-CN" sz="2400" dirty="0" err="1">
                <a:latin typeface="Calibri" pitchFamily="34" charset="0"/>
              </a:rPr>
              <a:t>Готье</a:t>
            </a:r>
            <a:endParaRPr lang="ru-RU" altLang="zh-CN" sz="2400" dirty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zh-CN" sz="2400" dirty="0" smtClean="0">
                <a:latin typeface="Calibri" pitchFamily="34" charset="0"/>
              </a:rPr>
              <a:t>и в </a:t>
            </a:r>
            <a:r>
              <a:rPr lang="ru-RU" altLang="zh-CN" sz="2400" b="1" dirty="0">
                <a:latin typeface="Calibri" pitchFamily="34" charset="0"/>
              </a:rPr>
              <a:t>Ли-Су-Чан</a:t>
            </a:r>
            <a:r>
              <a:rPr lang="ru-RU" altLang="zh-CN" sz="2400" dirty="0">
                <a:latin typeface="Calibri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zh-CN" sz="2400" dirty="0" smtClean="0">
                <a:latin typeface="Calibri" pitchFamily="34" charset="0"/>
              </a:rPr>
              <a:t>               у Гумилёва 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39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000199B1-2B3E-4A26-96AF-4FFAC3ABB9E9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168800" y="190800"/>
            <a:ext cx="400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Ли </a:t>
            </a:r>
            <a:r>
              <a:rPr lang="ru-RU" sz="2400" b="1" dirty="0" err="1"/>
              <a:t>Хуа</a:t>
            </a:r>
            <a:r>
              <a:rPr lang="ru-RU" sz="2400" b="1" dirty="0"/>
              <a:t>   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李華</a:t>
            </a:r>
            <a:r>
              <a:rPr lang="ru-RU" altLang="zh-CN" sz="2400" b="1" dirty="0"/>
              <a:t>   (715 </a:t>
            </a:r>
            <a:r>
              <a:rPr lang="ru-RU" sz="2400" dirty="0"/>
              <a:t>–</a:t>
            </a:r>
            <a:r>
              <a:rPr lang="ru-RU" altLang="zh-CN" sz="2400" b="1" dirty="0"/>
              <a:t> 774)</a:t>
            </a:r>
            <a:endParaRPr lang="ru-RU" sz="2400" b="1" dirty="0"/>
          </a:p>
        </p:txBody>
      </p:sp>
      <p:grpSp>
        <p:nvGrpSpPr>
          <p:cNvPr id="21512" name="Группа 21511"/>
          <p:cNvGrpSpPr/>
          <p:nvPr/>
        </p:nvGrpSpPr>
        <p:grpSpPr>
          <a:xfrm>
            <a:off x="366780" y="868376"/>
            <a:ext cx="8685070" cy="4835170"/>
            <a:chOff x="251520" y="868376"/>
            <a:chExt cx="8685070" cy="4835170"/>
          </a:xfrm>
        </p:grpSpPr>
        <p:sp>
          <p:nvSpPr>
            <p:cNvPr id="21511" name="Прямоугольник 21510"/>
            <p:cNvSpPr/>
            <p:nvPr/>
          </p:nvSpPr>
          <p:spPr>
            <a:xfrm>
              <a:off x="251520" y="4581128"/>
              <a:ext cx="2664296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1520" y="868376"/>
              <a:ext cx="8685070" cy="483517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>
                  <a:latin typeface="SimSun" panose="02010600030101010101" pitchFamily="2" charset="-122"/>
                  <a:ea typeface="SimSun" panose="02010600030101010101" pitchFamily="2" charset="-122"/>
                </a:rPr>
                <a:t>進</a:t>
              </a:r>
              <a:r>
                <a:rPr lang="zh-CN" altLang="en-US" sz="2400" dirty="0" smtClean="0">
                  <a:latin typeface="SimSun" panose="02010600030101010101" pitchFamily="2" charset="-122"/>
                  <a:ea typeface="SimSun" panose="02010600030101010101" pitchFamily="2" charset="-122"/>
                </a:rPr>
                <a:t>士</a:t>
              </a:r>
              <a:r>
                <a:rPr lang="ru-RU" altLang="zh-CN" sz="2400" dirty="0" smtClean="0">
                  <a:ea typeface="SimSun" panose="02010600030101010101" pitchFamily="2" charset="-122"/>
                </a:rPr>
                <a:t> 735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2400" dirty="0"/>
                <a:t>博學宏</a:t>
              </a:r>
              <a:r>
                <a:rPr lang="zh-CN" altLang="en-US" sz="2400" dirty="0" smtClean="0"/>
                <a:t>詞</a:t>
              </a:r>
              <a:r>
                <a:rPr lang="ru-RU" altLang="zh-CN" sz="2400" dirty="0" smtClean="0"/>
                <a:t> 743</a:t>
              </a:r>
              <a:r>
                <a:rPr lang="ru-RU" altLang="zh-CN" sz="2200" dirty="0" smtClean="0">
                  <a:latin typeface="Arial Narrow" panose="020B0606020202030204" pitchFamily="34" charset="0"/>
                </a:rPr>
                <a:t> </a:t>
              </a:r>
              <a:r>
                <a:rPr lang="ru-RU" sz="2200" dirty="0">
                  <a:latin typeface="Arial Narrow" panose="020B0606020202030204" pitchFamily="34" charset="0"/>
                </a:rPr>
                <a:t>–</a:t>
              </a:r>
              <a:r>
                <a:rPr lang="ru-RU" altLang="zh-CN" sz="2200" dirty="0" smtClean="0">
                  <a:latin typeface="Arial Narrow" panose="020B0606020202030204" pitchFamily="34" charset="0"/>
                </a:rPr>
                <a:t> </a:t>
              </a:r>
              <a:r>
                <a:rPr lang="ru-RU" sz="2200" dirty="0">
                  <a:latin typeface="Arial Narrow" panose="020B0606020202030204" pitchFamily="34" charset="0"/>
                </a:rPr>
                <a:t>обширная учёность, грандиозное словотворчество</a:t>
              </a:r>
              <a:endParaRPr lang="ru-RU" altLang="zh-CN" sz="2200" dirty="0" smtClean="0">
                <a:latin typeface="Arial Narrow" panose="020B0606020202030204" pitchFamily="34" charset="0"/>
              </a:endParaRPr>
            </a:p>
            <a:p>
              <a:pPr>
                <a:lnSpc>
                  <a:spcPct val="130000"/>
                </a:lnSpc>
              </a:pPr>
              <a:endParaRPr lang="ru-RU" dirty="0">
                <a:ea typeface="SimSun" panose="0201060003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400" dirty="0"/>
                <a:t>秘書省教書</a:t>
              </a:r>
              <a:r>
                <a:rPr lang="zh-CN" altLang="en-US" sz="2400" dirty="0" smtClean="0"/>
                <a:t>郎</a:t>
              </a:r>
              <a:r>
                <a:rPr lang="ru-RU" altLang="zh-CN" sz="2400" dirty="0" smtClean="0"/>
                <a:t> </a:t>
              </a:r>
              <a:r>
                <a:rPr lang="ru-RU" dirty="0">
                  <a:latin typeface="Arial Narrow" panose="020B0606020202030204" pitchFamily="34" charset="0"/>
                </a:rPr>
                <a:t>–</a:t>
              </a:r>
              <a:r>
                <a:rPr lang="ru-RU" altLang="zh-CN" dirty="0" smtClean="0">
                  <a:latin typeface="Arial Narrow" panose="020B0606020202030204" pitchFamily="34" charset="0"/>
                </a:rPr>
                <a:t> </a:t>
              </a:r>
              <a:r>
                <a:rPr lang="ru-RU" dirty="0" smtClean="0">
                  <a:latin typeface="Arial Narrow" panose="020B0606020202030204" pitchFamily="34" charset="0"/>
                </a:rPr>
                <a:t>служитель </a:t>
              </a:r>
              <a:r>
                <a:rPr lang="ru-RU" dirty="0">
                  <a:latin typeface="Arial Narrow" panose="020B0606020202030204" pitchFamily="34" charset="0"/>
                </a:rPr>
                <a:t>в Приказе </a:t>
              </a:r>
              <a:r>
                <a:rPr lang="ru-RU" dirty="0" smtClean="0">
                  <a:latin typeface="Arial Narrow" panose="020B0606020202030204" pitchFamily="34" charset="0"/>
                </a:rPr>
                <a:t>секретных </a:t>
              </a:r>
              <a:r>
                <a:rPr lang="ru-RU" dirty="0">
                  <a:latin typeface="Arial Narrow" panose="020B0606020202030204" pitchFamily="34" charset="0"/>
                </a:rPr>
                <a:t>документов</a:t>
              </a:r>
              <a:endParaRPr lang="ru-RU" altLang="zh-CN" sz="2000" dirty="0" smtClean="0">
                <a:latin typeface="Arial Narrow" panose="020B060602020203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400" dirty="0"/>
                <a:t>監察御</a:t>
              </a:r>
              <a:r>
                <a:rPr lang="zh-CN" altLang="en-US" sz="2400" dirty="0" smtClean="0"/>
                <a:t>史</a:t>
              </a:r>
              <a:r>
                <a:rPr lang="ru-RU" altLang="zh-CN" sz="2400" dirty="0" smtClean="0"/>
                <a:t> 752</a:t>
              </a:r>
              <a:r>
                <a:rPr lang="ru-RU" altLang="zh-CN" sz="2000" dirty="0" smtClean="0">
                  <a:latin typeface="Arial Narrow" panose="020B0606020202030204" pitchFamily="34" charset="0"/>
                </a:rPr>
                <a:t>	</a:t>
              </a:r>
              <a:r>
                <a:rPr lang="ru-RU" sz="2000" dirty="0">
                  <a:latin typeface="Arial Narrow" panose="020B0606020202030204" pitchFamily="34" charset="0"/>
                </a:rPr>
                <a:t> </a:t>
              </a:r>
              <a:r>
                <a:rPr lang="ru-RU" sz="2000" dirty="0" smtClean="0">
                  <a:latin typeface="Arial Narrow" panose="020B0606020202030204" pitchFamily="34" charset="0"/>
                </a:rPr>
                <a:t>–</a:t>
              </a:r>
              <a:r>
                <a:rPr lang="ru-RU" altLang="zh-CN" sz="2000" dirty="0" smtClean="0">
                  <a:latin typeface="Arial Narrow" panose="020B0606020202030204" pitchFamily="34" charset="0"/>
                </a:rPr>
                <a:t> </a:t>
              </a:r>
              <a:r>
                <a:rPr lang="ru-RU" sz="2000" dirty="0">
                  <a:latin typeface="Arial Narrow" panose="020B0606020202030204" pitchFamily="34" charset="0"/>
                </a:rPr>
                <a:t>расследующий державный </a:t>
              </a:r>
              <a:r>
                <a:rPr lang="ru-RU" sz="2000" dirty="0" smtClean="0">
                  <a:latin typeface="Arial Narrow" panose="020B0606020202030204" pitchFamily="34" charset="0"/>
                </a:rPr>
                <a:t>наблюдатель</a:t>
              </a:r>
              <a:endParaRPr lang="ru-RU" altLang="zh-CN" sz="2000" dirty="0" smtClean="0">
                <a:latin typeface="Arial Narrow" panose="020B060602020203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400" dirty="0"/>
                <a:t>右補</a:t>
              </a:r>
              <a:r>
                <a:rPr lang="zh-CN" altLang="en-US" sz="2400" dirty="0" smtClean="0"/>
                <a:t>闕</a:t>
              </a:r>
              <a:r>
                <a:rPr lang="ru-RU" altLang="zh-CN" sz="2000" dirty="0" smtClean="0">
                  <a:latin typeface="Arial Narrow" panose="020B0606020202030204" pitchFamily="34" charset="0"/>
                </a:rPr>
                <a:t> </a:t>
              </a:r>
              <a:r>
                <a:rPr lang="ru-RU" sz="2000" dirty="0" smtClean="0">
                  <a:latin typeface="Arial Narrow" panose="020B0606020202030204" pitchFamily="34" charset="0"/>
                </a:rPr>
                <a:t>– </a:t>
              </a:r>
              <a:r>
                <a:rPr lang="ru-RU" sz="2000" dirty="0">
                  <a:latin typeface="Arial Narrow" panose="020B0606020202030204" pitchFamily="34" charset="0"/>
                </a:rPr>
                <a:t>исправитель упущений в </a:t>
              </a:r>
              <a:r>
                <a:rPr lang="ru-RU" sz="2000" dirty="0" smtClean="0">
                  <a:latin typeface="Arial Narrow" panose="020B0606020202030204" pitchFamily="34" charset="0"/>
                </a:rPr>
                <a:t>праве</a:t>
              </a:r>
              <a:endParaRPr lang="ru-RU" altLang="zh-CN" sz="2000" dirty="0">
                <a:latin typeface="Arial Narrow" panose="020B060602020203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400" dirty="0"/>
                <a:t>侍御</a:t>
              </a:r>
              <a:r>
                <a:rPr lang="zh-CN" altLang="en-US" sz="2400" dirty="0" smtClean="0"/>
                <a:t>史</a:t>
              </a:r>
              <a:r>
                <a:rPr lang="ru-RU" altLang="zh-CN" sz="2000" dirty="0" smtClean="0">
                  <a:latin typeface="Arial Narrow" panose="020B0606020202030204" pitchFamily="34" charset="0"/>
                </a:rPr>
                <a:t> </a:t>
              </a:r>
              <a:r>
                <a:rPr lang="ru-RU" sz="2000" dirty="0" smtClean="0">
                  <a:latin typeface="Arial Narrow" panose="020B0606020202030204" pitchFamily="34" charset="0"/>
                </a:rPr>
                <a:t>– дежурный цензор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2400" dirty="0" smtClean="0"/>
                <a:t>員</a:t>
              </a:r>
              <a:r>
                <a:rPr lang="zh-CN" altLang="en-US" sz="2400" dirty="0"/>
                <a:t>外</a:t>
              </a:r>
              <a:r>
                <a:rPr lang="zh-CN" altLang="en-US" sz="2400" dirty="0" smtClean="0"/>
                <a:t>郎</a:t>
              </a:r>
              <a:r>
                <a:rPr lang="ru-RU" altLang="zh-CN" sz="2400" dirty="0" smtClean="0"/>
                <a:t> (</a:t>
              </a:r>
              <a:r>
                <a:rPr lang="zh-CN" altLang="en-US" sz="2400" dirty="0"/>
                <a:t>吏部</a:t>
              </a:r>
              <a:r>
                <a:rPr lang="ru-RU" altLang="zh-CN" sz="2400" dirty="0" smtClean="0"/>
                <a:t>)</a:t>
              </a:r>
              <a:r>
                <a:rPr lang="ru-RU" altLang="zh-CN" sz="2000" dirty="0" smtClean="0">
                  <a:latin typeface="Arial Narrow" panose="020B0606020202030204" pitchFamily="34" charset="0"/>
                </a:rPr>
                <a:t> </a:t>
              </a:r>
              <a:r>
                <a:rPr lang="ru-RU" sz="2000" dirty="0">
                  <a:latin typeface="Arial Narrow" panose="020B0606020202030204" pitchFamily="34" charset="0"/>
                </a:rPr>
                <a:t>–</a:t>
              </a:r>
              <a:r>
                <a:rPr lang="ru-RU" altLang="zh-CN" sz="2000" dirty="0" smtClean="0">
                  <a:latin typeface="Arial Narrow" panose="020B0606020202030204" pitchFamily="34" charset="0"/>
                </a:rPr>
                <a:t> </a:t>
              </a:r>
              <a:r>
                <a:rPr lang="ru-RU" sz="2000" dirty="0" smtClean="0">
                  <a:latin typeface="Arial Narrow" panose="020B0606020202030204" pitchFamily="34" charset="0"/>
                </a:rPr>
                <a:t>сверхштатный помощник (в министерстве чинов)</a:t>
              </a:r>
            </a:p>
            <a:p>
              <a:pPr>
                <a:lnSpc>
                  <a:spcPct val="130000"/>
                </a:lnSpc>
              </a:pPr>
              <a:r>
                <a:rPr lang="ja-JP" altLang="en-US" sz="24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安史之</a:t>
              </a:r>
              <a:r>
                <a:rPr lang="ja-JP" altLang="en-US" sz="2400" b="1" dirty="0" smtClean="0">
                  <a:latin typeface="SimSun" panose="02010600030101010101" pitchFamily="2" charset="-122"/>
                  <a:ea typeface="SimSun" panose="02010600030101010101" pitchFamily="2" charset="-122"/>
                </a:rPr>
                <a:t>亂</a:t>
              </a:r>
              <a:r>
                <a:rPr lang="ru-RU" altLang="ja-JP" sz="2400" dirty="0" smtClean="0">
                  <a:ea typeface="SimSun" panose="02010600030101010101" pitchFamily="2" charset="-122"/>
                </a:rPr>
                <a:t> (755-763) </a:t>
              </a:r>
              <a:r>
                <a:rPr lang="ru-RU" sz="2400" dirty="0" smtClean="0"/>
                <a:t>-</a:t>
              </a:r>
              <a:r>
                <a:rPr lang="ru-RU" altLang="zh-CN" sz="2400" dirty="0" smtClean="0">
                  <a:latin typeface="SimSun" panose="02010600030101010101" pitchFamily="2" charset="-122"/>
                  <a:ea typeface="SimSun" panose="02010600030101010101" pitchFamily="2" charset="-122"/>
                </a:rPr>
                <a:t> </a:t>
              </a:r>
              <a:r>
                <a:rPr lang="zh-CN" altLang="en-US" sz="2400" dirty="0" smtClean="0">
                  <a:latin typeface="SimSun" panose="02010600030101010101" pitchFamily="2" charset="-122"/>
                  <a:ea typeface="SimSun" panose="02010600030101010101" pitchFamily="2" charset="-122"/>
                </a:rPr>
                <a:t>舍人</a:t>
              </a:r>
              <a:r>
                <a:rPr lang="ru-RU" altLang="zh-CN" sz="2000" dirty="0" smtClean="0">
                  <a:latin typeface="Arial Narrow" panose="020B0606020202030204" pitchFamily="34" charset="0"/>
                  <a:ea typeface="SimSun" panose="02010600030101010101" pitchFamily="2" charset="-122"/>
                </a:rPr>
                <a:t> </a:t>
              </a:r>
              <a:r>
                <a:rPr lang="ru-RU" sz="2000" dirty="0" smtClean="0">
                  <a:latin typeface="Arial Narrow" panose="020B0606020202030204" pitchFamily="34" charset="0"/>
                </a:rPr>
                <a:t>– придворный чин (в государственной канцелярии)</a:t>
              </a:r>
              <a:endParaRPr lang="ru-RU" altLang="zh-CN" sz="2000" dirty="0" smtClean="0">
                <a:latin typeface="Arial Narrow" panose="020B0606020202030204" pitchFamily="34" charset="0"/>
                <a:ea typeface="SimSun" panose="0201060003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400" dirty="0"/>
                <a:t>司戶參</a:t>
              </a:r>
              <a:r>
                <a:rPr lang="zh-CN" altLang="en-US" sz="2400" dirty="0" smtClean="0"/>
                <a:t>軍</a:t>
              </a:r>
              <a:r>
                <a:rPr lang="ru-RU" altLang="zh-CN" sz="2000" dirty="0" smtClean="0">
                  <a:latin typeface="Arial Narrow" panose="020B0606020202030204" pitchFamily="34" charset="0"/>
                </a:rPr>
                <a:t> - </a:t>
              </a:r>
              <a:r>
                <a:rPr lang="ru-RU" sz="2000" dirty="0" smtClean="0">
                  <a:latin typeface="Arial Narrow" panose="020B0606020202030204" pitchFamily="34" charset="0"/>
                </a:rPr>
                <a:t>участвующий </a:t>
              </a:r>
              <a:r>
                <a:rPr lang="ru-RU" sz="2000" dirty="0">
                  <a:latin typeface="Arial Narrow" panose="020B0606020202030204" pitchFamily="34" charset="0"/>
                </a:rPr>
                <a:t>[в решении] гарнизонных [вопросов по делам] </a:t>
              </a:r>
              <a:endParaRPr lang="ru-RU" sz="2000" dirty="0" smtClean="0">
                <a:latin typeface="Arial Narrow" panose="020B0606020202030204" pitchFamily="34" charset="0"/>
              </a:endParaRPr>
            </a:p>
            <a:p>
              <a:pPr>
                <a:lnSpc>
                  <a:spcPct val="5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 </a:t>
              </a:r>
              <a:r>
                <a:rPr lang="ru-RU" sz="2000" dirty="0" smtClean="0">
                  <a:latin typeface="Arial Narrow" panose="020B0606020202030204" pitchFamily="34" charset="0"/>
                </a:rPr>
                <a:t>                                                                                      управления </a:t>
              </a:r>
              <a:r>
                <a:rPr lang="ru-RU" sz="2000" dirty="0">
                  <a:latin typeface="Arial Narrow" panose="020B0606020202030204" pitchFamily="34" charset="0"/>
                </a:rPr>
                <a:t>подворьями</a:t>
              </a:r>
              <a:endParaRPr lang="ru-RU" sz="2000" dirty="0">
                <a:latin typeface="Arial Narrow" panose="020B060602020203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03648" y="6165304"/>
            <a:ext cx="62244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ja-JP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辞</a:t>
            </a:r>
            <a:r>
              <a:rPr lang="ja-JP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官</a:t>
            </a:r>
            <a:r>
              <a:rPr lang="ru-RU" altLang="ja-JP" sz="2400" dirty="0" smtClean="0">
                <a:ea typeface="SimSun" panose="02010600030101010101" pitchFamily="2" charset="-122"/>
              </a:rPr>
              <a:t> 765.</a:t>
            </a:r>
            <a:r>
              <a:rPr lang="zh-CN" altLang="en-US" sz="2400" dirty="0"/>
              <a:t>因风湿侵袭而引</a:t>
            </a:r>
            <a:r>
              <a:rPr lang="zh-CN" altLang="en-US" sz="2400" dirty="0" smtClean="0"/>
              <a:t>起的</a:t>
            </a:r>
            <a:r>
              <a:rPr lang="zh-CN" altLang="en-US" sz="2400" dirty="0"/>
              <a:t>关节疼痛或麻</a:t>
            </a:r>
            <a:r>
              <a:rPr lang="zh-CN" altLang="en-US" sz="2400" dirty="0" smtClean="0"/>
              <a:t>木</a:t>
            </a:r>
            <a:endParaRPr lang="ru-RU" sz="24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213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000199B1-2B3E-4A26-96AF-4FFAC3ABB9E9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168800" y="188913"/>
            <a:ext cx="400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Ли </a:t>
            </a:r>
            <a:r>
              <a:rPr lang="ru-RU" sz="2400" b="1" dirty="0" err="1"/>
              <a:t>Хуа</a:t>
            </a:r>
            <a:r>
              <a:rPr lang="ru-RU" sz="2400" b="1" dirty="0"/>
              <a:t>   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李華</a:t>
            </a:r>
            <a:r>
              <a:rPr lang="ru-RU" altLang="zh-CN" sz="2400" b="1" dirty="0"/>
              <a:t>   (715 </a:t>
            </a:r>
            <a:r>
              <a:rPr lang="ru-RU" sz="2400" dirty="0"/>
              <a:t>–</a:t>
            </a:r>
            <a:r>
              <a:rPr lang="ru-RU" altLang="zh-CN" sz="2400" b="1" dirty="0"/>
              <a:t> 774)</a:t>
            </a:r>
            <a:endParaRPr lang="ru-RU" sz="2400" b="1" dirty="0"/>
          </a:p>
        </p:txBody>
      </p:sp>
      <p:pic>
        <p:nvPicPr>
          <p:cNvPr id="21509" name="Рисунок 7" descr="Ли Хуа 3a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438525" y="908050"/>
            <a:ext cx="4805363" cy="5400675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052736"/>
            <a:ext cx="3077766" cy="48013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err="1"/>
              <a:t>Сяо</a:t>
            </a:r>
            <a:r>
              <a:rPr lang="ru-RU" sz="2400" b="1" dirty="0"/>
              <a:t> Ин-ши</a:t>
            </a:r>
            <a:r>
              <a:rPr lang="ru-RU" sz="2400" dirty="0"/>
              <a:t> </a:t>
            </a:r>
            <a:r>
              <a:rPr lang="en-US" sz="24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蕭穎士</a:t>
            </a:r>
            <a:endParaRPr lang="ru-RU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400" dirty="0" smtClean="0"/>
              <a:t>(</a:t>
            </a:r>
            <a:r>
              <a:rPr lang="ru-RU" sz="2400" dirty="0"/>
              <a:t>707–758</a:t>
            </a:r>
            <a:r>
              <a:rPr lang="ru-RU" sz="2400" dirty="0" smtClean="0"/>
              <a:t>)</a:t>
            </a:r>
          </a:p>
          <a:p>
            <a:endParaRPr lang="ru-RU" sz="2400" dirty="0"/>
          </a:p>
          <a:p>
            <a:r>
              <a:rPr lang="ru-RU" altLang="ja-JP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en-US" altLang="ja-JP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en-US" sz="24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蕭李</a:t>
            </a:r>
            <a:r>
              <a:rPr lang="en-US" altLang="ja-JP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endParaRPr lang="ru-RU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ru-RU" sz="2400" b="1" dirty="0">
              <a:ea typeface="SimSun" panose="02010600030101010101" pitchFamily="2" charset="-122"/>
            </a:endParaRPr>
          </a:p>
          <a:p>
            <a:r>
              <a:rPr lang="zh-CN" altLang="en-US" sz="2400" dirty="0" smtClean="0"/>
              <a:t>李</a:t>
            </a:r>
            <a:r>
              <a:rPr lang="zh-CN" altLang="en-US" sz="2400" dirty="0"/>
              <a:t>华和萧颖士是唐</a:t>
            </a:r>
            <a:r>
              <a:rPr lang="zh-CN" altLang="en-US" sz="2400" dirty="0" smtClean="0"/>
              <a:t>朝</a:t>
            </a:r>
            <a:endParaRPr lang="ru-RU" altLang="zh-CN" sz="2400" dirty="0" smtClean="0"/>
          </a:p>
          <a:p>
            <a:r>
              <a:rPr lang="zh-CN" altLang="en-US" sz="2400" dirty="0" smtClean="0"/>
              <a:t>最早</a:t>
            </a:r>
            <a:r>
              <a:rPr lang="zh-CN" altLang="en-US" sz="2400" dirty="0"/>
              <a:t>的古文运动启蒙者</a:t>
            </a:r>
            <a:endParaRPr lang="ru-RU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ru-RU" sz="2400" b="1" dirty="0">
              <a:ea typeface="SimSun" panose="02010600030101010101" pitchFamily="2" charset="-122"/>
            </a:endParaRPr>
          </a:p>
          <a:p>
            <a:r>
              <a:rPr lang="ru-RU" sz="2400" b="1" dirty="0" smtClean="0">
                <a:ea typeface="SimSun" panose="02010600030101010101" pitchFamily="2" charset="-122"/>
              </a:rPr>
              <a:t>Ли Бай  </a:t>
            </a:r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李</a:t>
            </a:r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白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400" dirty="0" smtClean="0">
                <a:ea typeface="SimSun" panose="02010600030101010101" pitchFamily="2" charset="-122"/>
              </a:rPr>
              <a:t>(</a:t>
            </a:r>
            <a:r>
              <a:rPr lang="ru-RU" altLang="zh-CN" sz="2400" dirty="0" smtClean="0"/>
              <a:t>701 </a:t>
            </a:r>
            <a:r>
              <a:rPr lang="ru-RU" sz="2400" dirty="0"/>
              <a:t>–</a:t>
            </a:r>
            <a:r>
              <a:rPr lang="ru-RU" altLang="zh-CN" sz="2400" dirty="0"/>
              <a:t> </a:t>
            </a:r>
            <a:r>
              <a:rPr lang="ru-RU" altLang="zh-CN" sz="2400" dirty="0" smtClean="0"/>
              <a:t>762/3)</a:t>
            </a:r>
          </a:p>
          <a:p>
            <a:endParaRPr lang="ru-RU" sz="2400" dirty="0">
              <a:ea typeface="SimSun" panose="02010600030101010101" pitchFamily="2" charset="-122"/>
            </a:endParaRPr>
          </a:p>
          <a:p>
            <a:r>
              <a:rPr lang="ru-RU" sz="2400" b="1" dirty="0" err="1" smtClean="0">
                <a:ea typeface="SimSun" panose="02010600030101010101" pitchFamily="2" charset="-122"/>
              </a:rPr>
              <a:t>Ду</a:t>
            </a:r>
            <a:r>
              <a:rPr lang="ru-RU" sz="2400" b="1" dirty="0" smtClean="0">
                <a:ea typeface="SimSun" panose="02010600030101010101" pitchFamily="2" charset="-122"/>
              </a:rPr>
              <a:t> Фу </a:t>
            </a:r>
            <a:r>
              <a:rPr lang="ja-JP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杜</a:t>
            </a:r>
            <a:r>
              <a:rPr lang="ja-JP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甫</a:t>
            </a:r>
            <a:endParaRPr lang="ru-RU" altLang="ja-JP" sz="2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400" dirty="0">
                <a:ea typeface="SimSun" panose="02010600030101010101" pitchFamily="2" charset="-122"/>
              </a:rPr>
              <a:t>(</a:t>
            </a:r>
            <a:r>
              <a:rPr lang="ru-RU" altLang="zh-CN" sz="2400" dirty="0" smtClean="0"/>
              <a:t>712 </a:t>
            </a:r>
            <a:r>
              <a:rPr lang="ru-RU" sz="2400" dirty="0"/>
              <a:t>–</a:t>
            </a:r>
            <a:r>
              <a:rPr lang="ru-RU" altLang="zh-CN" sz="2400" dirty="0"/>
              <a:t> </a:t>
            </a:r>
            <a:r>
              <a:rPr lang="ru-RU" altLang="zh-CN" sz="2400" dirty="0" smtClean="0"/>
              <a:t>770)</a:t>
            </a:r>
            <a:endParaRPr lang="ru-RU" altLang="zh-CN" sz="2400" dirty="0"/>
          </a:p>
        </p:txBody>
      </p:sp>
    </p:spTree>
    <p:extLst>
      <p:ext uri="{BB962C8B-B14F-4D97-AF65-F5344CB8AC3E}">
        <p14:creationId xmlns:p14="http://schemas.microsoft.com/office/powerpoint/2010/main" val="898354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000199B1-2B3E-4A26-96AF-4FFAC3ABB9E9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83889"/>
            <a:ext cx="8316379" cy="52937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ea typeface="SimSun" panose="02010600030101010101" pitchFamily="2" charset="-122"/>
              </a:rPr>
              <a:t>Ли Бай  </a:t>
            </a:r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李</a:t>
            </a:r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白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400" dirty="0" smtClean="0">
                <a:ea typeface="SimSun" panose="02010600030101010101" pitchFamily="2" charset="-122"/>
              </a:rPr>
              <a:t>(</a:t>
            </a:r>
            <a:r>
              <a:rPr lang="ru-RU" altLang="zh-CN" sz="2400" dirty="0" smtClean="0"/>
              <a:t>701 </a:t>
            </a:r>
            <a:r>
              <a:rPr lang="ru-RU" sz="2400" dirty="0"/>
              <a:t>–</a:t>
            </a:r>
            <a:r>
              <a:rPr lang="ru-RU" altLang="zh-CN" sz="2400" dirty="0"/>
              <a:t> </a:t>
            </a:r>
            <a:r>
              <a:rPr lang="ru-RU" altLang="zh-CN" sz="2400" dirty="0" smtClean="0"/>
              <a:t>762/3)</a:t>
            </a:r>
          </a:p>
          <a:p>
            <a:endParaRPr lang="ru-RU" sz="2400" dirty="0" smtClean="0">
              <a:ea typeface="SimSun" panose="02010600030101010101" pitchFamily="2" charset="-122"/>
            </a:endParaRPr>
          </a:p>
          <a:p>
            <a:r>
              <a:rPr lang="ru-RU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753</a:t>
            </a:r>
            <a:r>
              <a:rPr lang="ja-JP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ru-RU" altLang="ja-JP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ru-RU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en-US" sz="24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宣州謝脁樓餞別校書</a:t>
            </a:r>
            <a:r>
              <a:rPr lang="en-US" sz="24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叔雲</a:t>
            </a:r>
            <a:endParaRPr lang="ru-RU" sz="2400" b="1" dirty="0" smtClean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0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(</a:t>
            </a:r>
            <a:r>
              <a:rPr lang="ru-RU" sz="2000" dirty="0" smtClean="0">
                <a:latin typeface="Arial Narrow" panose="020B0606020202030204" pitchFamily="34" charset="0"/>
              </a:rPr>
              <a:t>На </a:t>
            </a:r>
            <a:r>
              <a:rPr lang="ru-RU" sz="2000" dirty="0">
                <a:latin typeface="Arial Narrow" panose="020B0606020202030204" pitchFamily="34" charset="0"/>
              </a:rPr>
              <a:t>башне Се </a:t>
            </a:r>
            <a:r>
              <a:rPr lang="ru-RU" sz="2000" dirty="0" err="1">
                <a:latin typeface="Arial Narrow" panose="020B0606020202030204" pitchFamily="34" charset="0"/>
              </a:rPr>
              <a:t>Тяо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 smtClean="0">
                <a:latin typeface="Arial Narrow" panose="020B0606020202030204" pitchFamily="34" charset="0"/>
              </a:rPr>
              <a:t>Сюаньчжоу</a:t>
            </a:r>
            <a:r>
              <a:rPr lang="ru-RU" sz="2000" dirty="0" smtClean="0">
                <a:latin typeface="Arial Narrow" panose="020B0606020202030204" pitchFamily="34" charset="0"/>
              </a:rPr>
              <a:t> прощаюсь с дядей </a:t>
            </a:r>
            <a:r>
              <a:rPr lang="ru-RU" sz="2000" dirty="0" err="1" smtClean="0">
                <a:latin typeface="Arial Narrow" panose="020B0606020202030204" pitchFamily="34" charset="0"/>
              </a:rPr>
              <a:t>Юнем</a:t>
            </a:r>
            <a:r>
              <a:rPr lang="ru-RU" sz="2000" dirty="0" smtClean="0">
                <a:latin typeface="Arial Narrow" panose="020B0606020202030204" pitchFamily="34" charset="0"/>
              </a:rPr>
              <a:t>, текстологом</a:t>
            </a:r>
            <a:r>
              <a:rPr lang="ru-RU" sz="20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)</a:t>
            </a:r>
          </a:p>
          <a:p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</a:rPr>
              <a:t>百度百科</a:t>
            </a:r>
            <a:r>
              <a:rPr lang="ru-RU" sz="24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ru-RU" sz="2400" dirty="0">
                <a:ea typeface="SimSun" panose="02010600030101010101" pitchFamily="2" charset="-122"/>
              </a:rPr>
              <a:t>: «</a:t>
            </a: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</a:rPr>
              <a:t>李云</a:t>
            </a:r>
            <a:r>
              <a:rPr lang="ru-RU" sz="2400" dirty="0">
                <a:latin typeface="SimSun" panose="02010600030101010101" pitchFamily="2" charset="-122"/>
                <a:ea typeface="SimSun" panose="02010600030101010101" pitchFamily="2" charset="-122"/>
              </a:rPr>
              <a:t>» </a:t>
            </a:r>
            <a:r>
              <a:rPr lang="ru-RU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CN" altLang="en-US" sz="24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李</a:t>
            </a:r>
            <a:r>
              <a:rPr lang="en-US" sz="2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雲</a:t>
            </a:r>
            <a:r>
              <a:rPr lang="ru-RU" sz="2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Symbol"/>
              </a:rPr>
              <a:t>= </a:t>
            </a:r>
            <a:r>
              <a:rPr lang="zh-CN" altLang="en-US" sz="2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李華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SimSun" panose="02010600030101010101" pitchFamily="2" charset="-122"/>
            </a:endParaRPr>
          </a:p>
          <a:p>
            <a:r>
              <a:rPr lang="zh-CN" altLang="en-US" sz="2400" dirty="0" smtClean="0"/>
              <a:t>文</a:t>
            </a:r>
            <a:r>
              <a:rPr lang="zh-CN" altLang="en-US" sz="2400" dirty="0"/>
              <a:t>苑英華</a:t>
            </a:r>
            <a:r>
              <a:rPr lang="zh-CN" alt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(Пышные цветы садов литературы</a:t>
            </a:r>
            <a:r>
              <a:rPr lang="ru-RU" sz="2000" dirty="0" smtClean="0">
                <a:latin typeface="Arial Narrow" panose="020B0606020202030204" pitchFamily="34" charset="0"/>
              </a:rPr>
              <a:t>)</a:t>
            </a:r>
            <a:r>
              <a:rPr lang="ru-RU" sz="2400" dirty="0" smtClean="0">
                <a:latin typeface="Arial Narrow" panose="020B0606020202030204" pitchFamily="34" charset="0"/>
              </a:rPr>
              <a:t> : </a:t>
            </a:r>
            <a:r>
              <a:rPr lang="zh-CN" altLang="en-US" sz="2400" dirty="0" smtClean="0"/>
              <a:t>陪</a:t>
            </a:r>
            <a:r>
              <a:rPr lang="zh-CN" altLang="en-US" sz="2400" dirty="0"/>
              <a:t>侍御</a:t>
            </a:r>
            <a:r>
              <a:rPr lang="zh-CN" altLang="en-US" sz="2400" b="1" dirty="0">
                <a:solidFill>
                  <a:srgbClr val="FF0000"/>
                </a:solidFill>
              </a:rPr>
              <a:t>叔華</a:t>
            </a:r>
            <a:r>
              <a:rPr lang="zh-CN" altLang="en-US" sz="2400" dirty="0"/>
              <a:t>登樓</a:t>
            </a:r>
            <a:r>
              <a:rPr lang="zh-CN" altLang="en-US" sz="2400" dirty="0" smtClean="0"/>
              <a:t>歌</a:t>
            </a:r>
            <a:endParaRPr lang="ru-RU" altLang="zh-CN" sz="2400" dirty="0" smtClean="0"/>
          </a:p>
          <a:p>
            <a:r>
              <a:rPr lang="ru-RU" altLang="zh-CN" sz="2000" dirty="0" smtClean="0">
                <a:latin typeface="Arial Narrow" panose="020B0606020202030204" pitchFamily="34" charset="0"/>
              </a:rPr>
              <a:t>(</a:t>
            </a:r>
            <a:r>
              <a:rPr lang="ru-RU" sz="2000" dirty="0">
                <a:latin typeface="Arial Narrow" panose="020B0606020202030204" pitchFamily="34" charset="0"/>
              </a:rPr>
              <a:t>Сопровождая императорского цензора дядю </a:t>
            </a:r>
            <a:r>
              <a:rPr lang="ru-RU" sz="2000" dirty="0" err="1">
                <a:latin typeface="Arial Narrow" panose="020B0606020202030204" pitchFamily="34" charset="0"/>
              </a:rPr>
              <a:t>Хуа</a:t>
            </a:r>
            <a:r>
              <a:rPr lang="ru-RU" sz="2000" dirty="0">
                <a:latin typeface="Arial Narrow" panose="020B0606020202030204" pitchFamily="34" charset="0"/>
              </a:rPr>
              <a:t>, поднимаюсь в дом с песней</a:t>
            </a:r>
            <a:r>
              <a:rPr lang="ru-RU" altLang="zh-CN" sz="2400" dirty="0" smtClean="0"/>
              <a:t>)</a:t>
            </a:r>
          </a:p>
          <a:p>
            <a:endParaRPr lang="ru-RU" altLang="zh-CN" sz="2400" dirty="0"/>
          </a:p>
          <a:p>
            <a:endParaRPr lang="ru-RU" sz="2400" dirty="0">
              <a:ea typeface="SimSun" panose="02010600030101010101" pitchFamily="2" charset="-122"/>
            </a:endParaRPr>
          </a:p>
          <a:p>
            <a:r>
              <a:rPr lang="ru-RU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759</a:t>
            </a:r>
            <a:r>
              <a:rPr lang="ja-JP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ru-RU" altLang="ja-JP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ru-RU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en-US" sz="24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陪</a:t>
            </a:r>
            <a:r>
              <a:rPr lang="en-US" sz="2400" b="1" dirty="0" err="1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族叔</a:t>
            </a:r>
            <a:r>
              <a:rPr lang="en-US" sz="24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刑部侍郎</a:t>
            </a:r>
            <a:r>
              <a:rPr lang="en-US" sz="2400" b="1" dirty="0" err="1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曄</a:t>
            </a:r>
            <a:r>
              <a:rPr lang="en-US" sz="24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及中書賈舍人至游洞庭五首</a:t>
            </a:r>
            <a:endParaRPr lang="ru-RU" sz="2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0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(Пять песен о том, как в</a:t>
            </a:r>
            <a:r>
              <a:rPr lang="ru-RU" sz="2000" dirty="0" smtClean="0">
                <a:latin typeface="Arial Narrow" panose="020B0606020202030204" pitchFamily="34" charset="0"/>
              </a:rPr>
              <a:t>месте </a:t>
            </a:r>
            <a:r>
              <a:rPr lang="ru-RU" sz="2000" dirty="0">
                <a:latin typeface="Arial Narrow" panose="020B0606020202030204" pitchFamily="34" charset="0"/>
              </a:rPr>
              <a:t>с дядей </a:t>
            </a:r>
            <a:r>
              <a:rPr lang="ru-RU" sz="2000" dirty="0" smtClean="0">
                <a:latin typeface="Arial Narrow" panose="020B0606020202030204" pitchFamily="34" charset="0"/>
              </a:rPr>
              <a:t>Е, </a:t>
            </a:r>
            <a:r>
              <a:rPr lang="ru-RU" sz="2000" dirty="0" err="1" smtClean="0">
                <a:latin typeface="Arial Narrow" panose="020B0606020202030204" pitchFamily="34" charset="0"/>
              </a:rPr>
              <a:t>шиланом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из </a:t>
            </a:r>
            <a:r>
              <a:rPr lang="ru-RU" sz="2000" dirty="0" smtClean="0">
                <a:latin typeface="Arial Narrow" panose="020B0606020202030204" pitchFamily="34" charset="0"/>
              </a:rPr>
              <a:t>Ведомства наказаний,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и письмоводителем государственного секретариата </a:t>
            </a:r>
            <a:r>
              <a:rPr lang="ru-RU" sz="2000" dirty="0" err="1" smtClean="0">
                <a:latin typeface="Arial Narrow" panose="020B0606020202030204" pitchFamily="34" charset="0"/>
              </a:rPr>
              <a:t>Чжи</a:t>
            </a:r>
            <a:r>
              <a:rPr lang="ru-RU" sz="2000" dirty="0" smtClean="0">
                <a:latin typeface="Arial Narrow" panose="020B0606020202030204" pitchFamily="34" charset="0"/>
              </a:rPr>
              <a:t>, катаемся по </a:t>
            </a:r>
            <a:r>
              <a:rPr lang="ru-RU" sz="2000" dirty="0">
                <a:latin typeface="Arial Narrow" panose="020B0606020202030204" pitchFamily="34" charset="0"/>
              </a:rPr>
              <a:t>озеру </a:t>
            </a:r>
            <a:r>
              <a:rPr lang="ru-RU" sz="2000" dirty="0" err="1">
                <a:latin typeface="Arial Narrow" panose="020B0606020202030204" pitchFamily="34" charset="0"/>
              </a:rPr>
              <a:t>Дунтин</a:t>
            </a:r>
            <a:r>
              <a:rPr lang="ru-RU" sz="20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)</a:t>
            </a:r>
          </a:p>
          <a:p>
            <a:endParaRPr lang="ru-RU" altLang="zh-CN" sz="2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李</a:t>
            </a:r>
            <a:r>
              <a:rPr lang="en-US" sz="24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曄</a:t>
            </a:r>
            <a:r>
              <a:rPr lang="ru-RU" sz="24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sym typeface="Symbol"/>
              </a:rPr>
              <a:t> </a:t>
            </a:r>
            <a:r>
              <a:rPr lang="zh-CN" altLang="en-US" sz="24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李</a:t>
            </a:r>
            <a:r>
              <a:rPr lang="zh-CN" altLang="en-US" sz="2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華</a:t>
            </a:r>
            <a:endParaRPr lang="ru-RU" sz="2400" dirty="0">
              <a:solidFill>
                <a:srgbClr val="0000FF"/>
              </a:solidFill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68800" y="190800"/>
            <a:ext cx="400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Ли </a:t>
            </a:r>
            <a:r>
              <a:rPr lang="ru-RU" sz="2400" b="1" dirty="0" err="1"/>
              <a:t>Хуа</a:t>
            </a:r>
            <a:r>
              <a:rPr lang="ru-RU" sz="2400" b="1" dirty="0"/>
              <a:t>   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李華</a:t>
            </a:r>
            <a:r>
              <a:rPr lang="ru-RU" altLang="zh-CN" sz="2400" b="1" dirty="0"/>
              <a:t>   (715 </a:t>
            </a:r>
            <a:r>
              <a:rPr lang="ru-RU" sz="2400" dirty="0"/>
              <a:t>–</a:t>
            </a:r>
            <a:r>
              <a:rPr lang="ru-RU" altLang="zh-CN" sz="2400" b="1" dirty="0"/>
              <a:t> 774)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07202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000199B1-2B3E-4A26-96AF-4FFAC3ABB9E9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134" y="988854"/>
            <a:ext cx="8180124" cy="43088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sz="2800" dirty="0" smtClean="0">
              <a:ea typeface="SimSun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</a:rPr>
              <a:t>故翰林学士李君墓志并序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》</a:t>
            </a:r>
            <a:r>
              <a:rPr lang="ru-RU" altLang="zh-CN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(Эпитафия Ли Баю)</a:t>
            </a:r>
          </a:p>
          <a:p>
            <a:endParaRPr lang="zh-CN" altLang="en-US" sz="2800" b="1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呜呼！姑孰东南，青山北址，有唐高士</a:t>
            </a:r>
            <a:r>
              <a:rPr lang="zh-CN" altLang="en-US" sz="28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李白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之墓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altLang="zh-CN" sz="28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呜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呼哀哉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！</a:t>
            </a:r>
            <a:endParaRPr lang="ru-RU" altLang="zh-CN" sz="28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8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…</a:t>
            </a:r>
          </a:p>
          <a:p>
            <a:r>
              <a:rPr lang="ja-JP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奇於人而侔於天</a:t>
            </a:r>
            <a:r>
              <a:rPr lang="ja-JP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。哀哉</a:t>
            </a:r>
            <a:r>
              <a:rPr lang="ja-JP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！</a:t>
            </a:r>
            <a:endParaRPr lang="ru-RU" altLang="ja-JP" sz="28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(Странен </a:t>
            </a:r>
            <a:r>
              <a:rPr lang="ru-RU" sz="2800" dirty="0">
                <a:latin typeface="Arial Narrow" panose="020B0606020202030204" pitchFamily="34" charset="0"/>
              </a:rPr>
              <a:t>людям и равен </a:t>
            </a:r>
            <a:r>
              <a:rPr lang="ru-RU" sz="2800" dirty="0" smtClean="0">
                <a:latin typeface="Arial Narrow" panose="020B0606020202030204" pitchFamily="34" charset="0"/>
              </a:rPr>
              <a:t>Небу)</a:t>
            </a:r>
            <a:endParaRPr lang="ru-RU" altLang="ja-JP" sz="2800" dirty="0" smtClean="0">
              <a:latin typeface="Arial Narrow" panose="020B0606020202030204" pitchFamily="34" charset="0"/>
              <a:ea typeface="SimSun" panose="02010600030101010101" pitchFamily="2" charset="-122"/>
            </a:endParaRPr>
          </a:p>
          <a:p>
            <a:endParaRPr lang="ru-RU" altLang="ja-JP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李子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龙</a:t>
            </a:r>
            <a:r>
              <a:rPr lang="ru-RU" altLang="zh-CN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ru-RU" altLang="zh-CN" sz="2800" dirty="0" smtClean="0">
                <a:ea typeface="SimSun" panose="02010600030101010101" pitchFamily="2" charset="-122"/>
              </a:rPr>
              <a:t>: 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李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华</a:t>
            </a: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故翰林学士李君墓志并序</a:t>
            </a: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辨</a:t>
            </a:r>
            <a:r>
              <a:rPr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伪</a:t>
            </a:r>
            <a:endParaRPr lang="ru-RU" sz="28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68800" y="190800"/>
            <a:ext cx="400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Ли </a:t>
            </a:r>
            <a:r>
              <a:rPr lang="ru-RU" sz="2400" b="1" dirty="0" err="1"/>
              <a:t>Хуа</a:t>
            </a:r>
            <a:r>
              <a:rPr lang="ru-RU" sz="2400" b="1" dirty="0"/>
              <a:t>   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李華</a:t>
            </a:r>
            <a:r>
              <a:rPr lang="ru-RU" altLang="zh-CN" sz="2400" b="1" dirty="0"/>
              <a:t>   (715 </a:t>
            </a:r>
            <a:r>
              <a:rPr lang="ru-RU" sz="2400" dirty="0"/>
              <a:t>–</a:t>
            </a:r>
            <a:r>
              <a:rPr lang="ru-RU" altLang="zh-CN" sz="2400" b="1" dirty="0"/>
              <a:t> 774)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54497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000199B1-2B3E-4A26-96AF-4FFAC3ABB9E9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711605" y="188913"/>
            <a:ext cx="5825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Ли </a:t>
            </a:r>
            <a:r>
              <a:rPr lang="ru-RU" sz="2400" b="1" dirty="0" err="1"/>
              <a:t>Хуа</a:t>
            </a:r>
            <a:r>
              <a:rPr lang="ru-RU" sz="2400" b="1" dirty="0"/>
              <a:t>   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李華</a:t>
            </a:r>
            <a:r>
              <a:rPr lang="ru-RU" altLang="zh-CN" sz="2400" b="1" dirty="0"/>
              <a:t>   (715 </a:t>
            </a:r>
            <a:r>
              <a:rPr lang="ru-RU" sz="2400" dirty="0"/>
              <a:t>–</a:t>
            </a:r>
            <a:r>
              <a:rPr lang="ru-RU" altLang="zh-CN" sz="2400" b="1" dirty="0"/>
              <a:t> </a:t>
            </a:r>
            <a:r>
              <a:rPr lang="ru-RU" altLang="zh-CN" sz="2400" b="1" dirty="0" smtClean="0"/>
              <a:t>774 или 766 ???)</a:t>
            </a:r>
            <a:endParaRPr lang="ru-RU" sz="2400" b="1" dirty="0"/>
          </a:p>
        </p:txBody>
      </p:sp>
      <p:pic>
        <p:nvPicPr>
          <p:cNvPr id="21509" name="Рисунок 7" descr="Ли Хуа 3a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871093" y="908050"/>
            <a:ext cx="4805363" cy="5400675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0937" y="908720"/>
            <a:ext cx="3077766" cy="53553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新唐</a:t>
            </a: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書</a:t>
            </a:r>
            <a:r>
              <a:rPr lang="ru-RU" altLang="zh-CN" b="1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 </a:t>
            </a:r>
            <a:r>
              <a:rPr lang="ru-RU" altLang="zh-CN" dirty="0" smtClean="0">
                <a:latin typeface="Arial Narrow" panose="020B0606020202030204" pitchFamily="34" charset="0"/>
              </a:rPr>
              <a:t>(Новая история </a:t>
            </a:r>
            <a:r>
              <a:rPr lang="ru-RU" altLang="zh-CN" dirty="0" err="1" smtClean="0">
                <a:latin typeface="Arial Narrow" panose="020B0606020202030204" pitchFamily="34" charset="0"/>
              </a:rPr>
              <a:t>Тан</a:t>
            </a:r>
            <a:r>
              <a:rPr lang="ru-RU" altLang="zh-CN" dirty="0" smtClean="0">
                <a:latin typeface="Arial Narrow" panose="020B0606020202030204" pitchFamily="34" charset="0"/>
              </a:rPr>
              <a:t>):</a:t>
            </a:r>
          </a:p>
          <a:p>
            <a:pPr algn="ctr"/>
            <a:r>
              <a:rPr lang="ru-RU" sz="2400" dirty="0" smtClean="0"/>
              <a:t>766</a:t>
            </a:r>
          </a:p>
          <a:p>
            <a:pPr algn="ctr"/>
            <a:endParaRPr lang="ru-RU" sz="2400" dirty="0"/>
          </a:p>
          <a:p>
            <a:pPr algn="ctr"/>
            <a:r>
              <a:rPr lang="zh-CN" altLang="en-US" sz="2400" b="1" dirty="0"/>
              <a:t>宋高僧</a:t>
            </a:r>
            <a:r>
              <a:rPr lang="zh-CN" altLang="en-US" sz="2400" b="1" dirty="0" smtClean="0"/>
              <a:t>傳</a:t>
            </a:r>
            <a:endParaRPr lang="ru-RU" altLang="zh-CN" sz="2400" b="1" dirty="0" smtClean="0"/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(Сунские жизнеописания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достойных монахов):</a:t>
            </a:r>
          </a:p>
          <a:p>
            <a:pPr algn="ctr"/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四年春洪州刺史李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華</a:t>
            </a:r>
            <a:endParaRPr lang="ru-RU" altLang="zh-TW" sz="2400" dirty="0" smtClean="0">
              <a:ea typeface="SimSun" panose="02010600030101010101" pitchFamily="2" charset="-122"/>
            </a:endParaRPr>
          </a:p>
          <a:p>
            <a:pPr algn="ctr"/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員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外延入大明寺住止</a:t>
            </a:r>
            <a:r>
              <a:rPr lang="zh-TW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altLang="zh-TW" sz="2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ru-RU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(В 4-й год Дали </a:t>
            </a:r>
            <a:r>
              <a:rPr lang="zh-CN" altLang="en-US" dirty="0" smtClean="0">
                <a:latin typeface="Arial Narrow" panose="020B0606020202030204" pitchFamily="34" charset="0"/>
              </a:rPr>
              <a:t>大歷</a:t>
            </a:r>
            <a:r>
              <a:rPr lang="ru-RU" altLang="zh-CN" dirty="0" smtClean="0">
                <a:latin typeface="Arial Narrow" panose="020B0606020202030204" pitchFamily="34" charset="0"/>
              </a:rPr>
              <a:t> = 769 г.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Ли </a:t>
            </a:r>
            <a:r>
              <a:rPr lang="ru-RU" dirty="0" err="1">
                <a:latin typeface="Arial Narrow" panose="020B0606020202030204" pitchFamily="34" charset="0"/>
              </a:rPr>
              <a:t>Хуа</a:t>
            </a:r>
            <a:r>
              <a:rPr lang="ru-RU" dirty="0">
                <a:latin typeface="Arial Narrow" panose="020B0606020202030204" pitchFamily="34" charset="0"/>
              </a:rPr>
              <a:t> проживал в храме </a:t>
            </a:r>
            <a:r>
              <a:rPr lang="ru-RU" dirty="0" err="1" smtClean="0">
                <a:latin typeface="Arial Narrow" panose="020B0606020202030204" pitchFamily="34" charset="0"/>
              </a:rPr>
              <a:t>Дамин</a:t>
            </a:r>
            <a:r>
              <a:rPr lang="ru-RU" dirty="0" smtClean="0">
                <a:latin typeface="Arial Narrow" panose="020B0606020202030204" pitchFamily="34" charset="0"/>
              </a:rPr>
              <a:t>)</a:t>
            </a:r>
          </a:p>
          <a:p>
            <a:pPr algn="ctr"/>
            <a:endParaRPr lang="ru-RU" dirty="0">
              <a:latin typeface="Arial Narrow" panose="020B0606020202030204" pitchFamily="34" charset="0"/>
              <a:ea typeface="SimSun" panose="02010600030101010101" pitchFamily="2" charset="-122"/>
            </a:endParaRPr>
          </a:p>
          <a:p>
            <a:pPr algn="ctr"/>
            <a:endParaRPr lang="ru-RU" dirty="0" smtClean="0">
              <a:latin typeface="Arial Narrow" panose="020B0606020202030204" pitchFamily="34" charset="0"/>
              <a:ea typeface="SimSun" panose="02010600030101010101" pitchFamily="2" charset="-122"/>
            </a:endParaRPr>
          </a:p>
          <a:p>
            <a:pPr algn="ctr"/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大歷</a:t>
            </a:r>
            <a:r>
              <a:rPr lang="zh-CN" altLang="en-US" sz="2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九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ru-RU" altLang="zh-CN" sz="2400" dirty="0" smtClean="0">
                <a:ea typeface="SimSun" panose="02010600030101010101" pitchFamily="2" charset="-122"/>
              </a:rPr>
              <a:t> </a:t>
            </a:r>
            <a:r>
              <a:rPr lang="ru-RU" altLang="zh-CN" sz="2400" dirty="0" smtClean="0">
                <a:ea typeface="SimSun" panose="02010600030101010101" pitchFamily="2" charset="-122"/>
                <a:sym typeface="Symbol"/>
              </a:rPr>
              <a:t> 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大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歷</a:t>
            </a:r>
            <a:r>
              <a:rPr lang="zh-CN" altLang="en-US" sz="2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元</a:t>
            </a:r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endParaRPr lang="ru-RU" altLang="zh-CN" sz="2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ru-RU" sz="24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774 </a:t>
            </a:r>
            <a:r>
              <a:rPr lang="ru-RU" sz="2400" dirty="0" smtClean="0">
                <a:latin typeface="Arial Narrow" panose="020B0606020202030204" pitchFamily="34" charset="0"/>
                <a:ea typeface="SimSun" panose="02010600030101010101" pitchFamily="2" charset="-122"/>
                <a:sym typeface="Symbol"/>
              </a:rPr>
              <a:t> 766</a:t>
            </a:r>
          </a:p>
          <a:p>
            <a:pPr algn="ctr"/>
            <a:endParaRPr lang="ru-RU" sz="2400" dirty="0">
              <a:latin typeface="Arial Narrow" panose="020B0606020202030204" pitchFamily="34" charset="0"/>
              <a:ea typeface="SimSun" panose="02010600030101010101" pitchFamily="2" charset="-122"/>
              <a:sym typeface="Symbol"/>
            </a:endParaRPr>
          </a:p>
          <a:p>
            <a:pPr algn="ctr"/>
            <a:r>
              <a:rPr lang="en-US" sz="24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辞海</a:t>
            </a:r>
            <a:r>
              <a:rPr lang="ru-RU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(2010</a:t>
            </a:r>
            <a:r>
              <a:rPr lang="ja-JP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ru-RU" altLang="ja-JP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ru-RU" altLang="ja-JP" sz="2400" dirty="0" smtClean="0">
                <a:ea typeface="SimSun" panose="02010600030101010101" pitchFamily="2" charset="-122"/>
              </a:rPr>
              <a:t> : 774</a:t>
            </a:r>
            <a:r>
              <a:rPr lang="ru-RU" altLang="ja-JP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ru-RU" sz="2400" b="1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0926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831850" y="188913"/>
            <a:ext cx="7432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Стихотворение о Ли </a:t>
            </a:r>
            <a:r>
              <a:rPr lang="ru-RU" sz="2400" b="1" dirty="0" err="1"/>
              <a:t>Хуа</a:t>
            </a:r>
            <a:endParaRPr lang="ru-RU" sz="2400" b="1" dirty="0"/>
          </a:p>
          <a:p>
            <a:pPr algn="ctr">
              <a:lnSpc>
                <a:spcPct val="120000"/>
              </a:lnSpc>
            </a:pPr>
            <a:r>
              <a:rPr lang="ru-RU" altLang="zh-CN" sz="2400" dirty="0">
                <a:latin typeface="Calibri" pitchFamily="34" charset="0"/>
              </a:rPr>
              <a:t>Год смерти: 766 или 774? </a:t>
            </a:r>
            <a:r>
              <a:rPr lang="zh-CN" altLang="en-US" sz="2400" dirty="0">
                <a:latin typeface="Calibri" pitchFamily="34" charset="0"/>
              </a:rPr>
              <a:t>元</a:t>
            </a:r>
            <a:r>
              <a:rPr lang="ru-RU" altLang="zh-CN" sz="2400" dirty="0">
                <a:latin typeface="Calibri" pitchFamily="34" charset="0"/>
              </a:rPr>
              <a:t> – начальный, </a:t>
            </a:r>
            <a:r>
              <a:rPr lang="zh-CN" altLang="en-US" sz="2400" dirty="0">
                <a:latin typeface="Calibri" pitchFamily="34" charset="0"/>
              </a:rPr>
              <a:t>九</a:t>
            </a:r>
            <a:r>
              <a:rPr lang="ru-RU" altLang="zh-CN" sz="2400" dirty="0">
                <a:latin typeface="Calibri" pitchFamily="34" charset="0"/>
              </a:rPr>
              <a:t> – девятый</a:t>
            </a:r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35919"/>
              </p:ext>
            </p:extLst>
          </p:nvPr>
        </p:nvGraphicFramePr>
        <p:xfrm>
          <a:off x="468313" y="1082675"/>
          <a:ext cx="8208912" cy="5298599"/>
        </p:xfrm>
        <a:graphic>
          <a:graphicData uri="http://schemas.openxmlformats.org/drawingml/2006/table">
            <a:tbl>
              <a:tblPr/>
              <a:tblGrid>
                <a:gridCol w="4996729"/>
                <a:gridCol w="3212183"/>
              </a:tblGrid>
              <a:tr h="0">
                <a:tc>
                  <a:txBody>
                    <a:bodyPr/>
                    <a:lstStyle/>
                    <a:p>
                      <a:pPr marL="4445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dengxian"/>
                          <a:cs typeface="Times New Roman"/>
                        </a:rPr>
                        <a:t>Игорь Бурдонов</a:t>
                      </a:r>
                    </a:p>
                    <a:p>
                      <a:pPr marL="4445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dengxian"/>
                          <a:cs typeface="Times New Roman"/>
                        </a:rPr>
                        <a:t>ЛИ </a:t>
                      </a:r>
                      <a:r>
                        <a:rPr lang="ru-RU" sz="1800" b="1" dirty="0">
                          <a:latin typeface="Times New Roman"/>
                          <a:ea typeface="dengxian"/>
                          <a:cs typeface="Times New Roman"/>
                        </a:rPr>
                        <a:t>ХУА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0" marR="360000" marT="53975" marB="1080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altLang="zh-CN" sz="1800" b="1" dirty="0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Перевод </a:t>
                      </a:r>
                      <a:r>
                        <a:rPr lang="ru-RU" altLang="zh-CN" sz="1800" b="1" dirty="0" err="1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Гу</a:t>
                      </a:r>
                      <a:r>
                        <a:rPr lang="ru-RU" altLang="zh-CN" sz="1800" b="1" dirty="0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lang="ru-RU" altLang="zh-CN" sz="1800" b="1" dirty="0" err="1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Юя</a:t>
                      </a:r>
                      <a:endParaRPr lang="ru-RU" altLang="zh-CN" sz="1800" b="1" dirty="0" smtClean="0"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1" dirty="0" smtClean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李</a:t>
                      </a:r>
                      <a:r>
                        <a:rPr lang="zh-CN" sz="1800" b="1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華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</a:txBody>
                  <a:tcPr marL="540000" marR="0" marT="53975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/>
                          <a:ea typeface="dengxian"/>
                          <a:cs typeface="Times New Roman"/>
                        </a:rPr>
                        <a:t>Старый чиновник и старый поэт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/>
                          <a:ea typeface="dengxian"/>
                          <a:cs typeface="Times New Roman"/>
                        </a:rPr>
                        <a:t>Оставил стихи и службу,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/>
                          <a:ea typeface="dengxian"/>
                          <a:cs typeface="Times New Roman"/>
                        </a:rPr>
                        <a:t>В обители горной нашёл приют,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/>
                          <a:ea typeface="dengxian"/>
                          <a:cs typeface="Times New Roman"/>
                        </a:rPr>
                        <a:t>Потому что поверил Будде.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/>
                          <a:ea typeface="dengxian"/>
                          <a:cs typeface="Times New Roman"/>
                        </a:rPr>
                        <a:t>И в хронике пишут вполне разумно,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/>
                          <a:ea typeface="dengxian"/>
                          <a:cs typeface="Times New Roman"/>
                        </a:rPr>
                        <a:t>Что он заболел и умер.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/>
                          <a:ea typeface="dengxian"/>
                          <a:cs typeface="Times New Roman"/>
                        </a:rPr>
                        <a:t>Но пальцы скрюченные артритом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/>
                          <a:ea typeface="dengxian"/>
                          <a:cs typeface="Times New Roman"/>
                        </a:rPr>
                        <a:t>Всё ещё держат кисть,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/>
                          <a:ea typeface="dengxian"/>
                          <a:cs typeface="Times New Roman"/>
                        </a:rPr>
                        <a:t>Чтоб написать перевод с санскрита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/>
                          <a:ea typeface="dengxian"/>
                          <a:cs typeface="Times New Roman"/>
                        </a:rPr>
                        <a:t>Сутр друзьям-монахам.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/>
                          <a:ea typeface="dengxian"/>
                          <a:cs typeface="Times New Roman"/>
                        </a:rPr>
                        <a:t>Такая теперь у него ещё одна жизнь.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man Old Style"/>
                          <a:ea typeface="dengxian"/>
                          <a:cs typeface="Times New Roman"/>
                        </a:rPr>
                        <a:t>27.02.2021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0" marR="360000" marT="14400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当官的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诗人上了年纪，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不再写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诗，辞去官职，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在一座山寺找到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归宿，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信奉佛学，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诚心诚意。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有些史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书上写得明白，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他晚年多病与世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长辞。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虽然其手指弯曲如钩，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依旧像往昔擅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长运笔，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他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为相识的友好僧侣，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翻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译梵文的佛学经卷，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使他的生命至今延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续。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SimSun"/>
                          <a:ea typeface="SimSun" pitchFamily="2" charset="-122"/>
                          <a:cs typeface="Times New Roman"/>
                        </a:rPr>
                        <a:t>2021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，</a:t>
                      </a:r>
                      <a:r>
                        <a:rPr lang="ru-RU" sz="1800" dirty="0">
                          <a:latin typeface="SimSun"/>
                          <a:ea typeface="SimSun" pitchFamily="2" charset="-122"/>
                          <a:cs typeface="Times New Roman"/>
                        </a:rPr>
                        <a:t>2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，</a:t>
                      </a:r>
                      <a:r>
                        <a:rPr lang="ru-RU" sz="1800" dirty="0">
                          <a:latin typeface="SimSun"/>
                          <a:ea typeface="SimSun" pitchFamily="2" charset="-122"/>
                          <a:cs typeface="Times New Roman"/>
                        </a:rPr>
                        <a:t>27 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谷羽</a:t>
                      </a:r>
                      <a:r>
                        <a:rPr lang="zh-CN" sz="1800" dirty="0">
                          <a:latin typeface="SimSun" pitchFamily="2" charset="-122"/>
                          <a:ea typeface="SimSun" pitchFamily="2" charset="-122"/>
                          <a:cs typeface="SimSun"/>
                        </a:rPr>
                        <a:t>译</a:t>
                      </a:r>
                      <a:endParaRPr lang="ru-RU" sz="18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</a:txBody>
                  <a:tcPr marL="540000" marR="0" marT="144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2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3A164AB6-36DA-48D4-891A-90EE9EC48044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81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979712" y="6021288"/>
            <a:ext cx="1600943" cy="288032"/>
          </a:xfrm>
          <a:prstGeom prst="roundRect">
            <a:avLst/>
          </a:prstGeom>
          <a:solidFill>
            <a:srgbClr val="8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6021288"/>
            <a:ext cx="432048" cy="288032"/>
          </a:xfrm>
          <a:prstGeom prst="roundRect">
            <a:avLst/>
          </a:prstGeom>
          <a:solidFill>
            <a:srgbClr val="8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10340" y="5048620"/>
            <a:ext cx="905876" cy="2525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37932" y="4472556"/>
            <a:ext cx="761860" cy="2525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4221087"/>
            <a:ext cx="504056" cy="235133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954" y="4437112"/>
            <a:ext cx="432048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4141129"/>
            <a:ext cx="432048" cy="288032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60048" y="2530681"/>
            <a:ext cx="432048" cy="28803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DAF9CFAD-85BB-45F7-9333-7D7A72110409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617663" y="187325"/>
            <a:ext cx="6011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Стихотворения Ли Хуа и Жюдит Готье</a:t>
            </a:r>
          </a:p>
          <a:p>
            <a:pPr algn="ctr"/>
            <a:r>
              <a:rPr lang="ru-RU" sz="2400" i="1"/>
              <a:t>подстрочники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92242"/>
              </p:ext>
            </p:extLst>
          </p:nvPr>
        </p:nvGraphicFramePr>
        <p:xfrm>
          <a:off x="323528" y="1052736"/>
          <a:ext cx="8640960" cy="5541212"/>
        </p:xfrm>
        <a:graphic>
          <a:graphicData uri="http://schemas.openxmlformats.org/drawingml/2006/table">
            <a:tbl>
              <a:tblPr/>
              <a:tblGrid>
                <a:gridCol w="1368152"/>
                <a:gridCol w="3888432"/>
                <a:gridCol w="3384376"/>
              </a:tblGrid>
              <a:tr h="5803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MS Gothic" pitchFamily="49" charset="-128"/>
                          <a:ea typeface="MS Gothic" pitchFamily="49" charset="-128"/>
                          <a:cs typeface="Times New Roman"/>
                        </a:rPr>
                        <a:t>李</a:t>
                      </a:r>
                      <a:r>
                        <a:rPr lang="zh-CN" altLang="en-US" sz="1800" b="1" dirty="0" smtClean="0">
                          <a:latin typeface="MS Gothic" pitchFamily="49" charset="-128"/>
                          <a:ea typeface="MS Gothic" pitchFamily="49" charset="-128"/>
                          <a:cs typeface="Arial" pitchFamily="34" charset="0"/>
                        </a:rPr>
                        <a:t>華</a:t>
                      </a:r>
                      <a:endParaRPr lang="ru-RU" sz="1800" dirty="0">
                        <a:latin typeface="MS Gothic" pitchFamily="49" charset="-128"/>
                        <a:ea typeface="MS Gothic" pitchFamily="49" charset="-128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MS Gothic" pitchFamily="49" charset="-128"/>
                          <a:ea typeface="MS Gothic" pitchFamily="49" charset="-128"/>
                          <a:cs typeface="Times New Roman"/>
                        </a:rPr>
                        <a:t>海上生明月</a:t>
                      </a:r>
                      <a:endParaRPr lang="ru-RU" sz="1800" dirty="0">
                        <a:latin typeface="MS Gothic" pitchFamily="49" charset="-128"/>
                        <a:ea typeface="MS Gothic" pitchFamily="49" charset="-128"/>
                        <a:cs typeface="Times New Roman"/>
                      </a:endParaRPr>
                    </a:p>
                  </a:txBody>
                  <a:tcPr marL="0" marR="0" marT="41206" marB="4120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 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Хуа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zh-CN" altLang="en-US" sz="1800" b="1" dirty="0" smtClean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李華</a:t>
                      </a:r>
                      <a:r>
                        <a:rPr lang="ru-RU" altLang="zh-CN" sz="1800" b="1" dirty="0" smtClean="0">
                          <a:latin typeface="SimSun" pitchFamily="2" charset="-122"/>
                          <a:ea typeface="SimSun" pitchFamily="2" charset="-122"/>
                          <a:cs typeface="MS Gothic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подстрочник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Юя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a typeface="SimSun" pitchFamily="2" charset="-122"/>
                        </a:rPr>
                        <a:t>谷羽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800" b="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Светлая </a:t>
                      </a:r>
                      <a:r>
                        <a:rPr lang="ru-RU" sz="1800" b="1" spc="-3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луна поднимается </a:t>
                      </a:r>
                      <a:r>
                        <a:rPr lang="ru-RU" sz="1800" b="1" spc="-3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над морем</a:t>
                      </a:r>
                      <a:endParaRPr lang="ru-RU" sz="1800" spc="-30" baseline="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27632" marR="27632" marT="41206" marB="412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Жюдит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Готье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ЛУННЫЙ СВЕТ В МОРЕ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27632" marR="0" marT="41206" marB="412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622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zh-TW" sz="16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1</a:t>
                      </a:r>
                      <a:r>
                        <a:rPr lang="ru-RU" altLang="zh-TW" sz="1600" dirty="0" smtClean="0">
                          <a:latin typeface="SimSun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皎</a:t>
                      </a:r>
                      <a:r>
                        <a:rPr lang="zh-TW" sz="16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皎秋中月，</a:t>
                      </a:r>
                      <a:endParaRPr lang="ru-RU" sz="16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altLang="zh-TW" sz="1600" dirty="0" smtClean="0">
                          <a:latin typeface="SimSun"/>
                          <a:ea typeface="SimSun" pitchFamily="2" charset="-122"/>
                          <a:cs typeface="Times New Roman"/>
                        </a:rPr>
                        <a:t>  </a:t>
                      </a:r>
                      <a:r>
                        <a:rPr 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團</a:t>
                      </a:r>
                      <a:r>
                        <a:rPr lang="zh-TW" sz="16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團海上生。</a:t>
                      </a:r>
                      <a:endParaRPr lang="ru-RU" sz="16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latin typeface="SimSun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影</a:t>
                      </a:r>
                      <a:r>
                        <a:rPr lang="zh-TW" sz="1600" dirty="0">
                          <a:solidFill>
                            <a:schemeClr val="tx1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開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金鏡</a:t>
                      </a:r>
                      <a:r>
                        <a:rPr lang="zh-TW" sz="1600" dirty="0">
                          <a:solidFill>
                            <a:schemeClr val="tx1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滿</a:t>
                      </a:r>
                      <a:r>
                        <a:rPr lang="zh-TW" sz="16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，</a:t>
                      </a:r>
                      <a:endParaRPr lang="ru-RU" sz="16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altLang="zh-TW" sz="1600" dirty="0" smtClean="0">
                          <a:latin typeface="SimSun"/>
                          <a:ea typeface="SimSun" pitchFamily="2" charset="-122"/>
                          <a:cs typeface="Times New Roman"/>
                        </a:rPr>
                        <a:t>  </a:t>
                      </a:r>
                      <a:r>
                        <a:rPr 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輪</a:t>
                      </a:r>
                      <a:r>
                        <a:rPr lang="zh-TW" sz="16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抱玉壺清。</a:t>
                      </a:r>
                      <a:endParaRPr lang="ru-RU" sz="16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600" dirty="0" smtClean="0">
                        <a:latin typeface="SimSun"/>
                        <a:ea typeface="SimSun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3</a:t>
                      </a:r>
                      <a:r>
                        <a:rPr lang="ru-RU" sz="1600" dirty="0" smtClean="0">
                          <a:latin typeface="SimSun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漸</a:t>
                      </a:r>
                      <a:r>
                        <a:rPr lang="zh-TW" sz="16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出三山岊，</a:t>
                      </a:r>
                      <a:endParaRPr lang="ru-RU" sz="16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altLang="zh-TW" sz="1600" dirty="0" smtClean="0">
                          <a:latin typeface="SimSun"/>
                          <a:ea typeface="SimSun" pitchFamily="2" charset="-122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alt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  </a:t>
                      </a:r>
                      <a:r>
                        <a:rPr 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將</a:t>
                      </a:r>
                      <a:r>
                        <a:rPr lang="zh-TW" sz="16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凌一漢橫。</a:t>
                      </a:r>
                      <a:endParaRPr lang="ru-RU" sz="16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4</a:t>
                      </a:r>
                      <a:r>
                        <a:rPr lang="ru-RU" sz="1600" dirty="0" smtClean="0">
                          <a:latin typeface="SimSun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素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娥</a:t>
                      </a:r>
                      <a:r>
                        <a:rPr lang="zh-TW" sz="1600" dirty="0">
                          <a:solidFill>
                            <a:schemeClr val="tx1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嘗藥去，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altLang="zh-TW" sz="1600" dirty="0" smtClean="0">
                          <a:solidFill>
                            <a:schemeClr val="tx1"/>
                          </a:solidFill>
                          <a:latin typeface="SimSun"/>
                          <a:ea typeface="SimSun" pitchFamily="2" charset="-122"/>
                          <a:cs typeface="Times New Roman"/>
                        </a:rPr>
                        <a:t>  </a:t>
                      </a:r>
                      <a:r>
                        <a:rPr lang="zh-TW" sz="1600" b="1" dirty="0" smtClean="0">
                          <a:solidFill>
                            <a:schemeClr val="tx1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烏</a:t>
                      </a:r>
                      <a:r>
                        <a:rPr lang="zh-TW" sz="1600" b="1" dirty="0">
                          <a:solidFill>
                            <a:schemeClr val="tx1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鵲</a:t>
                      </a:r>
                      <a:r>
                        <a:rPr lang="zh-TW" sz="1600" dirty="0">
                          <a:solidFill>
                            <a:schemeClr val="tx1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繞</a:t>
                      </a:r>
                      <a:r>
                        <a:rPr lang="zh-TW" sz="16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枝驚。</a:t>
                      </a:r>
                      <a:endParaRPr lang="ru-RU" sz="16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5</a:t>
                      </a:r>
                      <a:r>
                        <a:rPr lang="ru-RU" sz="1600" dirty="0" smtClean="0">
                          <a:latin typeface="SimSun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照</a:t>
                      </a:r>
                      <a:r>
                        <a:rPr lang="zh-TW" sz="16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水光偏白，</a:t>
                      </a:r>
                      <a:endParaRPr lang="ru-RU" sz="16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altLang="zh-TW" sz="1600" dirty="0" smtClean="0">
                          <a:latin typeface="SimSun"/>
                          <a:ea typeface="SimSun" pitchFamily="2" charset="-122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alt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  </a:t>
                      </a:r>
                      <a:r>
                        <a:rPr 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浮</a:t>
                      </a:r>
                      <a:r>
                        <a:rPr lang="zh-TW" sz="16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雲色最明。</a:t>
                      </a:r>
                      <a:endParaRPr lang="ru-RU" sz="16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SimSun" pitchFamily="2" charset="-122"/>
                          <a:cs typeface="Times New Roman"/>
                        </a:rPr>
                        <a:t>6</a:t>
                      </a:r>
                      <a:r>
                        <a:rPr lang="ru-RU" sz="1600" dirty="0" smtClean="0">
                          <a:latin typeface="SimSun"/>
                          <a:ea typeface="SimSun" pitchFamily="2" charset="-122"/>
                          <a:cs typeface="Times New Roman"/>
                        </a:rPr>
                        <a:t>.</a:t>
                      </a:r>
                      <a:r>
                        <a:rPr 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此</a:t>
                      </a:r>
                      <a:r>
                        <a:rPr lang="zh-TW" sz="16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時堯砌下，</a:t>
                      </a:r>
                      <a:endParaRPr lang="ru-RU" sz="16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altLang="zh-TW" sz="1600" dirty="0" smtClean="0">
                          <a:latin typeface="SimSun"/>
                          <a:ea typeface="SimSun" pitchFamily="2" charset="-122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altLang="zh-TW" sz="1600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  </a:t>
                      </a:r>
                      <a:r>
                        <a:rPr lang="zh-TW" sz="1600" b="1" dirty="0" smtClean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蓂</a:t>
                      </a:r>
                      <a:r>
                        <a:rPr lang="zh-TW" sz="1600" b="1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莢</a:t>
                      </a:r>
                      <a:r>
                        <a:rPr lang="zh-TW" sz="1600" dirty="0"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自將榮。</a:t>
                      </a:r>
                      <a:endParaRPr lang="ru-RU" sz="1600" dirty="0">
                        <a:latin typeface="Calibri"/>
                        <a:ea typeface="SimSun" pitchFamily="2" charset="-122"/>
                        <a:cs typeface="Times New Roman"/>
                      </a:endParaRPr>
                    </a:p>
                  </a:txBody>
                  <a:tcPr marL="0" marR="0" marT="54780" marB="54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Светло-светлая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осенняя срединная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Поднимается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над морем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кругло-круглая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Полна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</a:t>
                      </a:r>
                      <a:r>
                        <a:rPr lang="ru-RU" sz="16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золотое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зеркало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Кругла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нефритовый чайник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прозрачным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[вином].</a:t>
                      </a:r>
                      <a:endParaRPr lang="ru-RU" sz="16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Постепенно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взлетает над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тремя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[священными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горами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Потом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выше млечного пути.</a:t>
                      </a:r>
                      <a:endParaRPr lang="ru-RU" sz="16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Чанъэ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ушла принять волшебное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зелье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Вороны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испуганно летают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вокруг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ветки.</a:t>
                      </a:r>
                      <a:endParaRPr lang="ru-RU" sz="16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Под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светом луны вода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становилась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бледнее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цвет </a:t>
                      </a:r>
                      <a:r>
                        <a:rPr lang="ru-RU" sz="16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облаков стал совсем светлым.</a:t>
                      </a:r>
                      <a:endParaRPr lang="ru-RU" sz="16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В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такой час у ступеней [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дворца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императора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Яо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Благодатная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трава растёт пышно и 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прекрасно</a:t>
                      </a:r>
                      <a:endParaRPr lang="ru-RU" sz="16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36000" marR="36000" marT="54780" marB="54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Полная 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луна только что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вышла</a:t>
                      </a: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из воды.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Море 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похоже на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большое</a:t>
                      </a: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серебряное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блюдо.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На лодке</a:t>
                      </a: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несколько друзей пьют вино.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Глядя 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на маленькие облака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которые качаются над горой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освещенной луной,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Некоторые 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говорят, что это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жены</a:t>
                      </a: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/>
                      </a:r>
                      <a:b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императора ходят в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белых</a:t>
                      </a:r>
                      <a:r>
                        <a:rPr lang="en-US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одеждах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dengxian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. А другие </a:t>
                      </a:r>
                      <a:r>
                        <a:rPr lang="ru-RU" sz="1600" dirty="0"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утверждают, что это лебединое облако.</a:t>
                      </a:r>
                    </a:p>
                  </a:txBody>
                  <a:tcPr marL="36000" marR="0" marT="54780" marB="54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510338"/>
            <a:ext cx="381000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6B32A5E2-50BF-4582-A3C8-A8C019D2F239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4716463" y="1006475"/>
            <a:ext cx="4319587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А в легком утреннем тумане</a:t>
            </a:r>
          </a:p>
          <a:p>
            <a:r>
              <a:rPr lang="ru-RU" dirty="0">
                <a:latin typeface="Calibri" pitchFamily="34" charset="0"/>
              </a:rPr>
              <a:t>Над скалами береговыми</a:t>
            </a:r>
          </a:p>
          <a:p>
            <a:r>
              <a:rPr lang="ru-RU" dirty="0">
                <a:latin typeface="Calibri" pitchFamily="34" charset="0"/>
              </a:rPr>
              <a:t>Еще переливалось имя,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Calibri" pitchFamily="34" charset="0"/>
              </a:rPr>
              <a:t>Звенело имя </a:t>
            </a:r>
            <a:r>
              <a:rPr lang="ru-RU" dirty="0" err="1">
                <a:latin typeface="Calibri" pitchFamily="34" charset="0"/>
              </a:rPr>
              <a:t>Муаяни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r>
              <a:rPr lang="ru-RU" dirty="0">
                <a:latin typeface="Calibri" pitchFamily="34" charset="0"/>
              </a:rPr>
              <a:t>Глава I. Утро. Домашний дракон, мальчик, мандарин.</a:t>
            </a:r>
          </a:p>
          <a:p>
            <a:r>
              <a:rPr lang="ru-RU" dirty="0">
                <a:latin typeface="Calibri" pitchFamily="34" charset="0"/>
              </a:rPr>
              <a:t>Глава II. Сон о </a:t>
            </a:r>
            <a:r>
              <a:rPr lang="ru-RU" dirty="0" err="1">
                <a:latin typeface="Calibri" pitchFamily="34" charset="0"/>
              </a:rPr>
              <a:t>Муаяни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r>
              <a:rPr lang="ru-RU" dirty="0">
                <a:latin typeface="Calibri" pitchFamily="34" charset="0"/>
              </a:rPr>
              <a:t>Глава III. Печаль. Разговор об Индии (золотая гора). Дракон недоволен.</a:t>
            </a:r>
          </a:p>
          <a:p>
            <a:r>
              <a:rPr lang="ru-RU" dirty="0">
                <a:latin typeface="Calibri" pitchFamily="34" charset="0"/>
              </a:rPr>
              <a:t>Глава IV. Приключения </a:t>
            </a:r>
            <a:r>
              <a:rPr lang="ru-RU" dirty="0" err="1">
                <a:latin typeface="Calibri" pitchFamily="34" charset="0"/>
              </a:rPr>
              <a:t>Муаяни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r>
              <a:rPr lang="ru-RU" dirty="0">
                <a:latin typeface="Calibri" pitchFamily="34" charset="0"/>
              </a:rPr>
              <a:t>Глава V. Побег Ю-</a:t>
            </a:r>
            <a:r>
              <a:rPr lang="ru-RU" dirty="0" err="1">
                <a:latin typeface="Calibri" pitchFamily="34" charset="0"/>
              </a:rPr>
              <a:t>Це</a:t>
            </a:r>
            <a:r>
              <a:rPr lang="ru-RU" dirty="0">
                <a:latin typeface="Calibri" pitchFamily="34" charset="0"/>
              </a:rPr>
              <a:t> [впоследствии Лай-</a:t>
            </a:r>
            <a:r>
              <a:rPr lang="ru-RU" dirty="0" err="1">
                <a:latin typeface="Calibri" pitchFamily="34" charset="0"/>
              </a:rPr>
              <a:t>Це</a:t>
            </a:r>
            <a:r>
              <a:rPr lang="ru-RU" dirty="0">
                <a:latin typeface="Calibri" pitchFamily="34" charset="0"/>
              </a:rPr>
              <a:t>. — </a:t>
            </a:r>
            <a:r>
              <a:rPr lang="ru-RU" i="1" dirty="0">
                <a:latin typeface="Calibri" pitchFamily="34" charset="0"/>
              </a:rPr>
              <a:t>И. Б.</a:t>
            </a:r>
            <a:r>
              <a:rPr lang="ru-RU" dirty="0">
                <a:latin typeface="Calibri" pitchFamily="34" charset="0"/>
              </a:rPr>
              <a:t>] с лодочниками.</a:t>
            </a:r>
          </a:p>
          <a:p>
            <a:r>
              <a:rPr lang="ru-RU" dirty="0">
                <a:latin typeface="Calibri" pitchFamily="34" charset="0"/>
              </a:rPr>
              <a:t>Глава VI. Встреча с </a:t>
            </a:r>
            <a:r>
              <a:rPr lang="ru-RU" dirty="0" err="1">
                <a:latin typeface="Calibri" pitchFamily="34" charset="0"/>
              </a:rPr>
              <a:t>Муаяни</a:t>
            </a:r>
            <a:r>
              <a:rPr lang="ru-RU" dirty="0">
                <a:latin typeface="Calibri" pitchFamily="34" charset="0"/>
              </a:rPr>
              <a:t>. Возвращение.</a:t>
            </a:r>
          </a:p>
          <a:p>
            <a:r>
              <a:rPr lang="ru-RU" dirty="0">
                <a:latin typeface="Calibri" pitchFamily="34" charset="0"/>
              </a:rPr>
              <a:t>Глава VII. Жизнь в павильоне.</a:t>
            </a:r>
          </a:p>
          <a:p>
            <a:r>
              <a:rPr lang="ru-RU" dirty="0">
                <a:latin typeface="Calibri" pitchFamily="34" charset="0"/>
              </a:rPr>
              <a:t>Глава VIII. Возвращение Ли-</a:t>
            </a:r>
            <a:r>
              <a:rPr lang="ru-RU" dirty="0" err="1">
                <a:latin typeface="Calibri" pitchFamily="34" charset="0"/>
              </a:rPr>
              <a:t>Бо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r>
              <a:rPr lang="ru-RU" dirty="0">
                <a:latin typeface="Calibri" pitchFamily="34" charset="0"/>
              </a:rPr>
              <a:t>Глава IX. Опять сон о </a:t>
            </a:r>
            <a:r>
              <a:rPr lang="ru-RU" dirty="0" err="1">
                <a:latin typeface="Calibri" pitchFamily="34" charset="0"/>
              </a:rPr>
              <a:t>Муаяни</a:t>
            </a:r>
            <a:r>
              <a:rPr lang="ru-RU" dirty="0">
                <a:latin typeface="Calibri" pitchFamily="34" charset="0"/>
              </a:rPr>
              <a:t> (единорог и принц).</a:t>
            </a:r>
          </a:p>
          <a:p>
            <a:r>
              <a:rPr lang="ru-RU" dirty="0">
                <a:latin typeface="Calibri" pitchFamily="34" charset="0"/>
              </a:rPr>
              <a:t>Глава Х. Свадьба.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Calibri" pitchFamily="34" charset="0"/>
              </a:rPr>
              <a:t>Вся в женских рифмах. </a:t>
            </a:r>
          </a:p>
        </p:txBody>
      </p:sp>
      <p:pic>
        <p:nvPicPr>
          <p:cNvPr id="4101" name="Рисунок 12" descr="Николай Гумилё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1054100"/>
            <a:ext cx="3919537" cy="5254625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395213" y="231775"/>
            <a:ext cx="4519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Николай Гумилёв</a:t>
            </a:r>
            <a:r>
              <a:rPr lang="ru-RU" b="1" dirty="0"/>
              <a:t> </a:t>
            </a:r>
            <a:r>
              <a:rPr lang="ru-RU" dirty="0"/>
              <a:t>(1886–1921)</a:t>
            </a:r>
            <a:endParaRPr lang="en-US" sz="2400" b="1" dirty="0"/>
          </a:p>
          <a:p>
            <a:pPr algn="ctr"/>
            <a:r>
              <a:rPr lang="ru-RU" sz="2400" b="1" dirty="0"/>
              <a:t>и его поэма «ДВА СНА</a:t>
            </a:r>
            <a:r>
              <a:rPr lang="ru-RU" sz="2400" b="1" dirty="0" smtClean="0"/>
              <a:t>»</a:t>
            </a:r>
            <a:r>
              <a:rPr lang="ru-RU" dirty="0" smtClean="0"/>
              <a:t> (1918)</a:t>
            </a:r>
            <a:endParaRPr lang="ru-RU" sz="2400" dirty="0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4827588" y="260350"/>
            <a:ext cx="36560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план поэмы из архива</a:t>
            </a:r>
          </a:p>
          <a:p>
            <a:pPr algn="ctr"/>
            <a:r>
              <a:rPr lang="ru-RU" sz="2400" b="1"/>
              <a:t>Г. П. Струве</a:t>
            </a:r>
            <a:r>
              <a:rPr lang="ru-RU"/>
              <a:t> (1898–1985)</a:t>
            </a:r>
            <a:endParaRPr lang="ru-RU" sz="2400"/>
          </a:p>
        </p:txBody>
      </p:sp>
      <p:sp>
        <p:nvSpPr>
          <p:cNvPr id="2" name="TextBox 1"/>
          <p:cNvSpPr txBox="1"/>
          <p:nvPr/>
        </p:nvSpPr>
        <p:spPr>
          <a:xfrm>
            <a:off x="179512" y="1196752"/>
            <a:ext cx="309380" cy="2954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尼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古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拉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ja-JP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古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米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廖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夫</a:t>
            </a:r>
            <a:endParaRPr lang="ru-RU" sz="2400" dirty="0"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6223" y="6308725"/>
            <a:ext cx="21656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长</a:t>
            </a:r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  <a:r>
              <a:rPr lang="en-US" altLang="ja-JP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两</a:t>
            </a:r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个</a:t>
            </a:r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梦</a:t>
            </a:r>
            <a:r>
              <a:rPr lang="en-US" altLang="ja-JP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endParaRPr lang="ru-RU" sz="2400" b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4B983350-032B-487C-9448-7E6C072C14BC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106488" y="188913"/>
            <a:ext cx="7034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Трава мин-цзя и Стихотворение Н. Гумилёва</a:t>
            </a:r>
          </a:p>
        </p:txBody>
      </p:sp>
      <p:pic>
        <p:nvPicPr>
          <p:cNvPr id="23557" name="Рисунок 7" descr="Shisuo-Mingj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70000"/>
            <a:ext cx="3749675" cy="4462463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27984" y="1484784"/>
          <a:ext cx="4248472" cy="3840480"/>
        </p:xfrm>
        <a:graphic>
          <a:graphicData uri="http://schemas.openxmlformats.org/drawingml/2006/table">
            <a:tbl>
              <a:tblPr/>
              <a:tblGrid>
                <a:gridCol w="4248472"/>
              </a:tblGrid>
              <a:tr h="2945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Луна уже покинула утёсы,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Прозрачным море </a:t>
                      </a:r>
                      <a:r>
                        <a:rPr lang="ru-RU" sz="18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золотом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полно,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 пьют друзья на лодке остроносой,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 торопясь, горячее вино.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Смотря, как тучи лёгкие проходят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Сквозь лунный столб, что в море отражён,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Одни из них мечтательно находят,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Что это поезд богдыханских жён;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Другие верят — это к рощам рая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Уходят тени набожных людей;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 третьи с ними спорят, утверждая,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Что это караваны лебедей.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51979" y="839113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b="1" dirty="0"/>
              <a:t>堯階蓂莢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908720"/>
            <a:ext cx="18594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尼古拉</a:t>
            </a:r>
            <a:r>
              <a:rPr lang="en-US" altLang="ja-JP" b="1" dirty="0"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ja-JP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古米廖夫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4311866A-377E-4676-A005-F427F4EB16F8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923925" y="260350"/>
            <a:ext cx="7248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Поэтические переводы стихотворения Ли Хуа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0825" y="836613"/>
          <a:ext cx="8713788" cy="4767795"/>
        </p:xfrm>
        <a:graphic>
          <a:graphicData uri="http://schemas.openxmlformats.org/drawingml/2006/table">
            <a:tbl>
              <a:tblPr/>
              <a:tblGrid>
                <a:gridCol w="1235075"/>
                <a:gridCol w="3903663"/>
                <a:gridCol w="3575050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Gothic" pitchFamily="49" charset="-128"/>
                          <a:ea typeface="MS Gothic" pitchFamily="49" charset="-128"/>
                          <a:cs typeface="Times New Roman" pitchFamily="18" charset="0"/>
                        </a:rPr>
                        <a:t>李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Gothic" pitchFamily="49" charset="-128"/>
                          <a:ea typeface="MS Gothic" pitchFamily="49" charset="-128"/>
                          <a:cs typeface="Arial" pitchFamily="34" charset="0"/>
                        </a:rPr>
                        <a:t>華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Gothic" pitchFamily="49" charset="-128"/>
                          <a:ea typeface="MS Gothic" pitchFamily="49" charset="-128"/>
                          <a:cs typeface="Times New Roman" pitchFamily="18" charset="0"/>
                        </a:rPr>
                        <a:t>海上生明月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0" marR="33546" marT="50025" marB="5002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Игорь Бурдонов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Светлая луна поднимается над морем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</a:txBody>
                  <a:tcPr marL="33546" marR="0" marT="50025" marB="50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Наталия Орлова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Над морем всплывает ясная луна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33546" marR="0" marT="50025" marB="50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皎皎秋中月，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團團海上生。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影開金鏡滿，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輪抱玉壺清。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漸出三山岊，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將凌一漢橫。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素娥嘗藥去，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烏鵲繞枝驚。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照水光偏白，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浮雲色最明。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此時堯砌下，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蓂莢自將榮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33546" marT="50025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Светло-светлая осенняя срединная луна,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Кругло-круглая над морем поднимается она,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Чудится, зеркальным золотом полна,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Чайником нефритовым прозрачного вина.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Медленно всплывает над тройной горой,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Чтобы пересечься с небесною рекой.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Чанъэ ушла пригубить колдовской настой,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А сороки в страхе кружат над листвой.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Под луною светится бледная вода,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И плывут, светлея, в небе облака.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В этот час Тан Яо наблюдал с крыльца: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dengxian"/>
                        </a:rPr>
                        <a:t>Дивно колосится волшебная трава.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</a:txBody>
                  <a:tcPr marL="33546" marR="0" marT="500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На сломе осени пресветлая луна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Над морем круглым кругом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восплыла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 –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Златое зеркало сиянием полно,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В сосуде яшмовом прозрачное вино –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Над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троегорьем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медленно скользит,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Пересекая росчерк Млечного Пути.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Вкусив настой,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Чанъэ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уж в небесах,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Вспугнув сорок, дремавших на ветвях.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И блики стали на воде белы,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И облака плывущие светлы,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С крыльца спустился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Яо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 в этот час –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ngxian"/>
                          <a:cs typeface="Times New Roman" pitchFamily="18" charset="0"/>
                        </a:rPr>
                        <a:t>Трава волшебная на славу поднялась!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33546" marR="0" marT="500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4311866A-377E-4676-A005-F427F4EB16F8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103847" y="260350"/>
            <a:ext cx="6888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Стихотворение Гумилёва в переводе </a:t>
            </a:r>
            <a:r>
              <a:rPr lang="ru-RU" sz="2400" b="1" dirty="0" err="1"/>
              <a:t>Гу</a:t>
            </a:r>
            <a:r>
              <a:rPr lang="ru-RU" sz="2400" b="1" dirty="0"/>
              <a:t> </a:t>
            </a:r>
            <a:r>
              <a:rPr lang="ru-RU" sz="2400" b="1" dirty="0" err="1"/>
              <a:t>Юя</a:t>
            </a:r>
            <a:endParaRPr lang="ru-RU" sz="2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40715"/>
              </p:ext>
            </p:extLst>
          </p:nvPr>
        </p:nvGraphicFramePr>
        <p:xfrm>
          <a:off x="250825" y="836613"/>
          <a:ext cx="8713788" cy="5181307"/>
        </p:xfrm>
        <a:graphic>
          <a:graphicData uri="http://schemas.openxmlformats.org/drawingml/2006/table">
            <a:tbl>
              <a:tblPr/>
              <a:tblGrid>
                <a:gridCol w="1584871"/>
                <a:gridCol w="4248472"/>
                <a:gridCol w="2880445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Gothic" pitchFamily="49" charset="-128"/>
                          <a:ea typeface="MS Gothic" pitchFamily="49" charset="-128"/>
                          <a:cs typeface="Times New Roman" pitchFamily="18" charset="0"/>
                        </a:rPr>
                        <a:t>李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Gothic" pitchFamily="49" charset="-128"/>
                          <a:ea typeface="MS Gothic" pitchFamily="49" charset="-128"/>
                          <a:cs typeface="Arial" pitchFamily="34" charset="0"/>
                        </a:rPr>
                        <a:t>華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Gothic" pitchFamily="49" charset="-128"/>
                          <a:ea typeface="MS Gothic" pitchFamily="49" charset="-128"/>
                          <a:cs typeface="Times New Roman" pitchFamily="18" charset="0"/>
                        </a:rPr>
                        <a:t>海上生明月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Gothic" pitchFamily="49" charset="-128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0" marR="33546" marT="50025" marB="5002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dengxian"/>
                          <a:cs typeface="Times New Roman"/>
                        </a:rPr>
                        <a:t>Николай Гумилёв</a:t>
                      </a:r>
                    </a:p>
                    <a:p>
                      <a:pPr marL="44450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dengxian"/>
                          <a:cs typeface="Times New Roman"/>
                        </a:rPr>
                        <a:t>Стихи, прочитанные </a:t>
                      </a:r>
                      <a:r>
                        <a:rPr lang="ru-RU" sz="1800" b="1" dirty="0" err="1" smtClean="0">
                          <a:latin typeface="Times New Roman"/>
                          <a:ea typeface="dengxian"/>
                          <a:cs typeface="Times New Roman"/>
                        </a:rPr>
                        <a:t>Тен</a:t>
                      </a:r>
                      <a:r>
                        <a:rPr lang="ru-RU" sz="1800" b="1" dirty="0" smtClean="0">
                          <a:latin typeface="Times New Roman"/>
                          <a:ea typeface="dengxian"/>
                          <a:cs typeface="Times New Roman"/>
                        </a:rPr>
                        <a:t>-Веем</a:t>
                      </a:r>
                      <a:endParaRPr lang="ru-RU" sz="2400" dirty="0" smtClean="0"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33546" marR="0" marT="50025" marB="50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CN" sz="1800" b="1" dirty="0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Перевод </a:t>
                      </a:r>
                      <a:r>
                        <a:rPr lang="ru-RU" altLang="zh-CN" sz="1800" b="1" dirty="0" err="1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Гу</a:t>
                      </a:r>
                      <a:r>
                        <a:rPr lang="ru-RU" altLang="zh-CN" sz="1800" b="1" dirty="0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lang="ru-RU" altLang="zh-CN" sz="1800" b="1" dirty="0" err="1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Юя</a:t>
                      </a:r>
                      <a:r>
                        <a:rPr lang="ru-RU" altLang="zh-CN" sz="1800" b="1" dirty="0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lang="ja-JP" altLang="en-US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谷羽译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腾伟朗读的诗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33546" marR="0" marT="50025" marB="50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963">
                <a:tc>
                  <a:txBody>
                    <a:bodyPr/>
                    <a:lstStyle/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皎皎秋中月，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團團海上生。</a:t>
                      </a:r>
                      <a:endParaRPr kumimoji="0" lang="ru-RU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影開金鏡滿，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輪抱玉壺清。</a:t>
                      </a:r>
                      <a:endParaRPr kumimoji="0" lang="ru-RU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漸出三山岊，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將凌一漢橫。</a:t>
                      </a:r>
                      <a:endParaRPr kumimoji="0" lang="ru-RU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素娥嘗藥去，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烏鵲繞枝驚。</a:t>
                      </a:r>
                      <a:endParaRPr kumimoji="0" lang="ru-RU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照水光偏白，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浮雲色最明。</a:t>
                      </a:r>
                      <a:endParaRPr kumimoji="0" lang="ru-RU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此時堯砌下，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36000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蓂莢自將榮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33546" marT="50025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Луна уже покинула утёсы,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Прозрачным море золотом полно,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 пьют друзья на лодке остроносой,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Не торопясь, горячее вино.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Смотря, как тучи лёгкие проходят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Сквозь лунный столб, что в море отражён,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Одни из них мечтательно находят,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Что это поезд богдыханских жён;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Другие верят — это к рощам рая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Уходят тени набожных людей;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А третьи с ними спорят, утверждая,</a:t>
                      </a:r>
                    </a:p>
                    <a:p>
                      <a:pPr marL="3600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Что это караваны лебедей.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ngxian"/>
                        <a:cs typeface="dengxian"/>
                      </a:endParaRPr>
                    </a:p>
                  </a:txBody>
                  <a:tcPr marL="33546" marR="0" marT="500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ts val="24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月亮已经离开了悬崖，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澄澈的大海闪烁金光，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朋友们在一条小船上，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共饮热酒，不慌不忙。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0">
                        <a:lnSpc>
                          <a:spcPts val="24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60000">
                        <a:lnSpc>
                          <a:spcPts val="24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仰望云团轻轻地移动，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从月亮的倒影上飘过，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0">
                        <a:lnSpc>
                          <a:spcPts val="24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一个朋友幻想着说道，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0">
                        <a:lnSpc>
                          <a:spcPts val="24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这是玉帝妃子的华车。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0">
                        <a:lnSpc>
                          <a:spcPts val="24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60000">
                        <a:lnSpc>
                          <a:spcPts val="24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另有人相信天堂松林，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0">
                        <a:lnSpc>
                          <a:spcPts val="24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神仙的身影渐渐隐退；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还有人争辩坚持认为，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那是天鹅飞行的商队。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546" marR="0" marT="500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900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70105"/>
              </p:ext>
            </p:extLst>
          </p:nvPr>
        </p:nvGraphicFramePr>
        <p:xfrm>
          <a:off x="323530" y="332651"/>
          <a:ext cx="8444655" cy="6048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94"/>
                <a:gridCol w="1514153"/>
                <a:gridCol w="5618508"/>
              </a:tblGrid>
              <a:tr h="24469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СОВПАДЕНИЕ ПОЭТИЧЕСКОЙ ИНТУИЦИИ С ТЕКСТОЛОГИЧЕСКИМ АНАЛИЗОМ ОРИГИНАЛА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699"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皎皎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秋中月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團團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海上生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ea typeface="SimSun" panose="02010600030101010101" pitchFamily="2" charset="-122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影開金鏡滿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輪抱玉壺清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ea typeface="SimSun" panose="02010600030101010101" pitchFamily="2" charset="-122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漸出三山岊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將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凌一漢橫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。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素娥嘗藥去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烏鵲繞枝驚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ea typeface="SimSun" panose="02010600030101010101" pitchFamily="2" charset="-122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照水光偏白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浮雲色最明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ea typeface="SimSun" panose="02010600030101010101" pitchFamily="2" charset="-122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此時堯砌下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ea typeface="SimSun" panose="02010600030101010101" pitchFamily="2" charset="-122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蓂莢自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將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榮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 marL="18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spc="200" dirty="0">
                          <a:effectLst/>
                        </a:rPr>
                        <a:t>ФОРМАЛЬНО: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highlight>
                            <a:srgbClr val="00FFFF"/>
                          </a:highlight>
                        </a:rPr>
                        <a:t>5</a:t>
                      </a:r>
                      <a:r>
                        <a:rPr lang="ru-RU" sz="1600" spc="-10" dirty="0">
                          <a:effectLst/>
                        </a:rPr>
                        <a:t> словный стих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FF"/>
                          </a:highlight>
                        </a:rPr>
                        <a:t>5</a:t>
                      </a:r>
                      <a:r>
                        <a:rPr lang="ru-RU" sz="1600" dirty="0">
                          <a:effectLst/>
                        </a:rPr>
                        <a:t> стопный ямб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highlight>
                            <a:srgbClr val="00FFFF"/>
                          </a:highlight>
                        </a:rPr>
                        <a:t>60</a:t>
                      </a:r>
                      <a:r>
                        <a:rPr lang="ru-RU" sz="1600" smtClean="0">
                          <a:effectLst/>
                        </a:rPr>
                        <a:t> иероглифов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 Гумилёва варианте из альбома 56 слов,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а </a:t>
                      </a:r>
                      <a:r>
                        <a:rPr lang="ru-RU" sz="1600" u="sng" dirty="0" smtClean="0">
                          <a:effectLst/>
                        </a:rPr>
                        <a:t>в окончательном варианте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  <a:highlight>
                            <a:srgbClr val="00FFFF"/>
                          </a:highlight>
                        </a:rPr>
                        <a:t>60</a:t>
                      </a:r>
                      <a:r>
                        <a:rPr lang="ru-RU" sz="1600" dirty="0" smtClean="0">
                          <a:effectLst/>
                        </a:rPr>
                        <a:t> слов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4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FF"/>
                          </a:highlight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 иероглифа повтор </a:t>
                      </a:r>
                      <a:r>
                        <a:rPr lang="ru-RU" sz="1400" dirty="0">
                          <a:effectLst/>
                        </a:rPr>
                        <a:t>по </a:t>
                      </a:r>
                      <a:r>
                        <a:rPr lang="ru-RU" sz="1600" dirty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раза,</a:t>
                      </a:r>
                      <a:endParaRPr lang="ru-RU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т.е. 57 разных.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 Гумилёва в окончательном варианте тоже </a:t>
                      </a:r>
                      <a:r>
                        <a:rPr lang="ru-RU" sz="1600" dirty="0">
                          <a:effectLst/>
                          <a:highlight>
                            <a:srgbClr val="00FFFF"/>
                          </a:highlight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 слова повторяются (правда, только одно 2 раза, а два — по 3 раза).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3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FF"/>
                          </a:highlight>
                        </a:rPr>
                        <a:t>6</a:t>
                      </a:r>
                      <a:r>
                        <a:rPr lang="ru-RU" sz="1600" dirty="0">
                          <a:effectLst/>
                        </a:rPr>
                        <a:t> предложений </a:t>
                      </a:r>
                      <a:r>
                        <a:rPr lang="ru-RU" sz="1600" spc="-20" baseline="0" dirty="0">
                          <a:effectLst/>
                        </a:rPr>
                        <a:t>(сейчас </a:t>
                      </a:r>
                      <a:r>
                        <a:rPr lang="ru-RU" sz="1600" spc="-20" baseline="0" dirty="0" smtClean="0">
                          <a:effectLst/>
                        </a:rPr>
                        <a:t>точка </a:t>
                      </a:r>
                      <a:r>
                        <a:rPr lang="en-US" sz="1600" spc="-20" baseline="0" dirty="0">
                          <a:effectLst/>
                        </a:rPr>
                        <a:t>。</a:t>
                      </a:r>
                      <a:r>
                        <a:rPr lang="ru-RU" sz="1600" spc="-20" baseline="0" dirty="0">
                          <a:effectLst/>
                        </a:rPr>
                        <a:t>) </a:t>
                      </a:r>
                      <a:endParaRPr lang="ru-RU" sz="1600" spc="-20" baseline="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 строки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 Гумилёва в варианте из альбома, как и у </a:t>
                      </a:r>
                      <a:r>
                        <a:rPr lang="ru-RU" sz="1600" dirty="0" err="1" smtClean="0">
                          <a:effectLst/>
                        </a:rPr>
                        <a:t>Жюдит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 «предложений»: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1.Луна, утёсы, море; 2.Друзья пьют вино; 3.Тучи, утёсы лунный мрак;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4.Богдыханские жёны в белых одеждах; 5. Караваны лебедей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А </a:t>
                      </a:r>
                      <a:r>
                        <a:rPr lang="ru-RU" sz="1600" u="sng" dirty="0" smtClean="0">
                          <a:effectLst/>
                        </a:rPr>
                        <a:t>в окончательном варианте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  <a:highlight>
                            <a:srgbClr val="00FFFF"/>
                          </a:highlight>
                        </a:rPr>
                        <a:t>6</a:t>
                      </a:r>
                      <a:r>
                        <a:rPr lang="ru-RU" sz="1600" dirty="0" smtClean="0">
                          <a:effectLst/>
                        </a:rPr>
                        <a:t> «предложений»: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1.Луна, утёсы, море; 2.Друзья пьют вино; 3.Тучи, утёсы лунный мрак;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4.Богдыханские жёны; 5.Набожные люди; 6.Караваны лебедей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spc="200" dirty="0">
                          <a:effectLst/>
                        </a:rPr>
                        <a:t>СОДЕРЖАТЕЛЬНО:</a:t>
                      </a:r>
                      <a:endParaRPr lang="ru-RU" sz="1600" i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3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 Ли </a:t>
                      </a:r>
                      <a:r>
                        <a:rPr lang="ru-RU" sz="1600" dirty="0" err="1">
                          <a:effectLst/>
                        </a:rPr>
                        <a:t>Хуа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FF"/>
                          </a:highlight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 Луны: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1.луна;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2.Су-э (</a:t>
                      </a:r>
                      <a:r>
                        <a:rPr lang="ru-RU" sz="1600" dirty="0" err="1">
                          <a:effectLst/>
                        </a:rPr>
                        <a:t>Чанъэ</a:t>
                      </a:r>
                      <a:r>
                        <a:rPr lang="ru-RU" sz="1600" dirty="0">
                          <a:effectLst/>
                        </a:rPr>
                        <a:t>);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3.Лунная трава мин-</a:t>
                      </a:r>
                      <a:r>
                        <a:rPr lang="ru-RU" sz="1600" dirty="0" err="1">
                          <a:effectLst/>
                        </a:rPr>
                        <a:t>цзя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У Гумилёва два блока по </a:t>
                      </a:r>
                      <a:r>
                        <a:rPr lang="ru-RU" sz="1600" spc="-10" dirty="0">
                          <a:effectLst/>
                          <a:highlight>
                            <a:srgbClr val="00FFFF"/>
                          </a:highlight>
                        </a:rPr>
                        <a:t>3</a:t>
                      </a:r>
                      <a:r>
                        <a:rPr lang="ru-RU" sz="1600" spc="-10" dirty="0">
                          <a:effectLst/>
                        </a:rPr>
                        <a:t> фразы в каждом (фраза по 2 строки):</a:t>
                      </a:r>
                      <a:endParaRPr lang="ru-RU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Первый блок: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1.Луна и море, 2.Друзья и вино, 3.Тучи сквозь лунный столб.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Второй блок: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 Гумилёва сначала, как и у </a:t>
                      </a:r>
                      <a:r>
                        <a:rPr lang="ru-RU" sz="1600" dirty="0" err="1">
                          <a:effectLst/>
                        </a:rPr>
                        <a:t>Жюдит</a:t>
                      </a:r>
                      <a:r>
                        <a:rPr lang="ru-RU" sz="1600" dirty="0">
                          <a:effectLst/>
                        </a:rPr>
                        <a:t>, 2 мнения,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 </a:t>
                      </a:r>
                      <a:r>
                        <a:rPr lang="ru-RU" sz="1600" u="sng" dirty="0">
                          <a:effectLst/>
                        </a:rPr>
                        <a:t>в окончательном варианте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  <a:highlight>
                            <a:srgbClr val="00FFFF"/>
                          </a:highlight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 мнения: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1.Богдыханские жёны; 2.тени набожных людей; 3.караваны лебедей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50" marR="1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8"/>
          <p:cNvSpPr txBox="1">
            <a:spLocks/>
          </p:cNvSpPr>
          <p:nvPr/>
        </p:nvSpPr>
        <p:spPr bwMode="auto">
          <a:xfrm>
            <a:off x="8547554" y="6519499"/>
            <a:ext cx="471487" cy="214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2ADE5C70-4426-49A3-8D96-71BFBCA20D9C}" type="slidenum">
              <a:rPr lang="ru-RU" sz="1400" b="1" smtClean="0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r>
              <a:rPr lang="ru-RU" b="1" dirty="0" smtClean="0">
                <a:solidFill>
                  <a:schemeClr val="tx1"/>
                </a:solidFill>
              </a:rPr>
              <a:t> (37)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92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F241D6A0-7CE5-49C7-ACF5-167B49FD2D97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042988" y="260350"/>
            <a:ext cx="3721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Стихотворение Ли Хуа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550" y="1052513"/>
            <a:ext cx="1800225" cy="529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皎皎秋中月，</a:t>
            </a:r>
            <a:endParaRPr lang="ru-RU" sz="2400" b="1" dirty="0">
              <a:latin typeface="+mn-lt"/>
              <a:ea typeface="SimSun" pitchFamily="2" charset="-122"/>
              <a:cs typeface="Times New Roman"/>
            </a:endParaRPr>
          </a:p>
          <a:p>
            <a:pPr marL="228600" indent="-2286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團團海上生。</a:t>
            </a:r>
            <a:endParaRPr lang="ru-RU" altLang="zh-TW" sz="2400" b="1" dirty="0">
              <a:latin typeface="SimSun" pitchFamily="2" charset="-122"/>
              <a:ea typeface="SimSun" pitchFamily="2" charset="-122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影開金鏡滿，</a:t>
            </a:r>
            <a:endParaRPr lang="ru-RU" sz="2400" b="1" dirty="0">
              <a:latin typeface="+mn-lt"/>
              <a:ea typeface="SimSun" pitchFamily="2" charset="-122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輪抱玉壺清。</a:t>
            </a:r>
            <a:endParaRPr lang="ru-RU" altLang="zh-TW" sz="2400" b="1" dirty="0">
              <a:latin typeface="SimSun" pitchFamily="2" charset="-122"/>
              <a:ea typeface="SimSun" pitchFamily="2" charset="-122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漸出三山岊，</a:t>
            </a:r>
            <a:endParaRPr lang="ru-RU" sz="2400" b="1" dirty="0">
              <a:latin typeface="+mn-lt"/>
              <a:ea typeface="SimSun" pitchFamily="2" charset="-122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將凌一漢橫。</a:t>
            </a:r>
            <a:endParaRPr lang="ru-RU" sz="2400" b="1" dirty="0">
              <a:latin typeface="+mn-lt"/>
              <a:ea typeface="SimSun" pitchFamily="2" charset="-122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素娥嘗藥去，</a:t>
            </a:r>
            <a:endParaRPr lang="ru-RU" sz="2400" b="1" dirty="0">
              <a:latin typeface="+mn-lt"/>
              <a:ea typeface="SimSun" pitchFamily="2" charset="-122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烏鵲繞枝驚。</a:t>
            </a:r>
            <a:endParaRPr lang="ru-RU" sz="2400" b="1" dirty="0">
              <a:latin typeface="+mn-lt"/>
              <a:ea typeface="SimSun" pitchFamily="2" charset="-122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照水光偏白，</a:t>
            </a:r>
            <a:endParaRPr lang="ru-RU" sz="2400" b="1" dirty="0">
              <a:latin typeface="+mn-lt"/>
              <a:ea typeface="SimSun" pitchFamily="2" charset="-122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浮雲色最明。</a:t>
            </a:r>
            <a:endParaRPr lang="ru-RU" sz="2400" b="1" dirty="0">
              <a:latin typeface="+mn-lt"/>
              <a:ea typeface="SimSun" pitchFamily="2" charset="-122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此時堯砌下，</a:t>
            </a:r>
            <a:endParaRPr lang="ru-RU" sz="2400" b="1" dirty="0">
              <a:latin typeface="+mn-lt"/>
              <a:ea typeface="SimSun" pitchFamily="2" charset="-122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sz="2400" b="1" dirty="0">
                <a:latin typeface="SimSun" pitchFamily="2" charset="-122"/>
                <a:ea typeface="SimSun" pitchFamily="2" charset="-122"/>
                <a:cs typeface="Times New Roman"/>
              </a:rPr>
              <a:t>蓂莢自將榮。</a:t>
            </a:r>
            <a:endParaRPr lang="ru-RU" sz="2400" b="1" dirty="0">
              <a:latin typeface="+mn-lt"/>
              <a:ea typeface="SimSun" pitchFamily="2" charset="-122"/>
              <a:cs typeface="Times New Roman"/>
            </a:endParaRPr>
          </a:p>
        </p:txBody>
      </p:sp>
      <p:pic>
        <p:nvPicPr>
          <p:cNvPr id="24582" name="Рисунок 10" descr="0025NJEyzy7g6ogz7lrb5&amp;69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016000"/>
            <a:ext cx="2663825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5724525" y="334963"/>
            <a:ext cx="30575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/>
              <a:t>Стихотворение Ли Хуа</a:t>
            </a:r>
          </a:p>
          <a:p>
            <a:pPr algn="ctr">
              <a:lnSpc>
                <a:spcPct val="120000"/>
              </a:lnSpc>
            </a:pPr>
            <a:r>
              <a:rPr lang="ru-RU" sz="2000" b="1"/>
              <a:t>в стиле </a:t>
            </a:r>
            <a:r>
              <a:rPr lang="ru-RU" sz="2000" b="1" i="1"/>
              <a:t>синшу</a:t>
            </a:r>
            <a:r>
              <a:rPr lang="ru-RU" sz="2000" b="1"/>
              <a:t> </a:t>
            </a:r>
            <a:r>
              <a:rPr lang="ru-RU" sz="2000" b="1">
                <a:latin typeface="Calibri" pitchFamily="34" charset="0"/>
                <a:ea typeface="SimSun" pitchFamily="2" charset="-122"/>
              </a:rPr>
              <a:t>行書</a:t>
            </a:r>
            <a:r>
              <a:rPr lang="ru-RU" sz="2000" b="1"/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000" b="1"/>
              <a:t>«ходовое письмо»</a:t>
            </a:r>
            <a:endParaRPr lang="ru-RU" sz="2400" b="1"/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ru-RU" sz="2000" b="1"/>
              <a:t>Каллиграфия</a:t>
            </a:r>
          </a:p>
          <a:p>
            <a:pPr algn="ctr">
              <a:lnSpc>
                <a:spcPct val="120000"/>
              </a:lnSpc>
            </a:pPr>
            <a:r>
              <a:rPr lang="ru-RU" sz="2000" b="1"/>
              <a:t>Лун Кэн-женя </a:t>
            </a:r>
            <a:r>
              <a:rPr lang="zh-CN" altLang="en-US" sz="2000" b="1">
                <a:latin typeface="Calibri" pitchFamily="34" charset="0"/>
              </a:rPr>
              <a:t>龙坑人</a:t>
            </a:r>
            <a:endParaRPr lang="ru-RU" altLang="zh-CN" sz="2000" b="1">
              <a:latin typeface="Calibri" pitchFamily="34" charset="0"/>
            </a:endParaRPr>
          </a:p>
        </p:txBody>
      </p:sp>
      <p:pic>
        <p:nvPicPr>
          <p:cNvPr id="24584" name="Рисунок 7" descr="Лун Кэн-жэнь Чжан Цзяньхуа.jpg"/>
          <p:cNvPicPr>
            <a:picLocks noChangeAspect="1"/>
          </p:cNvPicPr>
          <p:nvPr/>
        </p:nvPicPr>
        <p:blipFill>
          <a:blip r:embed="rId4" cstate="print"/>
          <a:srcRect l="14471" t="11877" r="18155" b="32561"/>
          <a:stretch>
            <a:fillRect/>
          </a:stretch>
        </p:blipFill>
        <p:spPr bwMode="auto">
          <a:xfrm>
            <a:off x="6372225" y="2420938"/>
            <a:ext cx="17637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5843588" y="4508500"/>
            <a:ext cx="31210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000" b="1"/>
              <a:t>настоящее имя</a:t>
            </a:r>
          </a:p>
          <a:p>
            <a:pPr algn="ctr">
              <a:lnSpc>
                <a:spcPct val="120000"/>
              </a:lnSpc>
            </a:pPr>
            <a:r>
              <a:rPr lang="ru-RU" altLang="zh-CN" sz="2000" b="1"/>
              <a:t>Чжан Цзяньхуа </a:t>
            </a:r>
            <a:r>
              <a:rPr lang="ja-JP" altLang="en-US" sz="2400" b="1">
                <a:latin typeface="SimSun" pitchFamily="2" charset="-122"/>
                <a:ea typeface="SimSun" pitchFamily="2" charset="-122"/>
              </a:rPr>
              <a:t>张建华</a:t>
            </a:r>
            <a:endParaRPr lang="ru-RU" altLang="zh-CN" sz="2400" b="1">
              <a:latin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>
                <a:ea typeface="SimSun" pitchFamily="2" charset="-122"/>
              </a:rPr>
              <a:t>г. Юйяо </a:t>
            </a:r>
            <a:r>
              <a:rPr lang="en-US" sz="2000">
                <a:latin typeface="SimSun" pitchFamily="2" charset="-122"/>
                <a:ea typeface="SimSun" pitchFamily="2" charset="-122"/>
              </a:rPr>
              <a:t>余姚</a:t>
            </a:r>
            <a:endParaRPr lang="ru-RU" sz="2000">
              <a:latin typeface="SimSun" pitchFamily="2" charset="-122"/>
              <a:ea typeface="SimSun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ru-RU" sz="2000"/>
              <a:t>провинция Чжэцзян </a:t>
            </a:r>
            <a:r>
              <a:rPr lang="ja-JP" altLang="en-US" sz="2000">
                <a:latin typeface="SimSun" pitchFamily="2" charset="-122"/>
                <a:ea typeface="SimSun" pitchFamily="2" charset="-122"/>
              </a:rPr>
              <a:t>浙江</a:t>
            </a:r>
            <a:endParaRPr lang="ru-RU" sz="2000">
              <a:ea typeface="SimSun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67" cy="6857999"/>
          </a:xfrm>
          <a:prstGeom prst="rect">
            <a:avLst/>
          </a:prstGeom>
        </p:spPr>
      </p:pic>
      <p:sp>
        <p:nvSpPr>
          <p:cNvPr id="2662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3A164AB6-36DA-48D4-891A-90EE9EC48044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052736"/>
            <a:ext cx="411972" cy="246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3200" b="1" dirty="0" smtClean="0">
                <a:solidFill>
                  <a:schemeClr val="bg1">
                    <a:lumMod val="9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海</a:t>
            </a:r>
            <a:endParaRPr lang="ru-RU" altLang="ja-JP" sz="3200" b="1" dirty="0" smtClean="0">
              <a:solidFill>
                <a:schemeClr val="bg1">
                  <a:lumMod val="9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3200" b="1" dirty="0" smtClean="0">
                <a:solidFill>
                  <a:schemeClr val="bg1">
                    <a:lumMod val="9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上</a:t>
            </a:r>
            <a:endParaRPr lang="ru-RU" altLang="ja-JP" sz="3200" b="1" dirty="0" smtClean="0">
              <a:solidFill>
                <a:schemeClr val="bg1">
                  <a:lumMod val="9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3200" b="1" dirty="0" smtClean="0">
                <a:solidFill>
                  <a:schemeClr val="bg1">
                    <a:lumMod val="9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生</a:t>
            </a:r>
            <a:endParaRPr lang="ru-RU" altLang="ja-JP" sz="3200" b="1" dirty="0" smtClean="0">
              <a:solidFill>
                <a:schemeClr val="bg1">
                  <a:lumMod val="9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3200" b="1" dirty="0" smtClean="0">
                <a:solidFill>
                  <a:schemeClr val="bg1">
                    <a:lumMod val="9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明</a:t>
            </a:r>
            <a:endParaRPr lang="ru-RU" altLang="ja-JP" sz="3200" b="1" dirty="0" smtClean="0">
              <a:solidFill>
                <a:schemeClr val="bg1">
                  <a:lumMod val="9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3200" b="1" dirty="0" smtClean="0">
                <a:solidFill>
                  <a:schemeClr val="bg1">
                    <a:lumMod val="9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endParaRPr lang="ru-RU" sz="3200" b="1" dirty="0">
              <a:solidFill>
                <a:schemeClr val="bg1">
                  <a:lumMod val="95000"/>
                </a:schemeClr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111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66" cy="6857998"/>
          </a:xfrm>
          <a:prstGeom prst="rect">
            <a:avLst/>
          </a:prstGeom>
        </p:spPr>
      </p:pic>
      <p:sp>
        <p:nvSpPr>
          <p:cNvPr id="2662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510338"/>
            <a:ext cx="471488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3A164AB6-36DA-48D4-891A-90EE9EC48044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14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510338"/>
            <a:ext cx="471487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2ADE5C70-4426-49A3-8D96-71BFBCA20D9C}" type="slidenum">
              <a:rPr lang="ru-RU" sz="1400" b="1">
                <a:solidFill>
                  <a:schemeClr val="bg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(37)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6" name="Номер слайда 8"/>
          <p:cNvSpPr txBox="1">
            <a:spLocks/>
          </p:cNvSpPr>
          <p:nvPr/>
        </p:nvSpPr>
        <p:spPr bwMode="auto">
          <a:xfrm>
            <a:off x="8534400" y="6510338"/>
            <a:ext cx="471488" cy="214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3A164AB6-36DA-48D4-891A-90EE9EC48044}" type="slidenum">
              <a:rPr lang="ru-RU" sz="1400" b="1" smtClean="0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3442" y="2717058"/>
            <a:ext cx="1594622" cy="855958"/>
          </a:xfrm>
          <a:prstGeom prst="rect">
            <a:avLst/>
          </a:prstGeom>
          <a:solidFill>
            <a:schemeClr val="tx1"/>
          </a:solidFill>
        </p:spPr>
        <p:txBody>
          <a:bodyPr wrap="none" lIns="180000" tIns="180000" rIns="180000" bIns="180000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谢谢！</a:t>
            </a:r>
            <a:endParaRPr lang="ru-RU" sz="3200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8766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510338"/>
            <a:ext cx="381000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EA022054-A2B1-42C9-B3B7-EAB790896245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4" name="Рисунок 10" descr="Николай Гумилё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1054100"/>
            <a:ext cx="3919537" cy="5254625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5270408" y="188640"/>
            <a:ext cx="3111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Сравнение </a:t>
            </a:r>
            <a:r>
              <a:rPr lang="ru-RU" sz="2400" b="1" dirty="0" smtClean="0"/>
              <a:t>текстов</a:t>
            </a:r>
          </a:p>
          <a:p>
            <a:pPr algn="ctr"/>
            <a:r>
              <a:rPr lang="zh-CN" altLang="en-US" sz="2400" b="1" dirty="0"/>
              <a:t>一首长诗的文本比较</a:t>
            </a:r>
            <a:endParaRPr lang="ru-RU" sz="2400" b="1" dirty="0"/>
          </a:p>
        </p:txBody>
      </p:sp>
      <p:sp>
        <p:nvSpPr>
          <p:cNvPr id="5126" name="TextBox 14"/>
          <p:cNvSpPr txBox="1">
            <a:spLocks noChangeArrowheads="1"/>
          </p:cNvSpPr>
          <p:nvPr/>
        </p:nvSpPr>
        <p:spPr bwMode="auto">
          <a:xfrm>
            <a:off x="522288" y="231775"/>
            <a:ext cx="4265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Николай Гумилёв</a:t>
            </a:r>
            <a:r>
              <a:rPr lang="ru-RU" b="1"/>
              <a:t> </a:t>
            </a:r>
            <a:r>
              <a:rPr lang="ru-RU"/>
              <a:t>(1886–1921)</a:t>
            </a:r>
            <a:endParaRPr lang="en-US" sz="2400" b="1"/>
          </a:p>
          <a:p>
            <a:pPr algn="ctr"/>
            <a:r>
              <a:rPr lang="ru-RU" sz="2400" b="1"/>
              <a:t>и его поэма «ДВА СНА»</a:t>
            </a:r>
          </a:p>
        </p:txBody>
      </p:sp>
      <p:pic>
        <p:nvPicPr>
          <p:cNvPr id="512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1062037"/>
            <a:ext cx="4032250" cy="5246687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1196752"/>
            <a:ext cx="309380" cy="2954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尼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古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拉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ja-JP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古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米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廖</a:t>
            </a:r>
            <a:endParaRPr lang="ru-RU" altLang="ja-JP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夫</a:t>
            </a:r>
            <a:endParaRPr lang="ru-RU" sz="2400" dirty="0">
              <a:ea typeface="SimSun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6223" y="6308725"/>
            <a:ext cx="21656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长</a:t>
            </a:r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  <a:r>
              <a:rPr lang="en-US" altLang="ja-JP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两</a:t>
            </a:r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个</a:t>
            </a:r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梦</a:t>
            </a:r>
            <a:r>
              <a:rPr lang="en-US" altLang="ja-JP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endParaRPr lang="ru-RU" sz="2400" b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510338"/>
            <a:ext cx="381000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44B15C2D-6304-48A3-9D62-735906461F87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986392" y="212529"/>
            <a:ext cx="56005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2400" b="1" dirty="0"/>
              <a:t>Два </a:t>
            </a:r>
            <a:r>
              <a:rPr lang="ru-RU" sz="2400" b="1" dirty="0" smtClean="0"/>
              <a:t>варианта одного стихотворения</a:t>
            </a:r>
          </a:p>
          <a:p>
            <a:pPr algn="ctr"/>
            <a:r>
              <a:rPr lang="zh-CN" altLang="en-US" sz="2400" b="1" dirty="0"/>
              <a:t>一首诗的两个版本</a:t>
            </a:r>
            <a:endParaRPr lang="ru-RU" sz="24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288" y="1031875"/>
          <a:ext cx="8640960" cy="4831779"/>
        </p:xfrm>
        <a:graphic>
          <a:graphicData uri="http://schemas.openxmlformats.org/drawingml/2006/table">
            <a:tbl>
              <a:tblPr/>
              <a:tblGrid>
                <a:gridCol w="4410364"/>
                <a:gridCol w="423059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dengxian"/>
                          <a:cs typeface="Times New Roman"/>
                        </a:rPr>
                        <a:t>Автограф 1</a:t>
                      </a:r>
                      <a:endParaRPr lang="ru-RU" sz="2400" dirty="0"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0" marR="68580" marT="53975" marB="5397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dengxian"/>
                          <a:cs typeface="Times New Roman"/>
                        </a:rPr>
                        <a:t>Автограф </a:t>
                      </a:r>
                      <a:r>
                        <a:rPr lang="ru-RU" sz="2400" b="1" dirty="0" smtClean="0">
                          <a:latin typeface="Times New Roman"/>
                          <a:ea typeface="dengxian"/>
                          <a:cs typeface="Times New Roman"/>
                        </a:rPr>
                        <a:t>2:</a:t>
                      </a:r>
                      <a:endParaRPr lang="ru-RU" sz="2400" dirty="0"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baseline="0" dirty="0">
                          <a:latin typeface="Times New Roman"/>
                          <a:ea typeface="dengxian"/>
                          <a:cs typeface="Times New Roman"/>
                        </a:rPr>
                        <a:t>На карминные ущелья пролился огонь луны.</a:t>
                      </a:r>
                      <a:endParaRPr lang="ru-RU" sz="1800" spc="-20" baseline="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Покрывало водопада сплыло с серого утеса,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spc="-80" baseline="0" dirty="0">
                          <a:latin typeface="Times New Roman"/>
                          <a:ea typeface="dengxian"/>
                          <a:cs typeface="Times New Roman"/>
                        </a:rPr>
                        <a:t>Лунный отсвет </a:t>
                      </a:r>
                      <a:r>
                        <a:rPr lang="ru-RU" sz="1800" kern="1200" spc="-8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spc="-80" baseline="0" dirty="0" smtClean="0">
                          <a:latin typeface="Times New Roman"/>
                          <a:ea typeface="dengxian"/>
                          <a:cs typeface="Times New Roman"/>
                        </a:rPr>
                        <a:t> </a:t>
                      </a:r>
                      <a:r>
                        <a:rPr lang="ru-RU" sz="1800" spc="-80" baseline="0" dirty="0">
                          <a:latin typeface="Times New Roman"/>
                          <a:ea typeface="dengxian"/>
                          <a:cs typeface="Times New Roman"/>
                        </a:rPr>
                        <a:t>точно воды, воды точно небеса,</a:t>
                      </a:r>
                      <a:endParaRPr lang="ru-RU" sz="1800" spc="-80" baseline="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spc="-70" baseline="0" dirty="0">
                          <a:latin typeface="Times New Roman"/>
                          <a:ea typeface="dengxian"/>
                          <a:cs typeface="Times New Roman"/>
                        </a:rPr>
                        <a:t>Холод утра воровато входит в сердце </a:t>
                      </a:r>
                      <a:r>
                        <a:rPr lang="ru-RU" sz="1800" spc="-70" baseline="0" dirty="0" err="1">
                          <a:latin typeface="Times New Roman"/>
                          <a:ea typeface="dengxian"/>
                          <a:cs typeface="Times New Roman"/>
                        </a:rPr>
                        <a:t>ненюфара</a:t>
                      </a:r>
                      <a:r>
                        <a:rPr lang="ru-RU" sz="1800" spc="-70" baseline="0" dirty="0" smtClean="0">
                          <a:latin typeface="Times New Roman"/>
                          <a:ea typeface="dengxi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800" spc="-70" baseline="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Сон спокоен, лодка-лист легка,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Слабый ветер, рябь дрожит слегка,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Вплоть до утра, берег-государь,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Двигай осень в шумы тростника</a:t>
                      </a:r>
                      <a:r>
                        <a:rPr lang="ru-RU" sz="1800" dirty="0" smtClean="0">
                          <a:latin typeface="Times New Roman"/>
                          <a:ea typeface="dengxi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baseline="0" dirty="0">
                          <a:latin typeface="Times New Roman"/>
                          <a:ea typeface="dengxian"/>
                          <a:cs typeface="Times New Roman"/>
                        </a:rPr>
                        <a:t>Воздух солнечный скрывает дождь осенний,</a:t>
                      </a:r>
                      <a:endParaRPr lang="ru-RU" sz="1800" spc="-20" baseline="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В туче темной слышен грохот запоздалый,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Звук источника проглочен темным камнем,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Прелесть солнца холодна в зеленых соснах.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0" marR="68580" marT="53975" marB="5397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Луна уже покинула утёсы,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Прозрачным море золотом полно,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И пьют друзья на лодке остроносой,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Не торопясь, горячее вино</a:t>
                      </a:r>
                      <a:r>
                        <a:rPr lang="ru-RU" sz="1800" dirty="0" smtClean="0">
                          <a:latin typeface="Times New Roman"/>
                          <a:ea typeface="dengxi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Смотря, как тучи лёгкие проходят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baseline="0" dirty="0">
                          <a:latin typeface="Times New Roman"/>
                          <a:ea typeface="dengxian"/>
                          <a:cs typeface="Times New Roman"/>
                        </a:rPr>
                        <a:t>Сквозь лунный столб, что в море отражён,</a:t>
                      </a:r>
                      <a:endParaRPr lang="ru-RU" sz="1800" spc="-20" baseline="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Одни из них мечтательно находят,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Что это поезд богдыханских жён</a:t>
                      </a:r>
                      <a:r>
                        <a:rPr lang="ru-RU" sz="1800" dirty="0" smtClean="0">
                          <a:latin typeface="Times New Roman"/>
                          <a:ea typeface="dengxian"/>
                          <a:cs typeface="Times New Roman"/>
                        </a:rPr>
                        <a:t>;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Другие верят — это к рощам рая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Уходят тени набожных людей;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А третьи с ними спорят, утверждая,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Что это караваны лебедей.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510338"/>
            <a:ext cx="381000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DCFAEC34-905C-4C1C-8CD7-FC067D873FE0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733425" y="188913"/>
            <a:ext cx="79232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Стихи в «Альбоме» из архива Г. П. Струве</a:t>
            </a:r>
          </a:p>
          <a:p>
            <a:pPr algn="ctr"/>
            <a:r>
              <a:rPr lang="ru-RU" sz="2400" b="1"/>
              <a:t>и его обложка </a:t>
            </a:r>
            <a:r>
              <a:rPr lang="ru-RU" sz="2400">
                <a:latin typeface="Calibri" pitchFamily="34" charset="0"/>
              </a:rPr>
              <a:t>— </a:t>
            </a:r>
            <a:r>
              <a:rPr lang="ru-RU" sz="2400" b="1"/>
              <a:t>акварель Н. Гончаровой</a:t>
            </a:r>
            <a:r>
              <a:rPr lang="ru-RU"/>
              <a:t> (1881–1962)</a:t>
            </a:r>
            <a:r>
              <a:rPr lang="ru-RU" b="1"/>
              <a:t> </a:t>
            </a:r>
          </a:p>
        </p:txBody>
      </p:sp>
      <p:pic>
        <p:nvPicPr>
          <p:cNvPr id="7173" name="Рисунок 7" descr="10115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628800"/>
            <a:ext cx="3648075" cy="4895850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857644"/>
              </p:ext>
            </p:extLst>
          </p:nvPr>
        </p:nvGraphicFramePr>
        <p:xfrm>
          <a:off x="323850" y="1031875"/>
          <a:ext cx="4032448" cy="4842764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/>
                          <a:ea typeface="dengxian"/>
                          <a:cs typeface="Times New Roman"/>
                        </a:rPr>
                        <a:t>«Лунный свет</a:t>
                      </a:r>
                      <a:r>
                        <a:rPr lang="ru-RU" sz="2400" dirty="0" smtClean="0">
                          <a:latin typeface="Times New Roman"/>
                          <a:ea typeface="dengxian"/>
                          <a:cs typeface="Times New Roman"/>
                        </a:rPr>
                        <a:t>»</a:t>
                      </a:r>
                      <a:endParaRPr lang="ru-RU" sz="3200" dirty="0"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0" marR="68580" marT="53975" marB="5397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Луна уже покинула утёсы,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море как серебряный поднос,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Друзья сидят на лодке остроносой,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жадно пьют горячее вино.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Смотря, как тучки по утесам бродят,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Сквозь сонный мрак луною озарён,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Одни из них мечтательно находят,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это поезд богдыханских жён;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Которые там странствуют, блистая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Одеждой белоснежною своей;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 с ними спорят, утверждая,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это караваны лебедей.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0" marR="68580" marT="53975" marB="5397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34394" y="980728"/>
            <a:ext cx="335508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手写专辑封面。 </a:t>
            </a:r>
            <a:endParaRPr lang="ru-RU" altLang="zh-CN" sz="2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娜</a:t>
            </a:r>
            <a:r>
              <a:rPr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塔莉亚</a:t>
            </a:r>
            <a:r>
              <a:rPr lang="en-US" altLang="zh-CN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冈查洛娃的水彩画</a:t>
            </a:r>
            <a:endParaRPr lang="ru-RU" sz="2000" b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510338"/>
            <a:ext cx="381000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CF128CD2-4F6C-4BE9-AADE-A4819D58080F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1522413" y="188913"/>
            <a:ext cx="5785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Два варианта одного </a:t>
            </a:r>
            <a:r>
              <a:rPr lang="ru-RU" sz="2400" b="1" dirty="0" smtClean="0"/>
              <a:t>стихотворения</a:t>
            </a:r>
          </a:p>
          <a:p>
            <a:pPr algn="ctr"/>
            <a:r>
              <a:rPr lang="zh-CN" altLang="en-US" sz="2400" b="1" dirty="0"/>
              <a:t>一首诗的两个版</a:t>
            </a:r>
            <a:r>
              <a:rPr lang="zh-CN" altLang="en-US" sz="2400" b="1" dirty="0" smtClean="0"/>
              <a:t>本</a:t>
            </a:r>
            <a:endParaRPr lang="ru-RU" sz="24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72739"/>
              </p:ext>
            </p:extLst>
          </p:nvPr>
        </p:nvGraphicFramePr>
        <p:xfrm>
          <a:off x="323850" y="1031875"/>
          <a:ext cx="8640960" cy="4842764"/>
        </p:xfrm>
        <a:graphic>
          <a:graphicData uri="http://schemas.openxmlformats.org/drawingml/2006/table">
            <a:tbl>
              <a:tblPr/>
              <a:tblGrid>
                <a:gridCol w="4032448"/>
                <a:gridCol w="4608512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dengxian"/>
                          <a:cs typeface="Times New Roman"/>
                        </a:rPr>
                        <a:t>В альбоме </a:t>
                      </a:r>
                      <a:r>
                        <a:rPr lang="ru-RU" sz="2400" b="1" dirty="0" smtClean="0">
                          <a:latin typeface="Times New Roman"/>
                          <a:ea typeface="dengxian"/>
                          <a:cs typeface="Times New Roman"/>
                        </a:rPr>
                        <a:t>«Лунный свет</a:t>
                      </a:r>
                      <a:r>
                        <a:rPr lang="ru-RU" sz="2400" dirty="0" smtClean="0">
                          <a:latin typeface="Times New Roman"/>
                          <a:ea typeface="dengxian"/>
                          <a:cs typeface="Times New Roman"/>
                        </a:rPr>
                        <a:t>»</a:t>
                      </a:r>
                      <a:endParaRPr lang="ru-RU" sz="3200" dirty="0"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0" marR="68580" marT="53975" marB="5397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dengxian"/>
                          <a:cs typeface="Times New Roman"/>
                        </a:rPr>
                        <a:t>Автограф </a:t>
                      </a:r>
                      <a:r>
                        <a:rPr lang="ru-RU" sz="2400" b="1" dirty="0" smtClean="0">
                          <a:latin typeface="Times New Roman"/>
                          <a:ea typeface="dengxian"/>
                          <a:cs typeface="Times New Roman"/>
                        </a:rPr>
                        <a:t>2:</a:t>
                      </a:r>
                      <a:endParaRPr lang="ru-RU" sz="2400" dirty="0"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Луна уже покинула утёсы,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море как серебряный поднос,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Друзья </a:t>
                      </a:r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сидят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лодке остроносой,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жадно пьют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горячее вино.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Смотря, как туч</a:t>
                      </a:r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</a:t>
                      </a:r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утесам бродят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Сквозь </a:t>
                      </a:r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сонный мрак луною озарён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Одни из них мечтательно находят,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это поезд богдыханских жён;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Которые там странствуют, блистая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Одеждой белоснежною своей;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ними спорят, утверждая,</a:t>
                      </a:r>
                    </a:p>
                    <a:p>
                      <a:pPr marL="180000">
                        <a:lnSpc>
                          <a:spcPct val="11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это караваны лебедей.</a:t>
                      </a:r>
                      <a:endParaRPr lang="ru-RU" sz="1800" dirty="0">
                        <a:latin typeface="Times New Roman" pitchFamily="18" charset="0"/>
                        <a:ea typeface="dengxian"/>
                        <a:cs typeface="Times New Roman" pitchFamily="18" charset="0"/>
                      </a:endParaRPr>
                    </a:p>
                  </a:txBody>
                  <a:tcPr marL="0" marR="68580" marT="53975" marB="5397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Луна уже покинула утёсы,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Прозрачным море золотом полно,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И пьют </a:t>
                      </a: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друзья на лодке остроносой,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Не торопясь,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горячее вино</a:t>
                      </a:r>
                      <a:r>
                        <a:rPr lang="ru-RU" sz="1800" dirty="0" smtClean="0">
                          <a:latin typeface="Times New Roman"/>
                          <a:ea typeface="dengxi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Смотря, как тучи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лёгкие проходят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baseline="0" dirty="0">
                          <a:latin typeface="Times New Roman"/>
                          <a:ea typeface="dengxian"/>
                          <a:cs typeface="Times New Roman"/>
                        </a:rPr>
                        <a:t>Сквозь </a:t>
                      </a:r>
                      <a:r>
                        <a:rPr lang="ru-RU" sz="1800" b="1" spc="-20" baseline="0" dirty="0">
                          <a:solidFill>
                            <a:srgbClr val="0000FF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лунный столб, что в море отражён</a:t>
                      </a:r>
                      <a:r>
                        <a:rPr lang="ru-RU" sz="1800" spc="-20" baseline="0" dirty="0">
                          <a:latin typeface="Times New Roman"/>
                          <a:ea typeface="dengxian"/>
                          <a:cs typeface="Times New Roman"/>
                        </a:rPr>
                        <a:t>,</a:t>
                      </a:r>
                      <a:endParaRPr lang="ru-RU" sz="1800" spc="-20" baseline="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Одни из них мечтательно находят,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Что это поезд богдыханских жён</a:t>
                      </a:r>
                      <a:r>
                        <a:rPr lang="ru-RU" sz="1800" dirty="0" smtClean="0">
                          <a:latin typeface="Times New Roman"/>
                          <a:ea typeface="dengxian"/>
                          <a:cs typeface="Times New Roman"/>
                        </a:rPr>
                        <a:t>;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Другие верят — это к рощам рая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Уходят тени набожных людей;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А третьи </a:t>
                      </a: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с ними спорят, утверждая,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dengxian"/>
                          <a:cs typeface="Times New Roman"/>
                        </a:rPr>
                        <a:t>Что это караваны лебедей.</a:t>
                      </a:r>
                      <a:endParaRPr lang="ru-RU" sz="1800" dirty="0"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180000" marR="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203" name="TextBox 7"/>
          <p:cNvSpPr txBox="1">
            <a:spLocks noChangeArrowheads="1"/>
          </p:cNvSpPr>
          <p:nvPr/>
        </p:nvSpPr>
        <p:spPr bwMode="auto">
          <a:xfrm>
            <a:off x="684213" y="5875338"/>
            <a:ext cx="7281014" cy="699404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704B26"/>
            </a:solidFill>
            <a:miter lim="800000"/>
            <a:headEnd/>
            <a:tailEnd/>
          </a:ln>
        </p:spPr>
        <p:txBody>
          <a:bodyPr wrap="none" lIns="72000" tIns="72000" rIns="72000" bIns="7200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Французские стихи </a:t>
            </a:r>
            <a:r>
              <a:rPr lang="ru-RU" b="1" dirty="0" smtClean="0">
                <a:latin typeface="Calibri" pitchFamily="34" charset="0"/>
              </a:rPr>
              <a:t>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Жюдит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Готье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+mn-lt"/>
              </a:rPr>
              <a:t>— </a:t>
            </a:r>
            <a:r>
              <a:rPr lang="en-US" b="1" dirty="0" smtClean="0">
                <a:latin typeface="+mn-lt"/>
              </a:rPr>
              <a:t>Judith Gautier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/>
              <a:t>— </a:t>
            </a:r>
            <a:r>
              <a:rPr lang="ja-JP" alt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朱</a:t>
            </a:r>
            <a:r>
              <a:rPr lang="ja-JP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迪特</a:t>
            </a:r>
            <a:r>
              <a:rPr lang="en-US" altLang="ja-JP" b="1" dirty="0">
                <a:latin typeface="SimSun" panose="02010600030101010101" pitchFamily="2" charset="-122"/>
                <a:ea typeface="SimSun" panose="02010600030101010101" pitchFamily="2" charset="-122"/>
              </a:rPr>
              <a:t>•</a:t>
            </a:r>
            <a:r>
              <a:rPr lang="ja-JP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戈蒂</a:t>
            </a:r>
            <a:r>
              <a:rPr lang="ja-JP" alt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耶</a:t>
            </a:r>
            <a:endParaRPr lang="ru-RU" b="1" dirty="0" smtClean="0">
              <a:latin typeface="+mn-lt"/>
              <a:ea typeface="SimSun" panose="02010600030101010101" pitchFamily="2" charset="-122"/>
            </a:endParaRPr>
          </a:p>
          <a:p>
            <a:r>
              <a:rPr lang="ru-RU" dirty="0" smtClean="0">
                <a:latin typeface="+mn-lt"/>
              </a:rPr>
              <a:t>Китайские </a:t>
            </a:r>
            <a:r>
              <a:rPr lang="ru-RU" dirty="0">
                <a:latin typeface="+mn-lt"/>
              </a:rPr>
              <a:t>стихи      </a:t>
            </a:r>
            <a:r>
              <a:rPr lang="ru-RU" b="1" dirty="0">
                <a:latin typeface="+mn-lt"/>
              </a:rPr>
              <a:t>—</a:t>
            </a:r>
            <a:r>
              <a:rPr lang="ru-RU" dirty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Ли-Су-Чан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— </a:t>
            </a:r>
            <a:r>
              <a:rPr lang="en-US" b="1" dirty="0" smtClean="0">
                <a:latin typeface="+mn-lt"/>
              </a:rPr>
              <a:t>Li-Su-</a:t>
            </a:r>
            <a:r>
              <a:rPr lang="en-US" b="1" dirty="0" err="1" smtClean="0">
                <a:latin typeface="+mn-lt"/>
              </a:rPr>
              <a:t>Tchon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510338"/>
            <a:ext cx="381000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276EFEE8-DCBA-49CA-9B55-7CE0BE271A2E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971550" y="188913"/>
            <a:ext cx="764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Жюдит Готье</a:t>
            </a:r>
            <a:r>
              <a:rPr lang="ru-RU" b="1"/>
              <a:t> </a:t>
            </a:r>
            <a:r>
              <a:rPr lang="ru-RU"/>
              <a:t>(1845–1917)</a:t>
            </a:r>
            <a:r>
              <a:rPr lang="ru-RU" sz="2400" b="1"/>
              <a:t> и «Яшмовая книга» 1867 г.</a:t>
            </a:r>
          </a:p>
        </p:txBody>
      </p:sp>
      <p:pic>
        <p:nvPicPr>
          <p:cNvPr id="9221" name="Рисунок 5" descr="Judith_Gautier_circa_18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691200"/>
            <a:ext cx="3852862" cy="5256212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pic>
        <p:nvPicPr>
          <p:cNvPr id="9222" name="Рисунок 7" descr="Жюдит Готье Яшмовая книга 186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690563"/>
            <a:ext cx="3433762" cy="5616575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9223" name="TextBox 15"/>
          <p:cNvSpPr txBox="1">
            <a:spLocks noChangeArrowheads="1"/>
          </p:cNvSpPr>
          <p:nvPr/>
        </p:nvSpPr>
        <p:spPr bwMode="auto">
          <a:xfrm rot="1031233">
            <a:off x="3079750" y="4016263"/>
            <a:ext cx="1790700" cy="8336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704B26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Дин </a:t>
            </a:r>
            <a:r>
              <a:rPr lang="ru-RU" sz="2000" b="1" dirty="0" smtClean="0">
                <a:latin typeface="Calibri" pitchFamily="34" charset="0"/>
              </a:rPr>
              <a:t>Дунь-</a:t>
            </a:r>
            <a:r>
              <a:rPr lang="ru-RU" sz="2000" b="1" dirty="0" err="1" smtClean="0">
                <a:latin typeface="Calibri" pitchFamily="34" charset="0"/>
              </a:rPr>
              <a:t>лин</a:t>
            </a:r>
            <a:endParaRPr lang="ru-RU" sz="2000" b="1" dirty="0" smtClean="0">
              <a:latin typeface="Calibri" pitchFamily="34" charset="0"/>
            </a:endParaRPr>
          </a:p>
          <a:p>
            <a:pPr algn="ctr"/>
            <a:r>
              <a:rPr lang="ru-RU" sz="2000" b="1" dirty="0" err="1" smtClean="0">
                <a:latin typeface="Calibri" pitchFamily="34" charset="0"/>
                <a:ea typeface="SimSun" pitchFamily="2" charset="-122"/>
              </a:rPr>
              <a:t>丁敦龄</a:t>
            </a:r>
            <a:endParaRPr lang="ru-RU" sz="2000" b="1" dirty="0">
              <a:latin typeface="Calibri" pitchFamily="34" charset="0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30713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71 стихотворение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55976" y="5949280"/>
            <a:ext cx="449321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朱迪特</a:t>
            </a:r>
            <a:r>
              <a:rPr lang="en-US" altLang="ja-JP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•</a:t>
            </a:r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戈蒂</a:t>
            </a:r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耶</a:t>
            </a:r>
            <a:r>
              <a:rPr lang="ru-RU" altLang="ja-JP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r>
              <a:rPr lang="en-US" altLang="ja-JP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玉书</a:t>
            </a:r>
            <a:r>
              <a:rPr lang="en-US" altLang="ja-JP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ru-RU" altLang="ja-JP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(1867)</a:t>
            </a:r>
          </a:p>
          <a:p>
            <a:r>
              <a:rPr lang="ru-RU" altLang="ja-JP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en-US" altLang="ja-JP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71</a:t>
            </a:r>
            <a:r>
              <a:rPr lang="ja-JP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首诗</a:t>
            </a:r>
            <a:endParaRPr lang="ru-RU" sz="24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 descr="Рамка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510338"/>
            <a:ext cx="381000" cy="214312"/>
          </a:xfrm>
          <a:noFill/>
          <a:ln>
            <a:miter lim="800000"/>
            <a:headEnd/>
            <a:tailEnd/>
          </a:ln>
        </p:spPr>
        <p:txBody>
          <a:bodyPr wrap="non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fld id="{63D00BB7-E87A-456E-9AB0-6DC009AE582D}" type="slidenum">
              <a:rPr lang="ru-RU" sz="1400" b="1">
                <a:solidFill>
                  <a:schemeClr val="tx1"/>
                </a:solidFill>
              </a:rPr>
              <a:pPr marL="228600" indent="-2286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(37)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44" name="Рисунок 7" descr="Жюдит Готье Яшмовая книга 1867.jpg"/>
          <p:cNvPicPr>
            <a:picLocks noChangeAspect="1"/>
          </p:cNvPicPr>
          <p:nvPr/>
        </p:nvPicPr>
        <p:blipFill>
          <a:blip r:embed="rId3" cstate="print"/>
          <a:srcRect l="1749" r="14294"/>
          <a:stretch>
            <a:fillRect/>
          </a:stretch>
        </p:blipFill>
        <p:spPr bwMode="auto">
          <a:xfrm>
            <a:off x="684213" y="692150"/>
            <a:ext cx="3455987" cy="5616575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pic>
        <p:nvPicPr>
          <p:cNvPr id="10245" name="Рисунок 10" descr="Judith_Gautier_circa_18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613" y="691200"/>
            <a:ext cx="3852862" cy="5256212"/>
          </a:xfrm>
          <a:prstGeom prst="rect">
            <a:avLst/>
          </a:prstGeom>
          <a:noFill/>
          <a:ln w="9525">
            <a:solidFill>
              <a:srgbClr val="704B26"/>
            </a:solidFill>
            <a:miter lim="800000"/>
            <a:headEnd/>
            <a:tailEnd/>
          </a:ln>
        </p:spPr>
      </p:pic>
      <p:sp>
        <p:nvSpPr>
          <p:cNvPr id="10246" name="TextBox 14"/>
          <p:cNvSpPr txBox="1">
            <a:spLocks noChangeArrowheads="1"/>
          </p:cNvSpPr>
          <p:nvPr/>
        </p:nvSpPr>
        <p:spPr bwMode="auto">
          <a:xfrm rot="1031233">
            <a:off x="3079750" y="4016263"/>
            <a:ext cx="1790700" cy="8336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704B26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Дин </a:t>
            </a:r>
            <a:r>
              <a:rPr lang="ru-RU" sz="2000" b="1" dirty="0" smtClean="0">
                <a:latin typeface="Calibri" pitchFamily="34" charset="0"/>
              </a:rPr>
              <a:t>Дунь-</a:t>
            </a:r>
            <a:r>
              <a:rPr lang="ru-RU" sz="2000" b="1" dirty="0" err="1" smtClean="0">
                <a:latin typeface="Calibri" pitchFamily="34" charset="0"/>
              </a:rPr>
              <a:t>лин</a:t>
            </a:r>
            <a:endParaRPr lang="ru-RU" sz="2000" b="1" dirty="0" smtClean="0">
              <a:latin typeface="Calibri" pitchFamily="34" charset="0"/>
            </a:endParaRPr>
          </a:p>
          <a:p>
            <a:pPr algn="ctr"/>
            <a:r>
              <a:rPr lang="ru-RU" sz="2000" b="1" dirty="0" err="1">
                <a:latin typeface="Calibri" pitchFamily="34" charset="0"/>
                <a:ea typeface="SimSun" pitchFamily="2" charset="-122"/>
              </a:rPr>
              <a:t>丁敦龄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971550" y="188913"/>
            <a:ext cx="7700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Жюдит Готье</a:t>
            </a:r>
            <a:r>
              <a:rPr lang="ru-RU" b="1"/>
              <a:t> </a:t>
            </a:r>
            <a:r>
              <a:rPr lang="ru-RU">
                <a:latin typeface="Calibri" pitchFamily="34" charset="0"/>
              </a:rPr>
              <a:t>(1845–1917)</a:t>
            </a:r>
            <a:r>
              <a:rPr lang="ru-RU" sz="2400" b="1"/>
              <a:t> и «Яшмовая книга» 1902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6307138"/>
            <a:ext cx="385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Расширено до 110 стихотворений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5949280"/>
            <a:ext cx="449321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朱迪特</a:t>
            </a:r>
            <a:r>
              <a:rPr lang="en-US" altLang="ja-JP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•</a:t>
            </a:r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戈蒂</a:t>
            </a:r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耶</a:t>
            </a:r>
            <a:r>
              <a:rPr lang="ru-RU" altLang="ja-JP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r>
              <a:rPr lang="en-US" altLang="ja-JP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玉书</a:t>
            </a:r>
            <a:r>
              <a:rPr lang="en-US" altLang="ja-JP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ru-RU" altLang="ja-JP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(1902)</a:t>
            </a:r>
          </a:p>
          <a:p>
            <a:r>
              <a:rPr lang="ru-RU" altLang="ja-JP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			110</a:t>
            </a:r>
            <a:r>
              <a:rPr lang="ja-JP" alt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首</a:t>
            </a:r>
            <a:r>
              <a:rPr lang="ja-JP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  <a:endParaRPr lang="ru-RU" sz="24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3409</Words>
  <Application>Microsoft Office PowerPoint</Application>
  <PresentationFormat>Экран (4:3)</PresentationFormat>
  <Paragraphs>738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Arial</vt:lpstr>
      <vt:lpstr>Arial Narrow</vt:lpstr>
      <vt:lpstr>Times New Roman</vt:lpstr>
      <vt:lpstr>Symbol</vt:lpstr>
      <vt:lpstr>宋体</vt:lpstr>
      <vt:lpstr>Calibri</vt:lpstr>
      <vt:lpstr>Bookman Old Style</vt:lpstr>
      <vt:lpstr>MS Gothic</vt:lpstr>
      <vt:lpstr>MS PGothic</vt:lpstr>
      <vt:lpstr>dengxian</vt:lpstr>
      <vt:lpstr>Arial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igor</cp:lastModifiedBy>
  <cp:revision>239</cp:revision>
  <dcterms:created xsi:type="dcterms:W3CDTF">2021-03-06T10:47:34Z</dcterms:created>
  <dcterms:modified xsi:type="dcterms:W3CDTF">2023-04-08T10:38:30Z</dcterms:modified>
</cp:coreProperties>
</file>