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bookmarkIdSeed="17">
  <p:sldMasterIdLst>
    <p:sldMasterId id="2147483648" r:id="rId1"/>
  </p:sldMasterIdLst>
  <p:notesMasterIdLst>
    <p:notesMasterId r:id="rId83"/>
  </p:notesMasterIdLst>
  <p:sldIdLst>
    <p:sldId id="1099" r:id="rId2"/>
    <p:sldId id="1100" r:id="rId3"/>
    <p:sldId id="1043" r:id="rId4"/>
    <p:sldId id="1044" r:id="rId5"/>
    <p:sldId id="1045" r:id="rId6"/>
    <p:sldId id="1046" r:id="rId7"/>
    <p:sldId id="1047" r:id="rId8"/>
    <p:sldId id="1048" r:id="rId9"/>
    <p:sldId id="1049" r:id="rId10"/>
    <p:sldId id="1080" r:id="rId11"/>
    <p:sldId id="1050" r:id="rId12"/>
    <p:sldId id="1052" r:id="rId13"/>
    <p:sldId id="1051" r:id="rId14"/>
    <p:sldId id="1054" r:id="rId15"/>
    <p:sldId id="1055" r:id="rId16"/>
    <p:sldId id="1053" r:id="rId17"/>
    <p:sldId id="1072" r:id="rId18"/>
    <p:sldId id="1137" r:id="rId19"/>
    <p:sldId id="1056" r:id="rId20"/>
    <p:sldId id="1057" r:id="rId21"/>
    <p:sldId id="1058" r:id="rId22"/>
    <p:sldId id="1059" r:id="rId23"/>
    <p:sldId id="1060" r:id="rId24"/>
    <p:sldId id="1062" r:id="rId25"/>
    <p:sldId id="1063" r:id="rId26"/>
    <p:sldId id="1064" r:id="rId27"/>
    <p:sldId id="1065" r:id="rId28"/>
    <p:sldId id="1075" r:id="rId29"/>
    <p:sldId id="1076" r:id="rId30"/>
    <p:sldId id="1067" r:id="rId31"/>
    <p:sldId id="1068" r:id="rId32"/>
    <p:sldId id="1070" r:id="rId33"/>
    <p:sldId id="1071" r:id="rId34"/>
    <p:sldId id="1077" r:id="rId35"/>
    <p:sldId id="1078" r:id="rId36"/>
    <p:sldId id="1079" r:id="rId37"/>
    <p:sldId id="1081" r:id="rId38"/>
    <p:sldId id="1082" r:id="rId39"/>
    <p:sldId id="1084" r:id="rId40"/>
    <p:sldId id="1085" r:id="rId41"/>
    <p:sldId id="1086" r:id="rId42"/>
    <p:sldId id="1087" r:id="rId43"/>
    <p:sldId id="1088" r:id="rId44"/>
    <p:sldId id="1089" r:id="rId45"/>
    <p:sldId id="1141" r:id="rId46"/>
    <p:sldId id="1142" r:id="rId47"/>
    <p:sldId id="1146" r:id="rId48"/>
    <p:sldId id="1101" r:id="rId49"/>
    <p:sldId id="1096" r:id="rId50"/>
    <p:sldId id="1095" r:id="rId51"/>
    <p:sldId id="1094" r:id="rId52"/>
    <p:sldId id="1092" r:id="rId53"/>
    <p:sldId id="1140" r:id="rId54"/>
    <p:sldId id="1139" r:id="rId55"/>
    <p:sldId id="1107" r:id="rId56"/>
    <p:sldId id="1102" r:id="rId57"/>
    <p:sldId id="1106" r:id="rId58"/>
    <p:sldId id="1105" r:id="rId59"/>
    <p:sldId id="1111" r:id="rId60"/>
    <p:sldId id="1112" r:id="rId61"/>
    <p:sldId id="1113" r:id="rId62"/>
    <p:sldId id="1114" r:id="rId63"/>
    <p:sldId id="1115" r:id="rId64"/>
    <p:sldId id="1116" r:id="rId65"/>
    <p:sldId id="1117" r:id="rId66"/>
    <p:sldId id="1118" r:id="rId67"/>
    <p:sldId id="1120" r:id="rId68"/>
    <p:sldId id="1122" r:id="rId69"/>
    <p:sldId id="1123" r:id="rId70"/>
    <p:sldId id="1124" r:id="rId71"/>
    <p:sldId id="1125" r:id="rId72"/>
    <p:sldId id="1126" r:id="rId73"/>
    <p:sldId id="1127" r:id="rId74"/>
    <p:sldId id="1133" r:id="rId75"/>
    <p:sldId id="1134" r:id="rId76"/>
    <p:sldId id="1129" r:id="rId77"/>
    <p:sldId id="1135" r:id="rId78"/>
    <p:sldId id="1144" r:id="rId79"/>
    <p:sldId id="1130" r:id="rId80"/>
    <p:sldId id="1136" r:id="rId81"/>
    <p:sldId id="1138" r:id="rId82"/>
  </p:sldIdLst>
  <p:sldSz cx="9144000" cy="6858000" type="screen4x3"/>
  <p:notesSz cx="6797675" cy="9926638"/>
  <p:embeddedFontLst>
    <p:embeddedFont>
      <p:font typeface="Yu Gothic" panose="020B0400000000000000" pitchFamily="34" charset="-128"/>
      <p:regular r:id="rId84"/>
      <p:bold r:id="rId85"/>
    </p:embeddedFont>
    <p:embeddedFont>
      <p:font typeface="SimSun" panose="02010600030101010101" pitchFamily="2" charset="-122"/>
      <p:regular r:id="rId86"/>
    </p:embeddedFont>
    <p:embeddedFont>
      <p:font typeface="Bookman Old Style" panose="02050604050505020204" pitchFamily="18" charset="0"/>
      <p:regular r:id="rId87"/>
      <p:bold r:id="rId88"/>
      <p:italic r:id="rId89"/>
      <p:boldItalic r:id="rId90"/>
    </p:embeddedFont>
    <p:embeddedFont>
      <p:font typeface="Calibri" panose="020F0502020204030204" pitchFamily="34" charset="0"/>
      <p:regular r:id="rId91"/>
      <p:bold r:id="rId92"/>
      <p:italic r:id="rId93"/>
      <p:boldItalic r:id="rId94"/>
    </p:embeddedFont>
    <p:embeddedFont>
      <p:font typeface="Arial Narrow" panose="020B0606020202030204" pitchFamily="34" charset="0"/>
      <p:regular r:id="rId95"/>
      <p:bold r:id="rId96"/>
      <p:italic r:id="rId97"/>
      <p:boldItalic r:id="rId98"/>
    </p:embeddedFont>
    <p:embeddedFont>
      <p:font typeface="SimSun-ExtB" panose="02010609060101010101" pitchFamily="49" charset="-122"/>
      <p:regular r:id="rId99"/>
    </p:embeddedFont>
  </p:embeddedFontLst>
  <p:custDataLst>
    <p:tags r:id="rId100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9AD"/>
    <a:srgbClr val="6D655B"/>
    <a:srgbClr val="85745D"/>
    <a:srgbClr val="E8D8BE"/>
    <a:srgbClr val="F5EBC3"/>
    <a:srgbClr val="0000FF"/>
    <a:srgbClr val="8E7554"/>
    <a:srgbClr val="E5F4D4"/>
    <a:srgbClr val="A9CC82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9949" autoAdjust="0"/>
    <p:restoredTop sz="84324" autoAdjust="0"/>
  </p:normalViewPr>
  <p:slideViewPr>
    <p:cSldViewPr>
      <p:cViewPr varScale="1">
        <p:scale>
          <a:sx n="134" d="100"/>
          <a:sy n="134" d="100"/>
        </p:scale>
        <p:origin x="-9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68"/>
    </p:cViewPr>
  </p:sorterViewPr>
  <p:notesViewPr>
    <p:cSldViewPr>
      <p:cViewPr varScale="1">
        <p:scale>
          <a:sx n="74" d="100"/>
          <a:sy n="74" d="100"/>
        </p:scale>
        <p:origin x="-1314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.fntdata"/><Relationship Id="rId89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4.fntdata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font" Target="fonts/font7.fntdata"/><Relationship Id="rId95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2.fntdata"/><Relationship Id="rId93" Type="http://schemas.openxmlformats.org/officeDocument/2006/relationships/font" Target="fonts/font10.fntdata"/><Relationship Id="rId98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font" Target="fonts/font5.fntdata"/><Relationship Id="rId91" Type="http://schemas.openxmlformats.org/officeDocument/2006/relationships/font" Target="fonts/font8.fntdata"/><Relationship Id="rId96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3.fntdata"/><Relationship Id="rId94" Type="http://schemas.openxmlformats.org/officeDocument/2006/relationships/font" Target="fonts/font11.fntdata"/><Relationship Id="rId99" Type="http://schemas.openxmlformats.org/officeDocument/2006/relationships/font" Target="fonts/font16.fntdata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4.fntdata"/><Relationship Id="rId10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defTabSz="915988">
              <a:defRPr sz="12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4813" cy="4953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defTabSz="915988">
              <a:defRPr sz="12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4813" cy="4953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b="0"/>
            </a:lvl1pPr>
          </a:lstStyle>
          <a:p>
            <a:pPr>
              <a:defRPr/>
            </a:pPr>
            <a:fld id="{800CDBA3-C83D-4E13-82EF-C89DA4A232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5732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1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10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11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12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13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14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15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16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17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18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19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2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20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21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22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23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24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25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26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27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28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29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3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30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31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32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33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34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35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36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37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38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39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4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40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41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3DC7796E-3F7E-44AD-B1DE-6A4EFCA5249A}" type="slidenum">
              <a:rPr lang="ru-RU" altLang="ru-RU"/>
              <a:pPr eaLnBrk="1" hangingPunct="1"/>
              <a:t>42</a:t>
            </a:fld>
            <a:endParaRPr lang="ru-RU" altLang="ru-RU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43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44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12EE5CD-28EB-4B67-8573-27522D1D7712}" type="slidenum">
              <a:rPr lang="ru-RU" altLang="ru-RU"/>
              <a:pPr eaLnBrk="1" hangingPunct="1"/>
              <a:t>45</a:t>
            </a:fld>
            <a:endParaRPr lang="ru-RU" altLang="ru-RU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72342237-ED14-4D6E-BF6D-C13A3BFCE265}" type="slidenum">
              <a:rPr lang="ru-RU" altLang="ru-RU"/>
              <a:pPr eaLnBrk="1" hangingPunct="1"/>
              <a:t>46</a:t>
            </a:fld>
            <a:endParaRPr lang="ru-RU" altLang="ru-RU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47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48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49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5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50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51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52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53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54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55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56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57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58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59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6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60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61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62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63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64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65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66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67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68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69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7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70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71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72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73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74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75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76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77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78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79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8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80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t>9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823CF-282E-4B67-AF63-F7700663FBAE}" type="datetime1">
              <a:rPr lang="ru-RU"/>
              <a:pPr>
                <a:defRPr/>
              </a:pPr>
              <a:t>11.04.2023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6009C-CAE8-46FC-82CF-43DADF63CB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28999-1276-43B7-B6CD-6F9F642A401F}" type="datetime1">
              <a:rPr lang="ru-RU"/>
              <a:pPr>
                <a:defRPr/>
              </a:pPr>
              <a:t>11.04.2023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89F8F-B2D3-4683-B031-15C90C1541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7072B-114E-4C8E-A508-BB2057694F16}" type="datetime1">
              <a:rPr lang="ru-RU"/>
              <a:pPr>
                <a:defRPr/>
              </a:pPr>
              <a:t>11.04.2023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D2E7-D1F7-4E7F-B4B7-4D6C8F5EAA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fld id="{197BF323-B417-4E69-BF13-AC3574CA5EC4}" type="datetime1">
              <a:rPr lang="ru-RU"/>
              <a:pPr>
                <a:defRPr/>
              </a:pPr>
              <a:t>11.04.2023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88592C9F-6A3E-42F8-97C1-99E7F2A42D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7" r:id="rId2"/>
    <p:sldLayoutId id="2147483649" r:id="rId3"/>
  </p:sldLayoutIdLst>
  <p:transition spd="slow">
    <p:randomBar dir="vert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59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jpeg"/><Relationship Id="rId18" Type="http://schemas.openxmlformats.org/officeDocument/2006/relationships/image" Target="../media/image93.jpeg"/><Relationship Id="rId26" Type="http://schemas.openxmlformats.org/officeDocument/2006/relationships/image" Target="../media/image101.jpeg"/><Relationship Id="rId39" Type="http://schemas.openxmlformats.org/officeDocument/2006/relationships/image" Target="../media/image114.jpeg"/><Relationship Id="rId21" Type="http://schemas.openxmlformats.org/officeDocument/2006/relationships/image" Target="../media/image96.jpeg"/><Relationship Id="rId34" Type="http://schemas.openxmlformats.org/officeDocument/2006/relationships/image" Target="../media/image109.jpeg"/><Relationship Id="rId42" Type="http://schemas.openxmlformats.org/officeDocument/2006/relationships/image" Target="../media/image117.jpeg"/><Relationship Id="rId47" Type="http://schemas.openxmlformats.org/officeDocument/2006/relationships/image" Target="../media/image122.jpeg"/><Relationship Id="rId50" Type="http://schemas.openxmlformats.org/officeDocument/2006/relationships/image" Target="../media/image125.jpeg"/><Relationship Id="rId55" Type="http://schemas.openxmlformats.org/officeDocument/2006/relationships/image" Target="../media/image130.jpeg"/><Relationship Id="rId63" Type="http://schemas.openxmlformats.org/officeDocument/2006/relationships/image" Target="../media/image138.jpeg"/><Relationship Id="rId68" Type="http://schemas.openxmlformats.org/officeDocument/2006/relationships/image" Target="../media/image143.jpeg"/><Relationship Id="rId76" Type="http://schemas.openxmlformats.org/officeDocument/2006/relationships/image" Target="../media/image151.jpeg"/><Relationship Id="rId84" Type="http://schemas.openxmlformats.org/officeDocument/2006/relationships/image" Target="../media/image159.png"/><Relationship Id="rId7" Type="http://schemas.openxmlformats.org/officeDocument/2006/relationships/image" Target="../media/image82.jpeg"/><Relationship Id="rId71" Type="http://schemas.openxmlformats.org/officeDocument/2006/relationships/image" Target="../media/image146.jpe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91.jpeg"/><Relationship Id="rId29" Type="http://schemas.openxmlformats.org/officeDocument/2006/relationships/image" Target="../media/image104.jpeg"/><Relationship Id="rId11" Type="http://schemas.openxmlformats.org/officeDocument/2006/relationships/image" Target="../media/image86.jpeg"/><Relationship Id="rId24" Type="http://schemas.openxmlformats.org/officeDocument/2006/relationships/image" Target="../media/image99.jpeg"/><Relationship Id="rId32" Type="http://schemas.openxmlformats.org/officeDocument/2006/relationships/image" Target="../media/image107.jpeg"/><Relationship Id="rId37" Type="http://schemas.openxmlformats.org/officeDocument/2006/relationships/image" Target="../media/image112.jpeg"/><Relationship Id="rId40" Type="http://schemas.openxmlformats.org/officeDocument/2006/relationships/image" Target="../media/image115.jpeg"/><Relationship Id="rId45" Type="http://schemas.openxmlformats.org/officeDocument/2006/relationships/image" Target="../media/image120.jpeg"/><Relationship Id="rId53" Type="http://schemas.openxmlformats.org/officeDocument/2006/relationships/image" Target="../media/image128.jpeg"/><Relationship Id="rId58" Type="http://schemas.openxmlformats.org/officeDocument/2006/relationships/image" Target="../media/image133.jpeg"/><Relationship Id="rId66" Type="http://schemas.openxmlformats.org/officeDocument/2006/relationships/image" Target="../media/image141.jpeg"/><Relationship Id="rId74" Type="http://schemas.openxmlformats.org/officeDocument/2006/relationships/image" Target="../media/image149.jpeg"/><Relationship Id="rId79" Type="http://schemas.openxmlformats.org/officeDocument/2006/relationships/image" Target="../media/image154.jpeg"/><Relationship Id="rId5" Type="http://schemas.openxmlformats.org/officeDocument/2006/relationships/image" Target="../media/image80.jpeg"/><Relationship Id="rId61" Type="http://schemas.openxmlformats.org/officeDocument/2006/relationships/image" Target="../media/image136.jpeg"/><Relationship Id="rId82" Type="http://schemas.openxmlformats.org/officeDocument/2006/relationships/image" Target="../media/image157.jpeg"/><Relationship Id="rId19" Type="http://schemas.openxmlformats.org/officeDocument/2006/relationships/image" Target="../media/image94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Relationship Id="rId14" Type="http://schemas.openxmlformats.org/officeDocument/2006/relationships/image" Target="../media/image89.jpeg"/><Relationship Id="rId22" Type="http://schemas.openxmlformats.org/officeDocument/2006/relationships/image" Target="../media/image97.jpeg"/><Relationship Id="rId27" Type="http://schemas.openxmlformats.org/officeDocument/2006/relationships/image" Target="../media/image102.jpeg"/><Relationship Id="rId30" Type="http://schemas.openxmlformats.org/officeDocument/2006/relationships/image" Target="../media/image105.jpeg"/><Relationship Id="rId35" Type="http://schemas.openxmlformats.org/officeDocument/2006/relationships/image" Target="../media/image110.jpeg"/><Relationship Id="rId43" Type="http://schemas.openxmlformats.org/officeDocument/2006/relationships/image" Target="../media/image118.jpeg"/><Relationship Id="rId48" Type="http://schemas.openxmlformats.org/officeDocument/2006/relationships/image" Target="../media/image123.jpeg"/><Relationship Id="rId56" Type="http://schemas.openxmlformats.org/officeDocument/2006/relationships/image" Target="../media/image131.jpeg"/><Relationship Id="rId64" Type="http://schemas.openxmlformats.org/officeDocument/2006/relationships/image" Target="../media/image139.jpeg"/><Relationship Id="rId69" Type="http://schemas.openxmlformats.org/officeDocument/2006/relationships/image" Target="../media/image144.jpeg"/><Relationship Id="rId77" Type="http://schemas.openxmlformats.org/officeDocument/2006/relationships/image" Target="../media/image152.jpeg"/><Relationship Id="rId8" Type="http://schemas.openxmlformats.org/officeDocument/2006/relationships/image" Target="../media/image83.jpeg"/><Relationship Id="rId51" Type="http://schemas.openxmlformats.org/officeDocument/2006/relationships/image" Target="../media/image126.png"/><Relationship Id="rId72" Type="http://schemas.openxmlformats.org/officeDocument/2006/relationships/image" Target="../media/image147.jpeg"/><Relationship Id="rId80" Type="http://schemas.openxmlformats.org/officeDocument/2006/relationships/image" Target="../media/image155.jpeg"/><Relationship Id="rId85" Type="http://schemas.openxmlformats.org/officeDocument/2006/relationships/image" Target="../media/image160.png"/><Relationship Id="rId3" Type="http://schemas.openxmlformats.org/officeDocument/2006/relationships/image" Target="../media/image78.jpeg"/><Relationship Id="rId12" Type="http://schemas.openxmlformats.org/officeDocument/2006/relationships/image" Target="../media/image87.jpeg"/><Relationship Id="rId17" Type="http://schemas.openxmlformats.org/officeDocument/2006/relationships/image" Target="../media/image92.jpeg"/><Relationship Id="rId25" Type="http://schemas.openxmlformats.org/officeDocument/2006/relationships/image" Target="../media/image100.jpeg"/><Relationship Id="rId33" Type="http://schemas.openxmlformats.org/officeDocument/2006/relationships/image" Target="../media/image108.jpeg"/><Relationship Id="rId38" Type="http://schemas.openxmlformats.org/officeDocument/2006/relationships/image" Target="../media/image113.jpeg"/><Relationship Id="rId46" Type="http://schemas.openxmlformats.org/officeDocument/2006/relationships/image" Target="../media/image121.jpeg"/><Relationship Id="rId59" Type="http://schemas.openxmlformats.org/officeDocument/2006/relationships/image" Target="../media/image134.jpeg"/><Relationship Id="rId67" Type="http://schemas.openxmlformats.org/officeDocument/2006/relationships/image" Target="../media/image142.jpeg"/><Relationship Id="rId20" Type="http://schemas.openxmlformats.org/officeDocument/2006/relationships/image" Target="../media/image95.jpeg"/><Relationship Id="rId41" Type="http://schemas.openxmlformats.org/officeDocument/2006/relationships/image" Target="../media/image116.jpeg"/><Relationship Id="rId54" Type="http://schemas.openxmlformats.org/officeDocument/2006/relationships/image" Target="../media/image129.jpeg"/><Relationship Id="rId62" Type="http://schemas.openxmlformats.org/officeDocument/2006/relationships/image" Target="../media/image137.jpeg"/><Relationship Id="rId70" Type="http://schemas.openxmlformats.org/officeDocument/2006/relationships/image" Target="../media/image145.jpeg"/><Relationship Id="rId75" Type="http://schemas.openxmlformats.org/officeDocument/2006/relationships/image" Target="../media/image150.jpeg"/><Relationship Id="rId83" Type="http://schemas.openxmlformats.org/officeDocument/2006/relationships/image" Target="../media/image1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15" Type="http://schemas.openxmlformats.org/officeDocument/2006/relationships/image" Target="../media/image90.jpeg"/><Relationship Id="rId23" Type="http://schemas.openxmlformats.org/officeDocument/2006/relationships/image" Target="../media/image98.jpeg"/><Relationship Id="rId28" Type="http://schemas.openxmlformats.org/officeDocument/2006/relationships/image" Target="../media/image103.jpeg"/><Relationship Id="rId36" Type="http://schemas.openxmlformats.org/officeDocument/2006/relationships/image" Target="../media/image111.jpeg"/><Relationship Id="rId49" Type="http://schemas.openxmlformats.org/officeDocument/2006/relationships/image" Target="../media/image124.jpeg"/><Relationship Id="rId57" Type="http://schemas.openxmlformats.org/officeDocument/2006/relationships/image" Target="../media/image132.jpeg"/><Relationship Id="rId10" Type="http://schemas.openxmlformats.org/officeDocument/2006/relationships/image" Target="../media/image85.jpeg"/><Relationship Id="rId31" Type="http://schemas.openxmlformats.org/officeDocument/2006/relationships/image" Target="../media/image106.jpeg"/><Relationship Id="rId44" Type="http://schemas.openxmlformats.org/officeDocument/2006/relationships/image" Target="../media/image119.jpeg"/><Relationship Id="rId52" Type="http://schemas.openxmlformats.org/officeDocument/2006/relationships/image" Target="../media/image127.png"/><Relationship Id="rId60" Type="http://schemas.openxmlformats.org/officeDocument/2006/relationships/image" Target="../media/image135.jpeg"/><Relationship Id="rId65" Type="http://schemas.openxmlformats.org/officeDocument/2006/relationships/image" Target="../media/image140.jpeg"/><Relationship Id="rId73" Type="http://schemas.openxmlformats.org/officeDocument/2006/relationships/image" Target="../media/image148.jpeg"/><Relationship Id="rId78" Type="http://schemas.openxmlformats.org/officeDocument/2006/relationships/image" Target="../media/image153.jpeg"/><Relationship Id="rId81" Type="http://schemas.openxmlformats.org/officeDocument/2006/relationships/image" Target="../media/image156.jpeg"/><Relationship Id="rId86" Type="http://schemas.openxmlformats.org/officeDocument/2006/relationships/image" Target="../media/image16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62.png"/><Relationship Id="rId7" Type="http://schemas.openxmlformats.org/officeDocument/2006/relationships/image" Target="../media/image16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3" Type="http://schemas.openxmlformats.org/officeDocument/2006/relationships/image" Target="../media/image180.jpeg"/><Relationship Id="rId7" Type="http://schemas.openxmlformats.org/officeDocument/2006/relationships/image" Target="../media/image184.jpeg"/><Relationship Id="rId12" Type="http://schemas.openxmlformats.org/officeDocument/2006/relationships/image" Target="../media/image18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3.jpeg"/><Relationship Id="rId11" Type="http://schemas.openxmlformats.org/officeDocument/2006/relationships/image" Target="../media/image187.jpeg"/><Relationship Id="rId5" Type="http://schemas.openxmlformats.org/officeDocument/2006/relationships/image" Target="../media/image182.jpeg"/><Relationship Id="rId10" Type="http://schemas.openxmlformats.org/officeDocument/2006/relationships/image" Target="../media/image69.jpeg"/><Relationship Id="rId4" Type="http://schemas.openxmlformats.org/officeDocument/2006/relationships/image" Target="../media/image181.jpeg"/><Relationship Id="rId9" Type="http://schemas.openxmlformats.org/officeDocument/2006/relationships/image" Target="../media/image18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0.jpeg"/><Relationship Id="rId4" Type="http://schemas.openxmlformats.org/officeDocument/2006/relationships/image" Target="../media/image7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eg"/><Relationship Id="rId13" Type="http://schemas.openxmlformats.org/officeDocument/2006/relationships/image" Target="../media/image215.jpeg"/><Relationship Id="rId3" Type="http://schemas.openxmlformats.org/officeDocument/2006/relationships/image" Target="../media/image205.jpeg"/><Relationship Id="rId7" Type="http://schemas.openxmlformats.org/officeDocument/2006/relationships/image" Target="../media/image209.jpeg"/><Relationship Id="rId12" Type="http://schemas.openxmlformats.org/officeDocument/2006/relationships/image" Target="../media/image21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8.jpeg"/><Relationship Id="rId11" Type="http://schemas.openxmlformats.org/officeDocument/2006/relationships/image" Target="../media/image213.jpeg"/><Relationship Id="rId5" Type="http://schemas.openxmlformats.org/officeDocument/2006/relationships/image" Target="../media/image207.jpeg"/><Relationship Id="rId10" Type="http://schemas.openxmlformats.org/officeDocument/2006/relationships/image" Target="../media/image212.jpeg"/><Relationship Id="rId4" Type="http://schemas.openxmlformats.org/officeDocument/2006/relationships/image" Target="../media/image206.jpeg"/><Relationship Id="rId9" Type="http://schemas.openxmlformats.org/officeDocument/2006/relationships/image" Target="../media/image21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 descr="titul_original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0488" y="68263"/>
            <a:ext cx="8961437" cy="672147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3" name="Рисунок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" y="68400"/>
            <a:ext cx="8960400" cy="67212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9" t="2645" r="17564" b="1193"/>
          <a:stretch>
            <a:fillRect/>
          </a:stretch>
        </p:blipFill>
        <p:spPr>
          <a:xfrm>
            <a:off x="6091987" y="756000"/>
            <a:ext cx="2226157" cy="396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5" r="3659"/>
          <a:stretch>
            <a:fillRect/>
          </a:stretch>
        </p:blipFill>
        <p:spPr>
          <a:xfrm>
            <a:off x="3739769" y="756000"/>
            <a:ext cx="2299077" cy="3960000"/>
          </a:xfrm>
          <a:prstGeom prst="rect">
            <a:avLst/>
          </a:prstGeom>
        </p:spPr>
      </p:pic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961548" name="Picture 12" descr="ptica_1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150938" y="2816225"/>
            <a:ext cx="171450" cy="12382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961549" name="Picture 13" descr="ptica_2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1116013" y="3176588"/>
            <a:ext cx="123825" cy="12382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961550" name="Picture 14" descr="ptica_3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1160190" y="2636838"/>
            <a:ext cx="142875" cy="10477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961551" name="Picture 15" descr="ptica_1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114425" y="2995613"/>
            <a:ext cx="171450" cy="12382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961552" name="Picture 16" descr="ptica_2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1079500" y="3355975"/>
            <a:ext cx="123825" cy="12382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961553" name="Picture 17" descr="ptica_3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1114425" y="2816225"/>
            <a:ext cx="142875" cy="10477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961554" name="Picture 18" descr="ptica_1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160190" y="2584450"/>
            <a:ext cx="171450" cy="12382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2059" name="Picture 20" descr="gora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31800" y="2500313"/>
            <a:ext cx="1009650" cy="1000125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7199752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6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3.7037E-07 C -0.00416 -0.00903 -0.00086 -0.01782 0.00417 -0.02708 C 0.00921 -0.03634 0.01112 -0.04815 0.0231 -0.05579 C 0.03507 -0.06343 0.06372 -0.07546 0.07639 -0.07269 C 0.08907 -0.06991 0.0974 -0.05093 0.09914 -0.03889 C 0.10087 -0.02685 0.09462 -0.01181 0.08646 3.7037E-07 C 0.0783 0.01181 0.05487 0.01458 0.04983 0.03194 C 0.0448 0.04931 0.0474 0.09051 0.05608 0.10463 C 0.06476 0.11875 0.08004 0.10741 0.10157 0.11643 C 0.1231 0.12546 0.18351 0.13657 0.18525 0.15856 C 0.18681 0.18056 0.13681 0.2331 0.11181 0.24792 C 0.08681 0.2625 0.05122 0.24792 0.03577 0.24792 C 0.02032 0.24792 0.02848 0.24491 0.01945 0.24792 C 0.01042 0.25093 -0.01666 0.2544 -0.01857 0.26667 C -0.02048 0.2787 -0.00538 0.31042 0.00799 0.32199 C 0.02136 0.33356 0.04827 0.33333 0.06112 0.33565 C 0.07396 0.33796 0.07935 0.33264 0.08525 0.33565 C 0.09115 0.33866 0.09653 0.34097 0.09653 0.35417 C 0.09653 0.36736 0.0849 0.39884 0.08525 0.41481 C 0.0856 0.43079 0.0948 0.43125 0.09914 0.45023 C 0.10348 0.46921 0.09636 0.51505 0.11129 0.52847 C 0.12622 0.5419 0.15816 0.50602 0.18837 0.53148 C 0.21858 0.55694 0.27136 0.64977 0.29306 0.68079" pathEditMode="relative" rAng="0" ptsTypes="aaaaaaaaaaaaaaaaaaaaaaa">
                                      <p:cBhvr>
                                        <p:cTn id="9" dur="14750" fill="hold"/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58" y="3025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0" presetClass="path" presetSubtype="0" repeatCount="indefinite" accel="60000" decel="4000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Motion origin="layout" path="M -0.00295 -0.00046 C -0.00156 0.03819 0.08889 0.05856 0.09237 0.11018 C 0.09584 0.16227 0.00678 0.25509 0.01841 0.31042 C 0.03004 0.36551 0.1323 0.42083 0.1625 0.44259 C 0.19271 0.46389 0.18421 0.43518 0.19966 0.43935 C 0.21528 0.44444 0.23803 0.47685 0.25539 0.47083 C 0.27257 0.46574 0.29445 0.43287 0.30261 0.40833 C 0.31233 0.38634 0.30799 0.37245 0.30382 0.3206 C 0.29983 0.26852 0.24254 0.11667 0.27813 0.09722 C 0.3474 0.02292 0.45139 0.27176 0.51598 0.20393 C 0.58733 0.12731 0.44705 0.01458 0.52344 -0.06921 C 0.58872 -0.13935 0.62049 0.00069 0.68021 -0.05903 C 0.73716 -0.1213 0.75747 -0.13264 0.7448 -0.21065 C 0.75573 -0.23912 0.65695 -0.24444 0.59358 -0.24468 C 0.52396 -0.2213 0.40035 -0.05093 0.33056 -0.0912 C 0.26077 -0.12546 0.16737 -0.43982 0.17448 -0.46551" pathEditMode="relative" rAng="0" ptsTypes="faaaaafafffffaaf">
                                      <p:cBhvr>
                                        <p:cTn id="11" dur="27500" fill="hold"/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1" y="60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90000" decel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05556E-06 0.00208 C 0.03091 -0.0007 0.06198 -0.00301 0.07205 0.01018 C 0.08212 0.0243 0.06875 0.04838 0.06077 0.08495 C 0.05278 0.12152 0.02795 0.18773 0.02396 0.23148 C 0.01997 0.27476 0.02761 0.32407 0.03664 0.34583 C 0.04566 0.36759 0.01025 0.38449 0.07848 0.36018 C 0.1467 0.33588 0.39723 0.28588 0.44566 0.1993 C 0.49393 0.11273 0.34931 -0.04607 0.36945 -0.15926 C 0.38959 -0.27246 0.52535 -0.4132 0.56632 -0.4801" pathEditMode="relative" rAng="0" ptsTypes="aaaaaaaaa">
                                      <p:cBhvr>
                                        <p:cTn id="13" dur="19000" fill="hold"/>
                                        <p:tgtEl>
                                          <p:spTgt spid="9615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16" y="-50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70000" decel="3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5.55556E-07 -0.00023 C 0.01684 0.00301 0.0342 0.00648 0.04514 0.01343 C 0.0559 0.02037 0.06146 0.0257 0.06441 0.0419 C 0.06753 0.05787 0.06024 0.08912 0.06302 0.11042 C 0.06545 0.13195 0.07431 0.15672 0.0809 0.17084 C 0.08767 0.18472 0.08316 0.23982 0.10295 0.19422 C 0.12274 0.14861 0.13507 -0.0206 0.19983 -0.10301 C 0.26458 -0.18541 0.44444 -0.32338 0.49184 -0.30069 C 0.53924 -0.27801 0.41597 -0.05162 0.48472 0.03357 C 0.55347 0.11875 0.81701 0.17431 0.90451 0.21134" pathEditMode="relative" rAng="0" ptsTypes="aaaaaaaaaa">
                                      <p:cBhvr>
                                        <p:cTn id="15" dur="17500" fill="hold"/>
                                        <p:tgtEl>
                                          <p:spTgt spid="9615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26" y="-416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70000" decel="3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0.00521 3.7037E-07 C 0.02222 -0.00671 0.03941 -0.01319 0.04948 -0.00833 C 0.05955 -0.00347 0.06181 0.01065 0.06597 0.0287 C 0.07014 0.04676 0.0757 0.08032 0.07483 0.09977 C 0.07396 0.11921 0.06597 0.13102 0.06076 0.14514 C 0.05556 0.15926 0.04115 0.17708 0.04306 0.18403 C 0.04497 0.19097 0.06215 0.1963 0.07222 0.1875 C 0.08229 0.1787 0.06441 0.13125 0.10382 0.13171 C 0.14323 0.13218 0.24861 0.14884 0.30885 0.18981 C 0.3691 0.23079 0.41024 0.37801 0.4651 0.37824 C 0.51997 0.37847 0.56545 0.21273 0.6382 0.1919 C 0.71094 0.17106 0.84688 0.24005 0.90174 0.25278" pathEditMode="relative" rAng="0" ptsTypes="aaaaaaaaaaaa">
                                      <p:cBhvr>
                                        <p:cTn id="17" dur="18000" fill="hold"/>
                                        <p:tgtEl>
                                          <p:spTgt spid="9615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1826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70000" decel="3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 -3.33333E-06 C 0.0309 -0.00162 0.06198 -0.00347 0.07205 0.00486 C 0.08212 0.01297 0.06875 0.02732 0.06076 0.04885 C 0.05278 0.07037 0.02795 0.10926 0.02396 0.13496 C 0.01997 0.16065 0.0276 0.18982 0.03663 0.20255 C 0.04566 0.21528 0.03906 0.2213 0.07847 0.21065 C 0.11788 0.2 0.23594 0.17871 0.27274 0.1382 C 0.30955 0.09769 0.2901 0.01783 0.29965 -0.03217 C 0.3092 -0.08217 0.28924 -0.14652 0.32986 -0.16227 C 0.37049 -0.17801 0.49219 -0.10648 0.54392 -0.12731 C 0.59601 -0.14814 0.58264 -0.24768 0.64184 -0.28703 C 0.70104 -0.32639 0.85608 -0.35046 0.89896 -0.36319" pathEditMode="relative" rAng="0" ptsTypes="aaaaaaaaaaaa">
                                      <p:cBhvr>
                                        <p:cTn id="19" dur="21000" fill="hold"/>
                                        <p:tgtEl>
                                          <p:spTgt spid="9615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48" y="-710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70000" decel="3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3.61111E-06 3.7037E-07 C 0.01614 0.00463 0.03264 0.00972 0.04305 0.02014 C 0.0533 0.03032 0.0585 0.03866 0.06128 0.0625 C 0.06423 0.08657 0.05746 0.1331 0.06007 0.16505 C 0.06232 0.19745 0.07083 0.23449 0.07708 0.25509 C 0.0835 0.27593 0.06145 0.32824 0.09809 0.29028 C 0.13472 0.25231 0.23767 0.07222 0.29739 0.02755 C 0.35711 -0.01713 0.41371 -0.02384 0.45607 0.02222 C 0.49843 0.06829 0.48281 0.21574 0.55156 0.3037 C 0.62135 0.39167 0.80538 0.49884 0.87205 0.55023" pathEditMode="relative" rAng="0" ptsTypes="aaaaaaaaaa">
                                      <p:cBhvr>
                                        <p:cTn id="21" dur="18500" fill="hold"/>
                                        <p:tgtEl>
                                          <p:spTgt spid="961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94" y="2631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70000" decel="3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2.5E-06 2.96296E-06 C 0.01701 -0.00672 0.0342 -0.0132 0.04427 -0.00834 C 0.05434 -0.00348 0.05659 0.01065 0.06076 0.0287 C 0.06493 0.04676 0.07048 0.08032 0.06962 0.09977 C 0.06875 0.11921 0.06076 0.13078 0.05555 0.1449 C 0.05034 0.15902 0.03594 0.17685 0.03784 0.18379 C 0.03975 0.19074 0.05694 0.19606 0.06701 0.18727 C 0.07708 0.17847 0.05868 0.14282 0.09861 0.13148 C 0.13854 0.12014 0.25191 0.06389 0.30677 0.11921 C 0.36163 0.17453 0.37587 0.44444 0.4283 0.46319 C 0.48073 0.48194 0.54253 0.22615 0.62118 0.2324 C 0.69965 0.23865 0.84114 0.44537 0.89896 0.50139" pathEditMode="relative" rAng="0" ptsTypes="aaaaaaaaaaaa">
                                      <p:cBhvr>
                                        <p:cTn id="23" dur="20000" fill="hold"/>
                                        <p:tgtEl>
                                          <p:spTgt spid="9615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48" y="2439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0" presetClass="path" presetSubtype="0" repeatCount="indefinite" accel="70000" decel="3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3.61111E-06 3.7037E-07 C 0.00208 0.05301 0.03576 0.12917 0.05382 0.12801 C 0.07986 0.12801 0.06475 0.01366 0.09583 0.01273 C 0.12378 0.01273 0.15139 0.01042 0.1783 0.00949 C 0.20642 0.00949 0.0427 -0.24028 0.07274 -0.24028 C 0.07968 -0.27755 0.18177 -0.33657 0.20694 -0.33218 C 0.23211 -0.32778 0.20191 -0.26759 0.22361 -0.21366 C 0.2467 -0.21366 0.31614 -0.00833 0.33715 -0.00833 C 0.38455 -0.01991 0.38628 -0.18704 0.42986 -0.17361 C 0.47343 -0.16019 0.51788 0.0419 0.59895 0.07199 C 0.67986 0.10208 0.84913 0.02083 0.91493 0.00741" pathEditMode="relative" rAng="0" ptsTypes="fffffaffaaf">
                                      <p:cBhvr>
                                        <p:cTn id="25" dur="24000" fill="hold"/>
                                        <p:tgtEl>
                                          <p:spTgt spid="961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47" y="-1037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9" presetClass="path" presetSubtype="0" repeatCount="indefinite" accel="70000" decel="3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5.55556E-07 -2.22222E-06 C 5.55556E-07 -0.03495 0.02795 -0.06203 0.06198 -0.06203 C 0.09705 -0.06203 0.125 -0.03495 0.125 -2.22222E-06 C 0.125 0.03496 0.15278 0.06204 0.18785 0.06204 C 0.25208 0.06667 0.52378 0.325 0.62031 0.3088 C 0.71667 0.29259 0.78785 0.02616 0.76545 -0.03518 C 0.74306 -0.09653 0.55556 -0.01412 0.48628 -0.05949 C 0.41684 -0.10486 0.4276 -0.27685 0.34896 -0.3081 C 0.27031 -0.33935 0.06667 -0.21481 0.01406 -0.24676 C -0.03854 -0.2787 0.02917 -0.44699 0.03316 -0.49977" pathEditMode="relative" rAng="0" ptsTypes="ffffaaaaaf">
                                      <p:cBhvr>
                                        <p:cTn id="27" dur="20500" fill="hold"/>
                                        <p:tgtEl>
                                          <p:spTgt spid="9615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65" y="-875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1" presetClass="path" presetSubtype="0" repeatCount="indefinite" accel="70000" decel="3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0 -3.33333E-06 C -0.00799 0.00811 -0.01701 0.01598 -0.02101 0.02593 C -0.025 0.03704 -0.02708 0.05 -0.02899 0.06297 C -0.03108 0.0757 -0.02899 0.08704 -0.02708 0.09908 C -0.025 0.10996 -0.02205 0.12199 -0.01493 0.13172 C -0.00903 0.1419 0.00104 0.15 0.01198 0.15602 C 0.02205 0.16204 0.03403 0.16598 0.04601 0.16806 C 0.05799 0.16991 0.06997 0.16991 0.08108 0.16806 C 0.09306 0.16598 0.10399 0.16088 0.11302 0.15301 C 0.12205 0.14607 0.13003 0.13704 0.13403 0.12593 C 0.13906 0.11598 0.14097 0.10209 0.14097 0.09098 C 0.14201 0.0801 0.14097 0.0669 0.13594 0.05602 C 0.13108 0.04607 0.12205 0.03797 0.11007 0.03403 C 0.09792 0.03102 0.08594 0.03496 0.07795 0.0419 C 0.07101 0.04908 0.06597 0.05996 0.06493 0.07292 C 0.06493 0.08611 0.06597 0.09792 0.07101 0.10787 C 0.07604 0.11806 0.075 0.11991 0.09497 0.13287 C 0.11302 0.14699 0.13108 0.14306 0.14201 0.14398 C 0.15295 0.14398 0.16198 0.14005 0.17292 0.13588 C 0.18507 0.13102 0.19497 0.12199 0.20208 0.11389 C 0.20903 0.10602 0.21198 0.09607 0.21597 0.0801 C 0.21892 0.06389 0.21892 0.05602 0.21892 0.04398 C 0.20399 0.01551 0.19531 -0.01967 0.16406 -0.06481 C 0.14045 -0.08865 0.09965 -0.0706 0.07743 -0.09768 C 0.05521 -0.125 -0.00087 -0.19791 0.03073 -0.22685 C 0.06233 -0.25578 0.21319 -0.22338 0.26719 -0.27129 C 0.32118 -0.31921 0.33628 -0.46389 0.35451 -0.51458" pathEditMode="relative" rAng="0" ptsTypes="ffffffffffffffffffffffaaaaf">
                                      <p:cBhvr>
                                        <p:cTn id="29" dur="22000" fill="hold"/>
                                        <p:tgtEl>
                                          <p:spTgt spid="9615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63" y="-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  <p:cond evt="onBegin" delay="0">
                          <p:tn val="34"/>
                        </p:cond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10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605" y="836712"/>
            <a:ext cx="6624000" cy="496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61809"/>
            <a:ext cx="815607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2400" b="0" dirty="0">
                <a:latin typeface="SimSun" panose="02010600030101010101" pitchFamily="2" charset="-122"/>
                <a:ea typeface="SimSun" panose="02010600030101010101" pitchFamily="2" charset="-122"/>
              </a:rPr>
              <a:t>苏联科学院精密机械与计算</a:t>
            </a:r>
            <a:r>
              <a:rPr lang="zh-CN" altLang="en-US" sz="2400" b="0" dirty="0" smtClean="0">
                <a:latin typeface="SimSun" panose="02010600030101010101" pitchFamily="2" charset="-122"/>
                <a:ea typeface="SimSun" panose="02010600030101010101" pitchFamily="2" charset="-122"/>
              </a:rPr>
              <a:t>机</a:t>
            </a:r>
            <a:r>
              <a:rPr lang="ru-RU" altLang="zh-CN" sz="2400" b="0" dirty="0" smtClean="0">
                <a:latin typeface="SimSun" panose="02010600030101010101" pitchFamily="2" charset="-122"/>
                <a:ea typeface="SimSun" panose="02010600030101010101" pitchFamily="2" charset="-122"/>
              </a:rPr>
              <a:t>. </a:t>
            </a:r>
            <a:r>
              <a:rPr lang="ja-JP" altLang="en-US" sz="2400" b="0" dirty="0">
                <a:latin typeface="SimSun" panose="02010600030101010101" pitchFamily="2" charset="-122"/>
                <a:ea typeface="SimSun" panose="02010600030101010101" pitchFamily="2" charset="-122"/>
              </a:rPr>
              <a:t>苏联计算机</a:t>
            </a:r>
            <a:r>
              <a:rPr lang="en-US" altLang="ja-JP" sz="2400" b="0" dirty="0">
                <a:latin typeface="SimSun" panose="02010600030101010101" pitchFamily="2" charset="-122"/>
                <a:ea typeface="SimSun" panose="02010600030101010101" pitchFamily="2" charset="-122"/>
              </a:rPr>
              <a:t>"BESM-6"</a:t>
            </a:r>
            <a:r>
              <a:rPr lang="ru-RU" altLang="zh-CN" sz="2400" b="0" dirty="0" smtClean="0">
                <a:latin typeface="SimSun" panose="02010600030101010101" pitchFamily="2" charset="-122"/>
                <a:ea typeface="SimSun" panose="02010600030101010101" pitchFamily="2" charset="-122"/>
              </a:rPr>
              <a:t> (1967)</a:t>
            </a:r>
            <a:endParaRPr lang="ru-RU" sz="2400" dirty="0">
              <a:ea typeface="SimSun" panose="02010600030101010101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5908630"/>
            <a:ext cx="861774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800" b="0" dirty="0">
                <a:latin typeface="SimSun" panose="02010600030101010101" pitchFamily="2" charset="-122"/>
                <a:ea typeface="SimSun" panose="02010600030101010101" pitchFamily="2" charset="-122"/>
              </a:rPr>
              <a:t>科学博物馆（英语：</a:t>
            </a:r>
            <a:r>
              <a:rPr lang="en-US" sz="2800" b="0" dirty="0">
                <a:latin typeface="SimSun" panose="02010600030101010101" pitchFamily="2" charset="-122"/>
                <a:ea typeface="SimSun" panose="02010600030101010101" pitchFamily="2" charset="-122"/>
              </a:rPr>
              <a:t>Science Museum），</a:t>
            </a:r>
            <a:r>
              <a:rPr lang="ja-JP" altLang="en-US" sz="2800" b="0" dirty="0">
                <a:latin typeface="SimSun" panose="02010600030101010101" pitchFamily="2" charset="-122"/>
                <a:ea typeface="SimSun" panose="02010600030101010101" pitchFamily="2" charset="-122"/>
              </a:rPr>
              <a:t>位于英国伦敦</a:t>
            </a:r>
            <a:endParaRPr lang="ru-RU" sz="2800" dirty="0">
              <a:ea typeface="SimSun" panose="0201060003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915" y="1484784"/>
            <a:ext cx="2011769" cy="2585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亚历山大</a:t>
            </a:r>
            <a:r>
              <a:rPr lang="zh-CN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*</a:t>
            </a:r>
            <a:endParaRPr lang="ru-RU" altLang="zh-CN" sz="24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尼</a:t>
            </a: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古拉耶维奇</a:t>
            </a:r>
            <a:r>
              <a:rPr lang="zh-CN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*</a:t>
            </a:r>
            <a:endParaRPr lang="ru-RU" altLang="zh-CN" sz="24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托</a:t>
            </a: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米</a:t>
            </a:r>
            <a:r>
              <a:rPr lang="zh-CN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林</a:t>
            </a:r>
            <a:endParaRPr lang="ru-RU" altLang="zh-CN" sz="24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ru-RU" altLang="zh-CN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(1933-2021)</a:t>
            </a:r>
          </a:p>
          <a:p>
            <a:endParaRPr lang="ru-RU" altLang="zh-CN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是</a:t>
            </a: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苏联最古</a:t>
            </a:r>
            <a:r>
              <a:rPr lang="zh-CN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老</a:t>
            </a:r>
            <a:endParaRPr lang="ru-RU" altLang="zh-CN" sz="24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的</a:t>
            </a: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程序员</a:t>
            </a:r>
            <a:endParaRPr lang="ru-RU" sz="2400" dirty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4102791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11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837112"/>
            <a:ext cx="3443500" cy="36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7112"/>
            <a:ext cx="3436400" cy="36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195650"/>
            <a:ext cx="3293762" cy="226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7697" y="131439"/>
            <a:ext cx="5376472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4400" dirty="0">
                <a:latin typeface="SimSun" panose="02010600030101010101" pitchFamily="2" charset="-122"/>
                <a:ea typeface="SimSun" panose="02010600030101010101" pitchFamily="2" charset="-122"/>
              </a:rPr>
              <a:t>阿波罗</a:t>
            </a:r>
            <a:r>
              <a:rPr lang="en-US" altLang="zh-CN" sz="4400" dirty="0">
                <a:latin typeface="SimSun" panose="02010600030101010101" pitchFamily="2" charset="-122"/>
                <a:ea typeface="SimSun" panose="02010600030101010101" pitchFamily="2" charset="-122"/>
              </a:rPr>
              <a:t>-</a:t>
            </a:r>
            <a:r>
              <a:rPr lang="zh-CN" altLang="en-US" sz="4400" dirty="0">
                <a:latin typeface="SimSun" panose="02010600030101010101" pitchFamily="2" charset="-122"/>
                <a:ea typeface="SimSun" panose="02010600030101010101" pitchFamily="2" charset="-122"/>
              </a:rPr>
              <a:t>联盟测试计划</a:t>
            </a:r>
            <a:endParaRPr lang="ru-RU" dirty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25894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12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103" y="144000"/>
            <a:ext cx="5081137" cy="63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3515" r="4730" b="4082"/>
          <a:stretch>
            <a:fillRect/>
          </a:stretch>
        </p:blipFill>
        <p:spPr>
          <a:xfrm>
            <a:off x="446568" y="180000"/>
            <a:ext cx="8216780" cy="63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" r="2403" b="8354"/>
          <a:stretch>
            <a:fillRect/>
          </a:stretch>
        </p:blipFill>
        <p:spPr>
          <a:xfrm>
            <a:off x="92144" y="179999"/>
            <a:ext cx="8924260" cy="62938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" r="4105"/>
          <a:stretch>
            <a:fillRect/>
          </a:stretch>
        </p:blipFill>
        <p:spPr>
          <a:xfrm>
            <a:off x="3160386" y="1413160"/>
            <a:ext cx="2727713" cy="345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74562" y="4891226"/>
            <a:ext cx="272771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 smtClean="0"/>
              <a:t>Е.В. Завадская-</a:t>
            </a:r>
            <a:r>
              <a:rPr lang="ru-RU" dirty="0" err="1" smtClean="0"/>
              <a:t>Байчжи</a:t>
            </a:r>
            <a:endParaRPr lang="ru-RU" dirty="0" smtClean="0"/>
          </a:p>
          <a:p>
            <a:pPr algn="ctr"/>
            <a:r>
              <a:rPr lang="ja-JP" altLang="en-US" sz="3600" dirty="0">
                <a:latin typeface="SimSun" panose="02010600030101010101" pitchFamily="2" charset="-122"/>
                <a:ea typeface="SimSun" panose="02010600030101010101" pitchFamily="2" charset="-122"/>
              </a:rPr>
              <a:t>白</a:t>
            </a:r>
            <a:r>
              <a:rPr lang="ja-JP" altLang="en-US" sz="3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纸</a:t>
            </a:r>
            <a:r>
              <a:rPr lang="ru-RU" altLang="ja-JP" dirty="0" smtClean="0">
                <a:latin typeface="SimSun" panose="02010600030101010101" pitchFamily="2" charset="-122"/>
                <a:ea typeface="SimSun" panose="02010600030101010101" pitchFamily="2" charset="-122"/>
              </a:rPr>
              <a:t> (1930-2002)</a:t>
            </a:r>
            <a:endParaRPr lang="ru-RU" dirty="0">
              <a:ea typeface="SimSun" panose="02010600030101010101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03848" y="260648"/>
            <a:ext cx="2553923" cy="8532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180000" tIns="72000" rIns="180000" bIns="72000" rtlCol="0">
            <a:spAutoFit/>
          </a:bodyPr>
          <a:lstStyle/>
          <a:p>
            <a:pPr algn="ctr"/>
            <a:r>
              <a:rPr lang="ru-RU" b="0" dirty="0" err="1"/>
              <a:t>Чэнь</a:t>
            </a:r>
            <a:r>
              <a:rPr lang="ru-RU" b="0" dirty="0"/>
              <a:t> </a:t>
            </a:r>
            <a:r>
              <a:rPr lang="ru-RU" b="0" dirty="0" err="1" smtClean="0"/>
              <a:t>Чуань</a:t>
            </a:r>
            <a:r>
              <a:rPr lang="ru-RU" b="0" dirty="0" smtClean="0"/>
              <a:t>-си</a:t>
            </a:r>
          </a:p>
          <a:p>
            <a:pPr algn="ctr"/>
            <a:r>
              <a:rPr lang="ja-JP" altLang="en-US" sz="2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陳</a:t>
            </a:r>
            <a:r>
              <a:rPr lang="ja-JP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傳</a:t>
            </a:r>
            <a:r>
              <a:rPr lang="ja-JP" altLang="en-US" sz="2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席</a:t>
            </a:r>
            <a:r>
              <a:rPr lang="en-US" altLang="ja-JP" b="0" dirty="0" smtClean="0"/>
              <a:t> </a:t>
            </a:r>
            <a:r>
              <a:rPr lang="ru-RU" altLang="ja-JP" b="0" dirty="0" smtClean="0"/>
              <a:t>(</a:t>
            </a:r>
            <a:r>
              <a:rPr lang="en-US" altLang="ja-JP" b="0" dirty="0" smtClean="0"/>
              <a:t>1950 </a:t>
            </a:r>
            <a:r>
              <a:rPr lang="ru-RU" b="0" dirty="0"/>
              <a:t>г.р.)</a:t>
            </a:r>
            <a:endParaRPr lang="ru-RU" b="0" dirty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074448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13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6769" y="180000"/>
            <a:ext cx="4961295" cy="60914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ru-RU" sz="1600" b="0" i="1"/>
              <a:t>"... И я смеюсь над собой, </a:t>
            </a:r>
            <a:endParaRPr lang="en-US" sz="1600" b="0" i="1" smtClean="0"/>
          </a:p>
          <a:p>
            <a:pPr algn="r">
              <a:lnSpc>
                <a:spcPts val="2500"/>
              </a:lnSpc>
            </a:pPr>
            <a:r>
              <a:rPr lang="ru-RU" sz="1600" b="0" i="1" smtClean="0"/>
              <a:t>что </a:t>
            </a:r>
            <a:r>
              <a:rPr lang="ru-RU" sz="1600" b="0" i="1"/>
              <a:t>я такой старый чудак".</a:t>
            </a:r>
            <a:r>
              <a:rPr lang="ru-RU" sz="1600"/>
              <a:t/>
            </a:r>
            <a:br>
              <a:rPr lang="ru-RU" sz="1600"/>
            </a:br>
            <a:r>
              <a:rPr lang="ru-RU" sz="1600" b="0" err="1"/>
              <a:t>Ци </a:t>
            </a:r>
            <a:r>
              <a:rPr lang="ru-RU" sz="1600" b="0" smtClean="0"/>
              <a:t>Бай-ши</a:t>
            </a:r>
            <a:endParaRPr lang="en-US" sz="1600" b="0" smtClean="0"/>
          </a:p>
          <a:p>
            <a:pPr>
              <a:lnSpc>
                <a:spcPts val="2500"/>
              </a:lnSpc>
            </a:pPr>
            <a:endParaRPr lang="en-US" sz="1600" b="0" smtClean="0"/>
          </a:p>
          <a:p>
            <a:pPr>
              <a:lnSpc>
                <a:spcPts val="2500"/>
              </a:lnSpc>
            </a:pPr>
            <a:r>
              <a:rPr lang="ru-RU" sz="2000" b="0" smtClean="0">
                <a:latin typeface="Bookman Old Style" panose="02050604050505020204" pitchFamily="18" charset="0"/>
              </a:rPr>
              <a:t>Смеюсь </a:t>
            </a:r>
            <a:r>
              <a:rPr lang="ru-RU" sz="2000" b="0">
                <a:latin typeface="Bookman Old Style" panose="02050604050505020204" pitchFamily="18" charset="0"/>
              </a:rPr>
              <a:t>над собой!</a:t>
            </a:r>
            <a:r>
              <a:rPr lang="ru-RU" sz="2000">
                <a:latin typeface="Bookman Old Style" panose="02050604050505020204" pitchFamily="18" charset="0"/>
              </a:rPr>
              <a:t/>
            </a:r>
            <a:br>
              <a:rPr lang="ru-RU" sz="2000">
                <a:latin typeface="Bookman Old Style" panose="02050604050505020204" pitchFamily="18" charset="0"/>
              </a:rPr>
            </a:br>
            <a:r>
              <a:rPr lang="ru-RU" sz="2000" b="0">
                <a:latin typeface="Bookman Old Style" panose="02050604050505020204" pitchFamily="18" charset="0"/>
              </a:rPr>
              <a:t>Над своей удивительной глупостью:</a:t>
            </a:r>
            <a:r>
              <a:rPr lang="ru-RU" sz="2000">
                <a:latin typeface="Bookman Old Style" panose="02050604050505020204" pitchFamily="18" charset="0"/>
              </a:rPr>
              <a:t/>
            </a:r>
            <a:br>
              <a:rPr lang="ru-RU" sz="2000">
                <a:latin typeface="Bookman Old Style" panose="02050604050505020204" pitchFamily="18" charset="0"/>
              </a:rPr>
            </a:br>
            <a:r>
              <a:rPr lang="ru-RU" sz="2000" b="0">
                <a:latin typeface="Bookman Old Style" panose="02050604050505020204" pitchFamily="18" charset="0"/>
              </a:rPr>
              <a:t>Имея профессию, должность</a:t>
            </a:r>
            <a:r>
              <a:rPr lang="ru-RU" sz="2000">
                <a:latin typeface="Bookman Old Style" panose="02050604050505020204" pitchFamily="18" charset="0"/>
              </a:rPr>
              <a:t/>
            </a:r>
            <a:br>
              <a:rPr lang="ru-RU" sz="2000">
                <a:latin typeface="Bookman Old Style" panose="02050604050505020204" pitchFamily="18" charset="0"/>
              </a:rPr>
            </a:br>
            <a:r>
              <a:rPr lang="ru-RU" sz="2000" b="0">
                <a:latin typeface="Bookman Old Style" panose="02050604050505020204" pitchFamily="18" charset="0"/>
              </a:rPr>
              <a:t>и немалые деньги за это,</a:t>
            </a:r>
            <a:r>
              <a:rPr lang="ru-RU" sz="2000">
                <a:latin typeface="Bookman Old Style" panose="02050604050505020204" pitchFamily="18" charset="0"/>
              </a:rPr>
              <a:t/>
            </a:r>
            <a:br>
              <a:rPr lang="ru-RU" sz="2000">
                <a:latin typeface="Bookman Old Style" panose="02050604050505020204" pitchFamily="18" charset="0"/>
              </a:rPr>
            </a:br>
            <a:r>
              <a:rPr lang="ru-RU" sz="2000" b="0">
                <a:latin typeface="Bookman Old Style" panose="02050604050505020204" pitchFamily="18" charset="0"/>
              </a:rPr>
              <a:t>смотрю в сторону.</a:t>
            </a:r>
            <a:r>
              <a:rPr lang="ru-RU" sz="2000">
                <a:latin typeface="Bookman Old Style" panose="02050604050505020204" pitchFamily="18" charset="0"/>
              </a:rPr>
              <a:t/>
            </a:r>
            <a:br>
              <a:rPr lang="ru-RU" sz="2000">
                <a:latin typeface="Bookman Old Style" panose="02050604050505020204" pitchFamily="18" charset="0"/>
              </a:rPr>
            </a:br>
            <a:r>
              <a:rPr lang="ru-RU" sz="2000" b="0">
                <a:latin typeface="Bookman Old Style" panose="02050604050505020204" pitchFamily="18" charset="0"/>
              </a:rPr>
              <a:t>И восхищаюсь великим </a:t>
            </a:r>
            <a:r>
              <a:rPr lang="ru-RU" sz="2000" b="0" smtClean="0">
                <a:latin typeface="Bookman Old Style" panose="02050604050505020204" pitchFamily="18" charset="0"/>
              </a:rPr>
              <a:t>китайцем</a:t>
            </a:r>
          </a:p>
          <a:p>
            <a:pPr>
              <a:lnSpc>
                <a:spcPts val="2500"/>
              </a:lnSpc>
            </a:pPr>
            <a:r>
              <a:rPr lang="ru-RU" sz="2000" b="0" smtClean="0">
                <a:latin typeface="Bookman Old Style" panose="02050604050505020204" pitchFamily="18" charset="0"/>
              </a:rPr>
              <a:t>Ми Фу </a:t>
            </a:r>
            <a:r>
              <a:rPr lang="en-US" sz="2000" b="0" smtClean="0">
                <a:latin typeface="Bookman Old Style" panose="02050604050505020204" pitchFamily="18" charset="0"/>
              </a:rPr>
              <a:t>[</a:t>
            </a:r>
            <a:r>
              <a:rPr lang="ja-JP" altLang="en-US" sz="2000" b="0" smtClean="0">
                <a:latin typeface="Bookman Old Style" panose="02050604050505020204" pitchFamily="18" charset="0"/>
                <a:ea typeface="SimSun" panose="02010600030101010101" pitchFamily="2" charset="-122"/>
              </a:rPr>
              <a:t>米芾 </a:t>
            </a:r>
            <a:r>
              <a:rPr lang="en-US" altLang="ja-JP" sz="2000" b="0" smtClean="0">
                <a:latin typeface="Bookman Old Style" panose="02050604050505020204" pitchFamily="18" charset="0"/>
                <a:ea typeface="SimSun" panose="02010600030101010101" pitchFamily="2" charset="-122"/>
              </a:rPr>
              <a:t>(</a:t>
            </a:r>
            <a:r>
              <a:rPr lang="en-US" altLang="zh-CN" sz="2000" b="0" smtClean="0">
                <a:latin typeface="Bookman Old Style" panose="02050604050505020204" pitchFamily="18" charset="0"/>
              </a:rPr>
              <a:t>1051</a:t>
            </a:r>
            <a:r>
              <a:rPr lang="ja-JP" altLang="en-US" sz="2000" b="0" smtClean="0">
                <a:latin typeface="Bookman Old Style" panose="02050604050505020204" pitchFamily="18" charset="0"/>
              </a:rPr>
              <a:t>－</a:t>
            </a:r>
            <a:r>
              <a:rPr lang="en-US" altLang="ja-JP" sz="2000" b="0" smtClean="0">
                <a:latin typeface="Bookman Old Style" panose="02050604050505020204" pitchFamily="18" charset="0"/>
              </a:rPr>
              <a:t>1107)</a:t>
            </a:r>
            <a:r>
              <a:rPr lang="en-US" sz="2000" b="0" smtClean="0">
                <a:latin typeface="Bookman Old Style" panose="02050604050505020204" pitchFamily="18" charset="0"/>
              </a:rPr>
              <a:t>]</a:t>
            </a:r>
            <a:r>
              <a:rPr lang="ru-RU" sz="2000" b="0" smtClean="0">
                <a:latin typeface="Bookman Old Style" panose="02050604050505020204" pitchFamily="18" charset="0"/>
              </a:rPr>
              <a:t>,</a:t>
            </a:r>
            <a:r>
              <a:rPr lang="ru-RU" sz="2000">
                <a:latin typeface="Bookman Old Style" panose="02050604050505020204" pitchFamily="18" charset="0"/>
              </a:rPr>
              <a:t/>
            </a:r>
            <a:br>
              <a:rPr lang="ru-RU" sz="2000">
                <a:latin typeface="Bookman Old Style" panose="02050604050505020204" pitchFamily="18" charset="0"/>
              </a:rPr>
            </a:br>
            <a:r>
              <a:rPr lang="ru-RU" sz="2000" b="0">
                <a:latin typeface="Bookman Old Style" panose="02050604050505020204" pitchFamily="18" charset="0"/>
              </a:rPr>
              <a:t>потерявшим карьеру</a:t>
            </a:r>
            <a:r>
              <a:rPr lang="ru-RU" sz="2000">
                <a:latin typeface="Bookman Old Style" panose="02050604050505020204" pitchFamily="18" charset="0"/>
              </a:rPr>
              <a:t/>
            </a:r>
            <a:br>
              <a:rPr lang="ru-RU" sz="2000">
                <a:latin typeface="Bookman Old Style" panose="02050604050505020204" pitchFamily="18" charset="0"/>
              </a:rPr>
            </a:br>
            <a:r>
              <a:rPr lang="ru-RU" sz="2000" b="0">
                <a:latin typeface="Bookman Old Style" panose="02050604050505020204" pitchFamily="18" charset="0"/>
              </a:rPr>
              <a:t>из-за неумеренных занятий</a:t>
            </a:r>
            <a:r>
              <a:rPr lang="ru-RU" sz="2000">
                <a:latin typeface="Bookman Old Style" panose="02050604050505020204" pitchFamily="18" charset="0"/>
              </a:rPr>
              <a:t/>
            </a:r>
            <a:br>
              <a:rPr lang="ru-RU" sz="2000">
                <a:latin typeface="Bookman Old Style" panose="02050604050505020204" pitchFamily="18" charset="0"/>
              </a:rPr>
            </a:br>
            <a:r>
              <a:rPr lang="ru-RU" sz="2000" b="0">
                <a:latin typeface="Bookman Old Style" panose="02050604050505020204" pitchFamily="18" charset="0"/>
              </a:rPr>
              <a:t>живописью, каллиграфией и поэзией!</a:t>
            </a:r>
            <a:r>
              <a:rPr lang="ru-RU" sz="2000">
                <a:latin typeface="Bookman Old Style" panose="02050604050505020204" pitchFamily="18" charset="0"/>
              </a:rPr>
              <a:t/>
            </a:r>
            <a:br>
              <a:rPr lang="ru-RU" sz="2000">
                <a:latin typeface="Bookman Old Style" panose="02050604050505020204" pitchFamily="18" charset="0"/>
              </a:rPr>
            </a:br>
            <a:r>
              <a:rPr lang="ru-RU" sz="2000" b="0">
                <a:latin typeface="Bookman Old Style" panose="02050604050505020204" pitchFamily="18" charset="0"/>
              </a:rPr>
              <a:t>И ладно б молчал,</a:t>
            </a:r>
            <a:r>
              <a:rPr lang="ru-RU" sz="2000">
                <a:latin typeface="Bookman Old Style" panose="02050604050505020204" pitchFamily="18" charset="0"/>
              </a:rPr>
              <a:t/>
            </a:r>
            <a:br>
              <a:rPr lang="ru-RU" sz="2000">
                <a:latin typeface="Bookman Old Style" panose="02050604050505020204" pitchFamily="18" charset="0"/>
              </a:rPr>
            </a:br>
            <a:r>
              <a:rPr lang="ru-RU" sz="2000" b="0">
                <a:latin typeface="Bookman Old Style" panose="02050604050505020204" pitchFamily="18" charset="0"/>
              </a:rPr>
              <a:t>а то ведь слагаю стихи —</a:t>
            </a:r>
            <a:r>
              <a:rPr lang="ru-RU" sz="2000">
                <a:latin typeface="Bookman Old Style" panose="02050604050505020204" pitchFamily="18" charset="0"/>
              </a:rPr>
              <a:t/>
            </a:r>
            <a:br>
              <a:rPr lang="ru-RU" sz="2000">
                <a:latin typeface="Bookman Old Style" panose="02050604050505020204" pitchFamily="18" charset="0"/>
              </a:rPr>
            </a:br>
            <a:r>
              <a:rPr lang="ru-RU" sz="2000" b="0">
                <a:latin typeface="Bookman Old Style" panose="02050604050505020204" pitchFamily="18" charset="0"/>
              </a:rPr>
              <a:t>без ритма и рифмы —</a:t>
            </a:r>
            <a:r>
              <a:rPr lang="ru-RU" sz="2000">
                <a:latin typeface="Bookman Old Style" panose="02050604050505020204" pitchFamily="18" charset="0"/>
              </a:rPr>
              <a:t/>
            </a:r>
            <a:br>
              <a:rPr lang="ru-RU" sz="2000">
                <a:latin typeface="Bookman Old Style" panose="02050604050505020204" pitchFamily="18" charset="0"/>
              </a:rPr>
            </a:br>
            <a:r>
              <a:rPr lang="ru-RU" sz="2000" b="0">
                <a:latin typeface="Bookman Old Style" panose="02050604050505020204" pitchFamily="18" charset="0"/>
              </a:rPr>
              <a:t>Чем вызываю гнев</a:t>
            </a:r>
            <a:r>
              <a:rPr lang="ru-RU" sz="2000">
                <a:latin typeface="Bookman Old Style" panose="02050604050505020204" pitchFamily="18" charset="0"/>
              </a:rPr>
              <a:t/>
            </a:r>
            <a:br>
              <a:rPr lang="ru-RU" sz="2000">
                <a:latin typeface="Bookman Old Style" panose="02050604050505020204" pitchFamily="18" charset="0"/>
              </a:rPr>
            </a:br>
            <a:r>
              <a:rPr lang="ru-RU" sz="2000" b="0">
                <a:latin typeface="Bookman Old Style" panose="02050604050505020204" pitchFamily="18" charset="0"/>
              </a:rPr>
              <a:t>устоев.</a:t>
            </a:r>
            <a:endParaRPr lang="ru-RU" sz="2000">
              <a:latin typeface="Bookman Old Style" panose="0205060405050502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64088" y="180000"/>
            <a:ext cx="3384376" cy="63664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2000" b="0">
                <a:latin typeface="SimSun" panose="02010600030101010101" pitchFamily="2" charset="-122"/>
                <a:ea typeface="SimSun" panose="02010600030101010101" pitchFamily="2" charset="-122"/>
              </a:rPr>
              <a:t>自嘲身为老怪物  </a:t>
            </a:r>
            <a:r>
              <a:rPr lang="en-US" altLang="zh-CN" sz="2000" b="0">
                <a:latin typeface="SimSun" panose="02010600030101010101" pitchFamily="2" charset="-122"/>
                <a:ea typeface="SimSun" panose="02010600030101010101" pitchFamily="2" charset="-122"/>
              </a:rPr>
              <a:t>——</a:t>
            </a:r>
            <a:r>
              <a:rPr lang="zh-CN" altLang="en-US" sz="2000" b="0">
                <a:latin typeface="SimSun" panose="02010600030101010101" pitchFamily="2" charset="-122"/>
                <a:ea typeface="SimSun" panose="02010600030101010101" pitchFamily="2" charset="-122"/>
              </a:rPr>
              <a:t>齐白</a:t>
            </a:r>
            <a:r>
              <a:rPr lang="zh-CN" altLang="en-US" sz="2000" b="0" smtClean="0">
                <a:latin typeface="SimSun" panose="02010600030101010101" pitchFamily="2" charset="-122"/>
                <a:ea typeface="SimSun" panose="02010600030101010101" pitchFamily="2" charset="-122"/>
              </a:rPr>
              <a:t>石</a:t>
            </a:r>
            <a:endParaRPr lang="en-US" altLang="zh-CN" sz="2000" b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ts val="2500"/>
              </a:lnSpc>
            </a:pPr>
            <a:endParaRPr lang="en-US" altLang="zh-CN" sz="2000" b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ts val="2500"/>
              </a:lnSpc>
            </a:pPr>
            <a:endParaRPr lang="en-US" altLang="zh-CN" sz="2000" b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ts val="2500"/>
              </a:lnSpc>
            </a:pPr>
            <a:endParaRPr lang="en-US" altLang="zh-CN" sz="2000" b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ts val="2500"/>
              </a:lnSpc>
            </a:pPr>
            <a:r>
              <a:rPr lang="zh-CN" altLang="en-US" sz="2000" b="0" smtClean="0">
                <a:latin typeface="SimSun" panose="02010600030101010101" pitchFamily="2" charset="-122"/>
                <a:ea typeface="SimSun" panose="02010600030101010101" pitchFamily="2" charset="-122"/>
              </a:rPr>
              <a:t>自</a:t>
            </a:r>
            <a:r>
              <a:rPr lang="zh-CN" altLang="en-US" sz="2000" b="0">
                <a:latin typeface="SimSun" panose="02010600030101010101" pitchFamily="2" charset="-122"/>
                <a:ea typeface="SimSun" panose="02010600030101010101" pitchFamily="2" charset="-122"/>
              </a:rPr>
              <a:t>我嘲笑！</a:t>
            </a:r>
            <a:br>
              <a:rPr lang="zh-CN" altLang="en-US" sz="2000" b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2000" b="0">
                <a:latin typeface="SimSun" panose="02010600030101010101" pitchFamily="2" charset="-122"/>
                <a:ea typeface="SimSun" panose="02010600030101010101" pitchFamily="2" charset="-122"/>
              </a:rPr>
              <a:t>嘲笑自己出奇的愚蠢：</a:t>
            </a:r>
            <a:br>
              <a:rPr lang="zh-CN" altLang="en-US" sz="2000" b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2000" b="0">
                <a:latin typeface="SimSun" panose="02010600030101010101" pitchFamily="2" charset="-122"/>
                <a:ea typeface="SimSun" panose="02010600030101010101" pitchFamily="2" charset="-122"/>
              </a:rPr>
              <a:t>有工作，有职位，</a:t>
            </a:r>
            <a:br>
              <a:rPr lang="zh-CN" altLang="en-US" sz="2000" b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2000" b="0">
                <a:latin typeface="SimSun" panose="02010600030101010101" pitchFamily="2" charset="-122"/>
                <a:ea typeface="SimSun" panose="02010600030101010101" pitchFamily="2" charset="-122"/>
              </a:rPr>
              <a:t>有可观的薪水，</a:t>
            </a:r>
            <a:br>
              <a:rPr lang="zh-CN" altLang="en-US" sz="2000" b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2000" b="0">
                <a:latin typeface="SimSun" panose="02010600030101010101" pitchFamily="2" charset="-122"/>
                <a:ea typeface="SimSun" panose="02010600030101010101" pitchFamily="2" charset="-122"/>
              </a:rPr>
              <a:t>却东张西望羡慕他人。</a:t>
            </a:r>
            <a:br>
              <a:rPr lang="zh-CN" altLang="en-US" sz="2000" b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2000" b="0">
                <a:latin typeface="SimSun" panose="02010600030101010101" pitchFamily="2" charset="-122"/>
                <a:ea typeface="SimSun" panose="02010600030101010101" pitchFamily="2" charset="-122"/>
              </a:rPr>
              <a:t>我赞赏中国大画家米芾，</a:t>
            </a:r>
            <a:br>
              <a:rPr lang="zh-CN" altLang="en-US" sz="2000" b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2000" b="0">
                <a:latin typeface="SimSun" panose="02010600030101010101" pitchFamily="2" charset="-122"/>
                <a:ea typeface="SimSun" panose="02010600030101010101" pitchFamily="2" charset="-122"/>
              </a:rPr>
              <a:t>丢掉了官职，</a:t>
            </a:r>
            <a:br>
              <a:rPr lang="zh-CN" altLang="en-US" sz="2000" b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2000" b="0">
                <a:latin typeface="SimSun" panose="02010600030101010101" pitchFamily="2" charset="-122"/>
                <a:ea typeface="SimSun" panose="02010600030101010101" pitchFamily="2" charset="-122"/>
              </a:rPr>
              <a:t>痴迷于</a:t>
            </a:r>
            <a:br>
              <a:rPr lang="zh-CN" altLang="en-US" sz="2000" b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2000" b="0">
                <a:latin typeface="SimSun" panose="02010600030101010101" pitchFamily="2" charset="-122"/>
                <a:ea typeface="SimSun" panose="02010600030101010101" pitchFamily="2" charset="-122"/>
              </a:rPr>
              <a:t>绘画、书法与写诗！</a:t>
            </a:r>
            <a:br>
              <a:rPr lang="zh-CN" altLang="en-US" sz="2000" b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2000" b="0">
                <a:latin typeface="SimSun" panose="02010600030101010101" pitchFamily="2" charset="-122"/>
                <a:ea typeface="SimSun" panose="02010600030101010101" pitchFamily="2" charset="-122"/>
              </a:rPr>
              <a:t>最好沉默，</a:t>
            </a:r>
            <a:br>
              <a:rPr lang="zh-CN" altLang="en-US" sz="2000" b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2000" b="0">
                <a:latin typeface="SimSun" panose="02010600030101010101" pitchFamily="2" charset="-122"/>
                <a:ea typeface="SimSun" panose="02010600030101010101" pitchFamily="2" charset="-122"/>
              </a:rPr>
              <a:t>如若写诗</a:t>
            </a:r>
            <a:r>
              <a:rPr lang="en-US" altLang="zh-CN" sz="2000" b="0">
                <a:latin typeface="SimSun" panose="02010600030101010101" pitchFamily="2" charset="-122"/>
                <a:ea typeface="SimSun" panose="02010600030101010101" pitchFamily="2" charset="-122"/>
              </a:rPr>
              <a:t>——</a:t>
            </a:r>
            <a:br>
              <a:rPr lang="en-US" altLang="zh-CN" sz="2000" b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2000" b="0">
                <a:latin typeface="SimSun" panose="02010600030101010101" pitchFamily="2" charset="-122"/>
                <a:ea typeface="SimSun" panose="02010600030101010101" pitchFamily="2" charset="-122"/>
              </a:rPr>
              <a:t>就写自由体</a:t>
            </a:r>
            <a:r>
              <a:rPr lang="en-US" altLang="zh-CN" sz="2000" b="0">
                <a:latin typeface="SimSun" panose="02010600030101010101" pitchFamily="2" charset="-122"/>
                <a:ea typeface="SimSun" panose="02010600030101010101" pitchFamily="2" charset="-122"/>
              </a:rPr>
              <a:t>——</a:t>
            </a:r>
            <a:br>
              <a:rPr lang="en-US" altLang="zh-CN" sz="2000" b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2000" b="0">
                <a:latin typeface="SimSun" panose="02010600030101010101" pitchFamily="2" charset="-122"/>
                <a:ea typeface="SimSun" panose="02010600030101010101" pitchFamily="2" charset="-122"/>
              </a:rPr>
              <a:t>或许让有些人</a:t>
            </a:r>
            <a:br>
              <a:rPr lang="zh-CN" altLang="en-US" sz="2000" b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2000" b="0">
                <a:latin typeface="SimSun" panose="02010600030101010101" pitchFamily="2" charset="-122"/>
                <a:ea typeface="SimSun" panose="02010600030101010101" pitchFamily="2" charset="-122"/>
              </a:rPr>
              <a:t>认为我不守规矩。   </a:t>
            </a:r>
          </a:p>
          <a:p>
            <a:pPr algn="r">
              <a:lnSpc>
                <a:spcPts val="2500"/>
              </a:lnSpc>
            </a:pPr>
            <a:r>
              <a:rPr lang="en-US" altLang="zh-CN" sz="1600" b="0" smtClean="0">
                <a:latin typeface="SimSun" panose="02010600030101010101" pitchFamily="2" charset="-122"/>
                <a:ea typeface="SimSun" panose="02010600030101010101" pitchFamily="2" charset="-122"/>
              </a:rPr>
              <a:t>1985</a:t>
            </a: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年</a:t>
            </a:r>
            <a:r>
              <a:rPr lang="en-US" altLang="zh-CN" sz="1600" b="0">
                <a:latin typeface="SimSun" panose="02010600030101010101" pitchFamily="2" charset="-122"/>
                <a:ea typeface="SimSun" panose="02010600030101010101" pitchFamily="2" charset="-122"/>
              </a:rPr>
              <a:t>4</a:t>
            </a: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月</a:t>
            </a:r>
            <a:r>
              <a:rPr lang="en-US" altLang="zh-CN" sz="1600" b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日</a:t>
            </a:r>
            <a:b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sz="1600" b="0">
                <a:latin typeface="SimSun" panose="02010600030101010101" pitchFamily="2" charset="-122"/>
                <a:ea typeface="SimSun" panose="02010600030101010101" pitchFamily="2" charset="-122"/>
              </a:rPr>
              <a:t>2019</a:t>
            </a: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en-US" altLang="zh-CN" sz="1600" b="0">
                <a:latin typeface="SimSun" panose="02010600030101010101" pitchFamily="2" charset="-122"/>
                <a:ea typeface="SimSun" panose="02010600030101010101" pitchFamily="2" charset="-122"/>
              </a:rPr>
              <a:t>7</a:t>
            </a: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en-US" altLang="zh-CN" sz="1600" b="0">
                <a:latin typeface="SimSun" panose="02010600030101010101" pitchFamily="2" charset="-122"/>
                <a:ea typeface="SimSun" panose="02010600030101010101" pitchFamily="2" charset="-122"/>
              </a:rPr>
              <a:t>4 </a:t>
            </a: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谷羽译</a:t>
            </a:r>
          </a:p>
        </p:txBody>
      </p:sp>
    </p:spTree>
    <p:extLst>
      <p:ext uri="{BB962C8B-B14F-4D97-AF65-F5344CB8AC3E}">
        <p14:creationId xmlns:p14="http://schemas.microsoft.com/office/powerpoint/2010/main" val="26514255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14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476672"/>
            <a:ext cx="784887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0" dirty="0">
                <a:latin typeface="SimSun" panose="02010600030101010101" pitchFamily="2" charset="-122"/>
                <a:ea typeface="SimSun" panose="02010600030101010101" pitchFamily="2" charset="-122"/>
              </a:rPr>
              <a:t>予少贫，为牧童及木工，一饱无时而酷好文艺，为之八十余年，今将百岁矣。作画凡数千幅，诗数千首，治印亦千余。国内外竞言齐白石画，予不知其究何所取也。印与诗则知之者稍稀。予不知知之者之为真知否，不知者之有可知者否，将以问之天下后世。</a:t>
            </a:r>
            <a:endParaRPr lang="ru-RU" sz="4000" b="0" dirty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6580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15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7631" y="260648"/>
            <a:ext cx="4932441" cy="53724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600" b="0">
                <a:latin typeface="Bookman Old Style" panose="02050604050505020204" pitchFamily="18" charset="0"/>
              </a:rPr>
              <a:t>В русской деревне крестьянин старик</a:t>
            </a:r>
            <a:br>
              <a:rPr lang="ru-RU" sz="1600" b="0">
                <a:latin typeface="Bookman Old Style" panose="02050604050505020204" pitchFamily="18" charset="0"/>
              </a:rPr>
            </a:br>
            <a:r>
              <a:rPr lang="ru-RU" sz="1600" b="0">
                <a:latin typeface="Bookman Old Style" panose="02050604050505020204" pitchFamily="18" charset="0"/>
              </a:rPr>
              <a:t>Сказал мне: — Картинки его хороши!</a:t>
            </a:r>
            <a:br>
              <a:rPr lang="ru-RU" sz="1600" b="0">
                <a:latin typeface="Bookman Old Style" panose="02050604050505020204" pitchFamily="18" charset="0"/>
              </a:rPr>
            </a:br>
            <a:r>
              <a:rPr lang="ru-RU" sz="1600" b="0">
                <a:latin typeface="Bookman Old Style" panose="02050604050505020204" pitchFamily="18" charset="0"/>
              </a:rPr>
              <a:t>Но только скажи мне, чем так уж велик,</a:t>
            </a:r>
            <a:br>
              <a:rPr lang="ru-RU" sz="1600" b="0">
                <a:latin typeface="Bookman Old Style" panose="02050604050505020204" pitchFamily="18" charset="0"/>
              </a:rPr>
            </a:br>
            <a:r>
              <a:rPr lang="ru-RU" sz="1600" b="0">
                <a:latin typeface="Bookman Old Style" panose="02050604050505020204" pitchFamily="18" charset="0"/>
              </a:rPr>
              <a:t>Этот твой Ци Бай-ши</a:t>
            </a:r>
            <a:r>
              <a:rPr lang="ru-RU" sz="1600" b="0" smtClean="0">
                <a:latin typeface="Bookman Old Style" panose="02050604050505020204" pitchFamily="18" charset="0"/>
              </a:rPr>
              <a:t>?</a:t>
            </a:r>
          </a:p>
          <a:p>
            <a:pPr>
              <a:lnSpc>
                <a:spcPts val="2000"/>
              </a:lnSpc>
            </a:pPr>
            <a:endParaRPr lang="ru-RU" sz="1600" b="0">
              <a:latin typeface="Bookman Old Style" panose="02050604050505020204" pitchFamily="18" charset="0"/>
            </a:endParaRPr>
          </a:p>
          <a:p>
            <a:pPr>
              <a:lnSpc>
                <a:spcPts val="2000"/>
              </a:lnSpc>
            </a:pPr>
            <a:r>
              <a:rPr lang="ru-RU" sz="1600" b="0">
                <a:latin typeface="Bookman Old Style" panose="02050604050505020204" pitchFamily="18" charset="0"/>
              </a:rPr>
              <a:t>Я отвечал: —  Он всемирно известен!</a:t>
            </a:r>
            <a:br>
              <a:rPr lang="ru-RU" sz="1600" b="0">
                <a:latin typeface="Bookman Old Style" panose="02050604050505020204" pitchFamily="18" charset="0"/>
              </a:rPr>
            </a:br>
            <a:r>
              <a:rPr lang="ru-RU" sz="1600" b="0">
                <a:latin typeface="Bookman Old Style" panose="02050604050505020204" pitchFamily="18" charset="0"/>
              </a:rPr>
              <a:t>Искусство его — как бальзам для души.</a:t>
            </a:r>
            <a:br>
              <a:rPr lang="ru-RU" sz="1600" b="0">
                <a:latin typeface="Bookman Old Style" panose="02050604050505020204" pitchFamily="18" charset="0"/>
              </a:rPr>
            </a:br>
            <a:r>
              <a:rPr lang="ru-RU" sz="1600" b="0">
                <a:latin typeface="Bookman Old Style" panose="02050604050505020204" pitchFamily="18" charset="0"/>
              </a:rPr>
              <a:t>А он мне опять: — Ну, а всё-таки, честно,</a:t>
            </a:r>
            <a:br>
              <a:rPr lang="ru-RU" sz="1600" b="0">
                <a:latin typeface="Bookman Old Style" panose="02050604050505020204" pitchFamily="18" charset="0"/>
              </a:rPr>
            </a:br>
            <a:r>
              <a:rPr lang="ru-RU" sz="1600" b="0">
                <a:latin typeface="Bookman Old Style" panose="02050604050505020204" pitchFamily="18" charset="0"/>
              </a:rPr>
              <a:t>Чем же велик этот твой Ци Байши</a:t>
            </a:r>
            <a:r>
              <a:rPr lang="ru-RU" sz="1600" b="0" smtClean="0">
                <a:latin typeface="Bookman Old Style" panose="02050604050505020204" pitchFamily="18" charset="0"/>
              </a:rPr>
              <a:t>?</a:t>
            </a:r>
          </a:p>
          <a:p>
            <a:pPr>
              <a:lnSpc>
                <a:spcPts val="2000"/>
              </a:lnSpc>
            </a:pPr>
            <a:endParaRPr lang="ru-RU" sz="1600" b="0">
              <a:latin typeface="Bookman Old Style" panose="02050604050505020204" pitchFamily="18" charset="0"/>
            </a:endParaRPr>
          </a:p>
          <a:p>
            <a:pPr>
              <a:lnSpc>
                <a:spcPts val="2000"/>
              </a:lnSpc>
            </a:pPr>
            <a:r>
              <a:rPr lang="ru-RU" sz="1600" b="0">
                <a:latin typeface="Bookman Old Style" panose="02050604050505020204" pitchFamily="18" charset="0"/>
              </a:rPr>
              <a:t>Он был </a:t>
            </a:r>
            <a:r>
              <a:rPr lang="ru-RU" sz="1600" b="0" smtClean="0">
                <a:latin typeface="Bookman Old Style" panose="02050604050505020204" pitchFamily="18" charset="0"/>
              </a:rPr>
              <a:t>академик? С </a:t>
            </a:r>
            <a:r>
              <a:rPr lang="ru-RU" sz="1600" b="0">
                <a:latin typeface="Bookman Old Style" panose="02050604050505020204" pitchFamily="18" charset="0"/>
              </a:rPr>
              <a:t>мешками деньжонок?</a:t>
            </a:r>
            <a:br>
              <a:rPr lang="ru-RU" sz="1600" b="0">
                <a:latin typeface="Bookman Old Style" panose="02050604050505020204" pitchFamily="18" charset="0"/>
              </a:rPr>
            </a:br>
            <a:r>
              <a:rPr lang="ru-RU" sz="1600" b="0">
                <a:latin typeface="Bookman Old Style" panose="02050604050505020204" pitchFamily="18" charset="0"/>
              </a:rPr>
              <a:t>А может быть важным чиновником стал?</a:t>
            </a:r>
            <a:br>
              <a:rPr lang="ru-RU" sz="1600" b="0">
                <a:latin typeface="Bookman Old Style" panose="02050604050505020204" pitchFamily="18" charset="0"/>
              </a:rPr>
            </a:br>
            <a:r>
              <a:rPr lang="ru-RU" sz="1600" b="0">
                <a:latin typeface="Bookman Old Style" panose="02050604050505020204" pitchFamily="18" charset="0"/>
              </a:rPr>
              <a:t>— Да бедный крестьянин! </a:t>
            </a:r>
            <a:r>
              <a:rPr lang="ru-RU" sz="1600" b="0" smtClean="0">
                <a:latin typeface="Bookman Old Style" panose="02050604050505020204" pitchFamily="18" charset="0"/>
              </a:rPr>
              <a:t>Он был пастушонок</a:t>
            </a:r>
            <a:r>
              <a:rPr lang="ru-RU" sz="1600" b="0">
                <a:latin typeface="Bookman Old Style" panose="02050604050505020204" pitchFamily="18" charset="0"/>
              </a:rPr>
              <a:t>.</a:t>
            </a:r>
            <a:br>
              <a:rPr lang="ru-RU" sz="1600" b="0">
                <a:latin typeface="Bookman Old Style" panose="02050604050505020204" pitchFamily="18" charset="0"/>
              </a:rPr>
            </a:br>
            <a:r>
              <a:rPr lang="ru-RU" sz="1600" b="0">
                <a:latin typeface="Bookman Old Style" panose="02050604050505020204" pitchFamily="18" charset="0"/>
              </a:rPr>
              <a:t>С утра и до ночи всю жизнь рисовал</a:t>
            </a:r>
            <a:r>
              <a:rPr lang="ru-RU" sz="1600" b="0" smtClean="0">
                <a:latin typeface="Bookman Old Style" panose="02050604050505020204" pitchFamily="18" charset="0"/>
              </a:rPr>
              <a:t>.</a:t>
            </a:r>
          </a:p>
          <a:p>
            <a:pPr>
              <a:lnSpc>
                <a:spcPts val="2000"/>
              </a:lnSpc>
            </a:pPr>
            <a:endParaRPr lang="ru-RU" sz="1600" b="0">
              <a:latin typeface="Bookman Old Style" panose="02050604050505020204" pitchFamily="18" charset="0"/>
            </a:endParaRPr>
          </a:p>
          <a:p>
            <a:pPr>
              <a:lnSpc>
                <a:spcPts val="2000"/>
              </a:lnSpc>
            </a:pPr>
            <a:r>
              <a:rPr lang="ru-RU" sz="1600" b="0">
                <a:latin typeface="Bookman Old Style" panose="02050604050505020204" pitchFamily="18" charset="0"/>
              </a:rPr>
              <a:t>Старик улыбнулся: — Хорош человечек…</a:t>
            </a:r>
            <a:br>
              <a:rPr lang="ru-RU" sz="1600" b="0">
                <a:latin typeface="Bookman Old Style" panose="02050604050505020204" pitchFamily="18" charset="0"/>
              </a:rPr>
            </a:br>
            <a:r>
              <a:rPr lang="ru-RU" sz="1600" b="0">
                <a:latin typeface="Bookman Old Style" panose="02050604050505020204" pitchFamily="18" charset="0"/>
              </a:rPr>
              <a:t>Ты вот что, мне имя его запиши.</a:t>
            </a:r>
            <a:br>
              <a:rPr lang="ru-RU" sz="1600" b="0">
                <a:latin typeface="Bookman Old Style" panose="02050604050505020204" pitchFamily="18" charset="0"/>
              </a:rPr>
            </a:br>
            <a:r>
              <a:rPr lang="ru-RU" sz="1600" b="0">
                <a:latin typeface="Bookman Old Style" panose="02050604050505020204" pitchFamily="18" charset="0"/>
              </a:rPr>
              <a:t>— Тебе-то на кой?</a:t>
            </a:r>
            <a:br>
              <a:rPr lang="ru-RU" sz="1600" b="0">
                <a:latin typeface="Bookman Old Style" panose="02050604050505020204" pitchFamily="18" charset="0"/>
              </a:rPr>
            </a:br>
            <a:r>
              <a:rPr lang="ru-RU" sz="1600" b="0">
                <a:latin typeface="Bookman Old Style" panose="02050604050505020204" pitchFamily="18" charset="0"/>
              </a:rPr>
              <a:t>— Я в церковь собрался, </a:t>
            </a:r>
            <a:r>
              <a:rPr lang="ru-RU" sz="1600" b="0" smtClean="0">
                <a:latin typeface="Bookman Old Style" panose="02050604050505020204" pitchFamily="18" charset="0"/>
              </a:rPr>
              <a:t>поставлю </a:t>
            </a:r>
            <a:r>
              <a:rPr lang="ru-RU" sz="1600" b="0">
                <a:latin typeface="Bookman Old Style" panose="02050604050505020204" pitchFamily="18" charset="0"/>
              </a:rPr>
              <a:t>там </a:t>
            </a:r>
            <a:r>
              <a:rPr lang="ru-RU" sz="1600" b="0" smtClean="0">
                <a:latin typeface="Bookman Old Style" panose="02050604050505020204" pitchFamily="18" charset="0"/>
              </a:rPr>
              <a:t>свечку</a:t>
            </a:r>
          </a:p>
          <a:p>
            <a:pPr>
              <a:lnSpc>
                <a:spcPts val="2000"/>
              </a:lnSpc>
            </a:pPr>
            <a:r>
              <a:rPr lang="ru-RU" sz="1600" b="0" smtClean="0">
                <a:latin typeface="Bookman Old Style" panose="02050604050505020204" pitchFamily="18" charset="0"/>
              </a:rPr>
              <a:t>и </a:t>
            </a:r>
            <a:r>
              <a:rPr lang="ru-RU" sz="1600" b="0">
                <a:latin typeface="Bookman Old Style" panose="02050604050505020204" pitchFamily="18" charset="0"/>
              </a:rPr>
              <a:t>за </a:t>
            </a:r>
            <a:r>
              <a:rPr lang="ru-RU" sz="1600" b="0" smtClean="0">
                <a:latin typeface="Bookman Old Style" panose="02050604050505020204" pitchFamily="18" charset="0"/>
              </a:rPr>
              <a:t>упокой</a:t>
            </a:r>
          </a:p>
          <a:p>
            <a:pPr>
              <a:lnSpc>
                <a:spcPts val="2000"/>
              </a:lnSpc>
            </a:pPr>
            <a:r>
              <a:rPr lang="ru-RU" sz="1600" b="0" smtClean="0">
                <a:latin typeface="Bookman Old Style" panose="02050604050505020204" pitchFamily="18" charset="0"/>
              </a:rPr>
              <a:t>честной </a:t>
            </a:r>
            <a:r>
              <a:rPr lang="ru-RU" sz="1600" b="0">
                <a:latin typeface="Bookman Old Style" panose="02050604050505020204" pitchFamily="18" charset="0"/>
              </a:rPr>
              <a:t>китайской души Ци Бай-ши.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81538" y="260648"/>
            <a:ext cx="3282950" cy="58794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俄罗斯乡下有个老农民</a:t>
            </a:r>
            <a:b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对我说：“他画得好，确实！</a:t>
            </a:r>
            <a:b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求你告诉我，他真那么伟大？</a:t>
            </a:r>
            <a:b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你的这位中国画家齐白石</a:t>
            </a:r>
            <a:r>
              <a:rPr lang="zh-CN" altLang="en-US" sz="1600" b="0" smtClean="0">
                <a:latin typeface="SimSun" panose="02010600030101010101" pitchFamily="2" charset="-122"/>
                <a:ea typeface="SimSun" panose="02010600030101010101" pitchFamily="2" charset="-122"/>
              </a:rPr>
              <a:t>？”</a:t>
            </a:r>
            <a:endParaRPr lang="ru-RU" altLang="zh-CN" sz="1600" b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ts val="2000"/>
              </a:lnSpc>
            </a:pPr>
            <a:endParaRPr lang="zh-CN" altLang="en-US" sz="1600" b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ts val="2000"/>
              </a:lnSpc>
            </a:pP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我回答说：“他世界闻名！</a:t>
            </a:r>
            <a:b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他的艺术</a:t>
            </a:r>
            <a:r>
              <a:rPr lang="en-US" altLang="zh-CN" sz="1600" b="0">
                <a:latin typeface="SimSun" panose="02010600030101010101" pitchFamily="2" charset="-122"/>
                <a:ea typeface="SimSun" panose="02010600030101010101" pitchFamily="2" charset="-122"/>
              </a:rPr>
              <a:t>——</a:t>
            </a: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让人的心灵痴迷。”</a:t>
            </a:r>
            <a:b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他又问我：“喏，实话实说，</a:t>
            </a:r>
            <a:b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你说齐白石伟大有什么依据</a:t>
            </a:r>
            <a:r>
              <a:rPr lang="zh-CN" altLang="en-US" sz="1600" b="0" smtClean="0">
                <a:latin typeface="SimSun" panose="02010600030101010101" pitchFamily="2" charset="-122"/>
                <a:ea typeface="SimSun" panose="02010600030101010101" pitchFamily="2" charset="-122"/>
              </a:rPr>
              <a:t>？</a:t>
            </a:r>
            <a:endParaRPr lang="ru-RU" altLang="zh-CN" sz="1600" b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ts val="2000"/>
              </a:lnSpc>
            </a:pPr>
            <a:endParaRPr lang="zh-CN" altLang="en-US" sz="1600" b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ts val="2000"/>
              </a:lnSpc>
            </a:pP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他当过院士？他有万贯家财？</a:t>
            </a:r>
            <a:b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或许是当过高官有权有势？”</a:t>
            </a:r>
            <a:b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“他生在农村！小时候干农活。</a:t>
            </a:r>
            <a:b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一辈子从早到晚绘画从不停笔</a:t>
            </a:r>
            <a:r>
              <a:rPr lang="zh-CN" altLang="en-US" sz="1600" b="0" smtClean="0">
                <a:latin typeface="SimSun" panose="02010600030101010101" pitchFamily="2" charset="-122"/>
                <a:ea typeface="SimSun" panose="02010600030101010101" pitchFamily="2" charset="-122"/>
              </a:rPr>
              <a:t>。”</a:t>
            </a:r>
            <a:endParaRPr lang="ru-RU" altLang="zh-CN" sz="1600" b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ts val="2000"/>
              </a:lnSpc>
            </a:pPr>
            <a:endParaRPr lang="zh-CN" altLang="en-US" sz="1600" b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ts val="2000"/>
              </a:lnSpc>
            </a:pP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老人家笑了：“他是个好人</a:t>
            </a:r>
            <a:r>
              <a:rPr lang="en-US" altLang="zh-CN" sz="1600" b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  <a:br>
              <a:rPr lang="en-US" altLang="zh-CN" sz="1600" b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求求你，为我写出他的名字。”</a:t>
            </a:r>
            <a:b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“你要他名字干什么？”</a:t>
            </a:r>
            <a:b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“我去教堂，在那里点支蜡烛，</a:t>
            </a:r>
            <a:b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我要祈祷，为心灵正直的齐白石</a:t>
            </a:r>
            <a:r>
              <a:rPr lang="zh-CN" altLang="en-US" sz="1600" b="0" smtClean="0">
                <a:latin typeface="SimSun" panose="02010600030101010101" pitchFamily="2" charset="-122"/>
                <a:ea typeface="SimSun" panose="02010600030101010101" pitchFamily="2" charset="-122"/>
              </a:rPr>
              <a:t>。”</a:t>
            </a:r>
            <a:endParaRPr lang="ru-RU" altLang="zh-CN" sz="1600" b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ts val="2000"/>
              </a:lnSpc>
            </a:pPr>
            <a:endParaRPr lang="ru-RU" altLang="zh-CN" sz="1600" b="0" smtClean="0">
              <a:ea typeface="SimSun" panose="02010600030101010101" pitchFamily="2" charset="-122"/>
            </a:endParaRPr>
          </a:p>
          <a:p>
            <a:pPr algn="r">
              <a:lnSpc>
                <a:spcPts val="2000"/>
              </a:lnSpc>
            </a:pPr>
            <a:r>
              <a:rPr lang="en-US" altLang="zh-CN" sz="1600" b="0" smtClean="0">
                <a:latin typeface="SimSun" panose="02010600030101010101" pitchFamily="2" charset="-122"/>
                <a:ea typeface="SimSun" panose="02010600030101010101" pitchFamily="2" charset="-122"/>
              </a:rPr>
              <a:t>2019</a:t>
            </a: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年</a:t>
            </a:r>
            <a:r>
              <a:rPr lang="en-US" altLang="zh-CN" sz="1600" b="0">
                <a:latin typeface="SimSun" panose="02010600030101010101" pitchFamily="2" charset="-122"/>
                <a:ea typeface="SimSun" panose="02010600030101010101" pitchFamily="2" charset="-122"/>
              </a:rPr>
              <a:t>7</a:t>
            </a: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月</a:t>
            </a:r>
            <a:r>
              <a:rPr lang="en-US" altLang="zh-CN" sz="1600" b="0">
                <a:latin typeface="SimSun" panose="02010600030101010101" pitchFamily="2" charset="-122"/>
                <a:ea typeface="SimSun" panose="02010600030101010101" pitchFamily="2" charset="-122"/>
              </a:rPr>
              <a:t>3</a:t>
            </a: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日</a:t>
            </a:r>
            <a:r>
              <a:rPr lang="zh-CN" altLang="en-US" sz="1600"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zh-CN" altLang="en-US" sz="160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sz="1600" b="0">
                <a:latin typeface="SimSun" panose="02010600030101010101" pitchFamily="2" charset="-122"/>
                <a:ea typeface="SimSun" panose="02010600030101010101" pitchFamily="2" charset="-122"/>
              </a:rPr>
              <a:t>2019</a:t>
            </a: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en-US" altLang="zh-CN" sz="1600" b="0">
                <a:latin typeface="SimSun" panose="02010600030101010101" pitchFamily="2" charset="-122"/>
                <a:ea typeface="SimSun" panose="02010600030101010101" pitchFamily="2" charset="-122"/>
              </a:rPr>
              <a:t>7</a:t>
            </a: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en-US" altLang="zh-CN" sz="1600" b="0">
                <a:latin typeface="SimSun" panose="02010600030101010101" pitchFamily="2" charset="-122"/>
                <a:ea typeface="SimSun" panose="02010600030101010101" pitchFamily="2" charset="-122"/>
              </a:rPr>
              <a:t>4 </a:t>
            </a: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谷羽</a:t>
            </a:r>
            <a:r>
              <a:rPr lang="zh-CN" altLang="en-US" sz="1600" b="0" smtClean="0">
                <a:latin typeface="SimSun" panose="02010600030101010101" pitchFamily="2" charset="-122"/>
                <a:ea typeface="SimSun" panose="02010600030101010101" pitchFamily="2" charset="-122"/>
              </a:rPr>
              <a:t>译</a:t>
            </a:r>
            <a:endParaRPr lang="ru-RU" sz="16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10013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16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4000"/>
            <a:ext cx="2465723" cy="30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61" y="3312000"/>
            <a:ext cx="2485103" cy="30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057" y="144000"/>
            <a:ext cx="2532424" cy="306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117" y="3312000"/>
            <a:ext cx="2549363" cy="306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43808" y="260648"/>
            <a:ext cx="33843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/>
              <a:t>«МОЯ КИТАЙСКАЯ ПЯТИЛЕТКА</a:t>
            </a:r>
            <a:r>
              <a:rPr lang="ru-RU" sz="2400" smtClean="0"/>
              <a:t>»</a:t>
            </a:r>
          </a:p>
          <a:p>
            <a:pPr algn="ctr">
              <a:spcAft>
                <a:spcPts val="1200"/>
              </a:spcAft>
            </a:pPr>
            <a:r>
              <a:rPr lang="ru-RU" sz="2400" smtClean="0"/>
              <a:t>1985(4) – 1989</a:t>
            </a:r>
          </a:p>
          <a:p>
            <a:pPr algn="ctr"/>
            <a:r>
              <a:rPr lang="ru-RU" sz="2000" b="0" smtClean="0"/>
              <a:t>170 книг</a:t>
            </a:r>
          </a:p>
          <a:p>
            <a:pPr algn="ctr"/>
            <a:r>
              <a:rPr lang="ru-RU" sz="2000" b="0" smtClean="0"/>
              <a:t>(132 книги о Китае)</a:t>
            </a:r>
            <a:r>
              <a:rPr lang="ru-RU" sz="2400" smtClean="0"/>
              <a:t> </a:t>
            </a:r>
            <a:endParaRPr lang="ru-RU" sz="2400"/>
          </a:p>
        </p:txBody>
      </p:sp>
      <p:sp>
        <p:nvSpPr>
          <p:cNvPr id="11" name="TextBox 10"/>
          <p:cNvSpPr txBox="1"/>
          <p:nvPr/>
        </p:nvSpPr>
        <p:spPr>
          <a:xfrm>
            <a:off x="3004840" y="2780928"/>
            <a:ext cx="3206327" cy="33239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2400" err="1" smtClean="0"/>
              <a:t>Цюй Юань </a:t>
            </a: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屈</a:t>
            </a:r>
            <a:r>
              <a:rPr lang="ja-JP" altLang="en-US" sz="2400" smtClean="0">
                <a:latin typeface="SimSun" panose="02010600030101010101" pitchFamily="2" charset="-122"/>
                <a:ea typeface="SimSun" panose="02010600030101010101" pitchFamily="2" charset="-122"/>
              </a:rPr>
              <a:t>原</a:t>
            </a:r>
            <a:endParaRPr lang="ru-RU" altLang="ja-JP" sz="240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/>
            <a:r>
              <a:rPr lang="ru-RU" sz="2400" err="1" smtClean="0">
                <a:ea typeface="SimSun" panose="02010600030101010101" pitchFamily="2" charset="-122"/>
              </a:rPr>
              <a:t>Тао Юань-мин </a:t>
            </a: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陶淵</a:t>
            </a:r>
            <a:r>
              <a:rPr lang="ja-JP" altLang="en-US" sz="2400" smtClean="0">
                <a:latin typeface="SimSun" panose="02010600030101010101" pitchFamily="2" charset="-122"/>
                <a:ea typeface="SimSun" panose="02010600030101010101" pitchFamily="2" charset="-122"/>
              </a:rPr>
              <a:t>明</a:t>
            </a:r>
            <a:endParaRPr lang="ru-RU" altLang="ja-JP" sz="240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/>
            <a:r>
              <a:rPr lang="ru-RU" sz="2400">
                <a:ea typeface="SimSun" panose="02010600030101010101" pitchFamily="2" charset="-122"/>
              </a:rPr>
              <a:t>Ван Вэй </a:t>
            </a: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王維</a:t>
            </a:r>
            <a:endParaRPr lang="ru-RU" altLang="ja-JP" sz="240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/>
            <a:r>
              <a:rPr lang="ru-RU" sz="2400" smtClean="0">
                <a:ea typeface="SimSun" panose="02010600030101010101" pitchFamily="2" charset="-122"/>
              </a:rPr>
              <a:t>Ли Бай </a:t>
            </a: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李白</a:t>
            </a:r>
            <a:r>
              <a:rPr lang="ru-RU" sz="2400" smtClean="0"/>
              <a:t> </a:t>
            </a:r>
          </a:p>
          <a:p>
            <a:pPr algn="ctr"/>
            <a:r>
              <a:rPr lang="ru-RU" sz="2400" err="1" smtClean="0"/>
              <a:t>Ду Фу </a:t>
            </a: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杜</a:t>
            </a:r>
            <a:r>
              <a:rPr lang="ja-JP" altLang="en-US" sz="2400" smtClean="0">
                <a:latin typeface="SimSun" panose="02010600030101010101" pitchFamily="2" charset="-122"/>
                <a:ea typeface="SimSun" panose="02010600030101010101" pitchFamily="2" charset="-122"/>
              </a:rPr>
              <a:t>甫</a:t>
            </a:r>
            <a:endParaRPr lang="ru-RU" altLang="ja-JP" sz="240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/>
            <a:r>
              <a:rPr lang="ru-RU" sz="2400" err="1" smtClean="0">
                <a:ea typeface="SimSun" panose="02010600030101010101" pitchFamily="2" charset="-122"/>
              </a:rPr>
              <a:t>Бо Цзюй-и </a:t>
            </a:r>
            <a:r>
              <a:rPr lang="ja-JP" altLang="en-US" sz="2400" b="0"/>
              <a:t> </a:t>
            </a: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白居</a:t>
            </a:r>
            <a:r>
              <a:rPr lang="ja-JP" altLang="en-US" sz="2400" smtClean="0">
                <a:latin typeface="SimSun" panose="02010600030101010101" pitchFamily="2" charset="-122"/>
                <a:ea typeface="SimSun" panose="02010600030101010101" pitchFamily="2" charset="-122"/>
              </a:rPr>
              <a:t>易</a:t>
            </a:r>
            <a:endParaRPr lang="ru-RU" altLang="ja-JP" sz="240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/>
            <a:r>
              <a:rPr lang="ru-RU" sz="2400" smtClean="0">
                <a:ea typeface="SimSun" panose="02010600030101010101" pitchFamily="2" charset="-122"/>
              </a:rPr>
              <a:t>Су Ши </a:t>
            </a: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苏</a:t>
            </a:r>
            <a:r>
              <a:rPr lang="ja-JP" altLang="en-US" sz="2400" smtClean="0">
                <a:latin typeface="SimSun" panose="02010600030101010101" pitchFamily="2" charset="-122"/>
                <a:ea typeface="SimSun" panose="02010600030101010101" pitchFamily="2" charset="-122"/>
              </a:rPr>
              <a:t>轼</a:t>
            </a:r>
            <a:endParaRPr lang="ru-RU" altLang="ja-JP" sz="240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/>
            <a:r>
              <a:rPr lang="ru-RU" sz="2400" smtClean="0">
                <a:ea typeface="SimSun" panose="02010600030101010101" pitchFamily="2" charset="-122"/>
              </a:rPr>
              <a:t>Ли Цинчжао </a:t>
            </a: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李清</a:t>
            </a:r>
            <a:r>
              <a:rPr lang="ja-JP" altLang="en-US" sz="2400" smtClean="0">
                <a:latin typeface="SimSun" panose="02010600030101010101" pitchFamily="2" charset="-122"/>
                <a:ea typeface="SimSun" panose="02010600030101010101" pitchFamily="2" charset="-122"/>
              </a:rPr>
              <a:t>照</a:t>
            </a:r>
            <a:endParaRPr lang="ru-RU" altLang="ja-JP" sz="240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/>
            <a:r>
              <a:rPr lang="ru-RU" sz="2400" smtClean="0">
                <a:ea typeface="SimSun" panose="02010600030101010101" pitchFamily="2" charset="-122"/>
              </a:rPr>
              <a:t>……………</a:t>
            </a:r>
            <a:endParaRPr lang="ru-RU" sz="24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38517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17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7631" y="260648"/>
            <a:ext cx="2769989" cy="124649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b="0">
                <a:latin typeface="SimSun" panose="02010600030101010101" pitchFamily="2" charset="-122"/>
                <a:ea typeface="SimSun" panose="02010600030101010101" pitchFamily="2" charset="-122"/>
              </a:rPr>
              <a:t>陶淵</a:t>
            </a:r>
            <a:r>
              <a:rPr lang="ja-JP" altLang="en-US" b="0" smtClean="0">
                <a:latin typeface="SimSun" panose="02010600030101010101" pitchFamily="2" charset="-122"/>
                <a:ea typeface="SimSun" panose="02010600030101010101" pitchFamily="2" charset="-122"/>
              </a:rPr>
              <a:t>明</a:t>
            </a:r>
            <a:endParaRPr lang="ru-RU" altLang="ja-JP" b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ja-JP" altLang="en-US" b="0">
                <a:latin typeface="SimSun" panose="02010600030101010101" pitchFamily="2" charset="-122"/>
                <a:ea typeface="SimSun" panose="02010600030101010101" pitchFamily="2" charset="-122"/>
              </a:rPr>
              <a:t>归园田</a:t>
            </a:r>
            <a:r>
              <a:rPr lang="ja-JP" altLang="en-US" b="0" smtClean="0">
                <a:latin typeface="SimSun" panose="02010600030101010101" pitchFamily="2" charset="-122"/>
                <a:ea typeface="SimSun" panose="02010600030101010101" pitchFamily="2" charset="-122"/>
              </a:rPr>
              <a:t>居</a:t>
            </a:r>
            <a:endParaRPr lang="ru-RU" altLang="ja-JP" b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ja-JP" altLang="en-US" b="0" smtClean="0">
                <a:latin typeface="SimSun" panose="02010600030101010101" pitchFamily="2" charset="-122"/>
                <a:ea typeface="SimSun" panose="02010600030101010101" pitchFamily="2" charset="-122"/>
              </a:rPr>
              <a:t>归</a:t>
            </a:r>
            <a:r>
              <a:rPr lang="ja-JP" altLang="en-US" b="0">
                <a:latin typeface="SimSun" panose="02010600030101010101" pitchFamily="2" charset="-122"/>
                <a:ea typeface="SimSun" panose="02010600030101010101" pitchFamily="2" charset="-122"/>
              </a:rPr>
              <a:t>园田居 其一 少无适俗</a:t>
            </a:r>
            <a:r>
              <a:rPr lang="ja-JP" altLang="en-US" b="0" smtClean="0">
                <a:latin typeface="SimSun" panose="02010600030101010101" pitchFamily="2" charset="-122"/>
                <a:ea typeface="SimSun" panose="02010600030101010101" pitchFamily="2" charset="-122"/>
              </a:rPr>
              <a:t>韵</a:t>
            </a:r>
            <a:endParaRPr lang="ru-RU" altLang="zh-CN" b="0" smtClean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386187" y="260648"/>
            <a:ext cx="2769989" cy="207749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smtClean="0">
                <a:latin typeface="SimSun" panose="02010600030101010101" pitchFamily="2" charset="-122"/>
                <a:ea typeface="SimSun" panose="02010600030101010101" pitchFamily="2" charset="-122"/>
              </a:rPr>
              <a:t>少</a:t>
            </a:r>
            <a:r>
              <a:rPr lang="zh-CN" altLang="en-US" b="0">
                <a:latin typeface="SimSun" panose="02010600030101010101" pitchFamily="2" charset="-122"/>
                <a:ea typeface="SimSun" panose="02010600030101010101" pitchFamily="2" charset="-122"/>
              </a:rPr>
              <a:t>无适俗韵，性本爱丘山。</a:t>
            </a:r>
          </a:p>
          <a:p>
            <a:pPr>
              <a:lnSpc>
                <a:spcPct val="150000"/>
              </a:lnSpc>
            </a:pPr>
            <a:r>
              <a:rPr lang="zh-CN" altLang="en-US" b="0" smtClean="0">
                <a:latin typeface="SimSun" panose="02010600030101010101" pitchFamily="2" charset="-122"/>
                <a:ea typeface="SimSun" panose="02010600030101010101" pitchFamily="2" charset="-122"/>
              </a:rPr>
              <a:t>误</a:t>
            </a:r>
            <a:r>
              <a:rPr lang="zh-CN" altLang="en-US" b="0">
                <a:latin typeface="SimSun" panose="02010600030101010101" pitchFamily="2" charset="-122"/>
                <a:ea typeface="SimSun" panose="02010600030101010101" pitchFamily="2" charset="-122"/>
              </a:rPr>
              <a:t>落尘网中，一去十三年。</a:t>
            </a:r>
          </a:p>
          <a:p>
            <a:pPr>
              <a:lnSpc>
                <a:spcPct val="150000"/>
              </a:lnSpc>
            </a:pPr>
            <a:r>
              <a:rPr lang="zh-CN" altLang="en-US" b="0" smtClean="0">
                <a:latin typeface="SimSun" panose="02010600030101010101" pitchFamily="2" charset="-122"/>
                <a:ea typeface="SimSun" panose="02010600030101010101" pitchFamily="2" charset="-122"/>
              </a:rPr>
              <a:t>羁</a:t>
            </a:r>
            <a:r>
              <a:rPr lang="zh-CN" altLang="en-US" b="0">
                <a:latin typeface="SimSun" panose="02010600030101010101" pitchFamily="2" charset="-122"/>
                <a:ea typeface="SimSun" panose="02010600030101010101" pitchFamily="2" charset="-122"/>
              </a:rPr>
              <a:t>鸟恋旧林，池鱼思故渊。</a:t>
            </a:r>
          </a:p>
          <a:p>
            <a:pPr>
              <a:lnSpc>
                <a:spcPct val="150000"/>
              </a:lnSpc>
            </a:pPr>
            <a:r>
              <a:rPr lang="zh-CN" altLang="en-US" b="0" smtClean="0">
                <a:latin typeface="SimSun" panose="02010600030101010101" pitchFamily="2" charset="-122"/>
                <a:ea typeface="SimSun" panose="02010600030101010101" pitchFamily="2" charset="-122"/>
              </a:rPr>
              <a:t>开</a:t>
            </a:r>
            <a:r>
              <a:rPr lang="zh-CN" altLang="en-US" b="0">
                <a:latin typeface="SimSun" panose="02010600030101010101" pitchFamily="2" charset="-122"/>
                <a:ea typeface="SimSun" panose="02010600030101010101" pitchFamily="2" charset="-122"/>
              </a:rPr>
              <a:t>荒南野际，抱拙归园田。</a:t>
            </a:r>
          </a:p>
          <a:p>
            <a:pPr>
              <a:lnSpc>
                <a:spcPct val="150000"/>
              </a:lnSpc>
            </a:pPr>
            <a:r>
              <a:rPr lang="zh-CN" altLang="en-US" b="0" smtClean="0">
                <a:latin typeface="SimSun" panose="02010600030101010101" pitchFamily="2" charset="-122"/>
                <a:ea typeface="SimSun" panose="02010600030101010101" pitchFamily="2" charset="-122"/>
              </a:rPr>
              <a:t>方</a:t>
            </a:r>
            <a:r>
              <a:rPr lang="zh-CN" altLang="en-US" b="0">
                <a:latin typeface="SimSun" panose="02010600030101010101" pitchFamily="2" charset="-122"/>
                <a:ea typeface="SimSun" panose="02010600030101010101" pitchFamily="2" charset="-122"/>
              </a:rPr>
              <a:t>宅十像亩，草屋八九间</a:t>
            </a:r>
            <a:r>
              <a:rPr lang="zh-CN" altLang="en-US" b="0" smtClean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zh-CN" altLang="en-US" b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247271" y="260648"/>
            <a:ext cx="2789225" cy="207749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smtClean="0">
                <a:latin typeface="SimSun" panose="02010600030101010101" pitchFamily="2" charset="-122"/>
                <a:ea typeface="SimSun" panose="02010600030101010101" pitchFamily="2" charset="-122"/>
              </a:rPr>
              <a:t>榆</a:t>
            </a:r>
            <a:r>
              <a:rPr lang="zh-CN" altLang="en-US" b="0">
                <a:latin typeface="SimSun" panose="02010600030101010101" pitchFamily="2" charset="-122"/>
                <a:ea typeface="SimSun" panose="02010600030101010101" pitchFamily="2" charset="-122"/>
              </a:rPr>
              <a:t>柳荫後檐，桃李罗堂前。</a:t>
            </a:r>
          </a:p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暧</a:t>
            </a:r>
            <a:r>
              <a:rPr lang="zh-CN" altLang="en-US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暧远人村，依依墟里烟。</a:t>
            </a:r>
          </a:p>
          <a:p>
            <a:pPr>
              <a:lnSpc>
                <a:spcPct val="150000"/>
              </a:lnSpc>
            </a:pPr>
            <a:r>
              <a:rPr lang="zh-CN" altLang="en-US" b="0" smtClean="0">
                <a:latin typeface="SimSun" panose="02010600030101010101" pitchFamily="2" charset="-122"/>
                <a:ea typeface="SimSun" panose="02010600030101010101" pitchFamily="2" charset="-122"/>
              </a:rPr>
              <a:t>狗</a:t>
            </a:r>
            <a:r>
              <a:rPr lang="zh-CN" altLang="en-US" b="0">
                <a:latin typeface="SimSun" panose="02010600030101010101" pitchFamily="2" charset="-122"/>
                <a:ea typeface="SimSun" panose="02010600030101010101" pitchFamily="2" charset="-122"/>
              </a:rPr>
              <a:t>吠深巷中，鸡鸣桑树颠。</a:t>
            </a:r>
          </a:p>
          <a:p>
            <a:pPr>
              <a:lnSpc>
                <a:spcPct val="150000"/>
              </a:lnSpc>
            </a:pPr>
            <a:r>
              <a:rPr lang="zh-CN" altLang="en-US" b="0" smtClean="0">
                <a:latin typeface="SimSun" panose="02010600030101010101" pitchFamily="2" charset="-122"/>
                <a:ea typeface="SimSun" panose="02010600030101010101" pitchFamily="2" charset="-122"/>
              </a:rPr>
              <a:t>户</a:t>
            </a:r>
            <a:r>
              <a:rPr lang="zh-CN" altLang="en-US" b="0">
                <a:latin typeface="SimSun" panose="02010600030101010101" pitchFamily="2" charset="-122"/>
                <a:ea typeface="SimSun" panose="02010600030101010101" pitchFamily="2" charset="-122"/>
              </a:rPr>
              <a:t>庭无尘杂，虚室有馀闲。</a:t>
            </a:r>
          </a:p>
          <a:p>
            <a:pPr>
              <a:lnSpc>
                <a:spcPct val="150000"/>
              </a:lnSpc>
            </a:pPr>
            <a:r>
              <a:rPr lang="zh-CN" altLang="en-US" b="0" smtClean="0">
                <a:latin typeface="SimSun" panose="02010600030101010101" pitchFamily="2" charset="-122"/>
                <a:ea typeface="SimSun" panose="02010600030101010101" pitchFamily="2" charset="-122"/>
              </a:rPr>
              <a:t>久</a:t>
            </a:r>
            <a:r>
              <a:rPr lang="zh-CN" altLang="en-US" b="0">
                <a:latin typeface="SimSun" panose="02010600030101010101" pitchFamily="2" charset="-122"/>
                <a:ea typeface="SimSun" panose="02010600030101010101" pitchFamily="2" charset="-122"/>
              </a:rPr>
              <a:t>在樊笼里，复得返自然。</a:t>
            </a:r>
            <a:endParaRPr lang="ru-RU" b="0">
              <a:latin typeface="Bookman Old Style" panose="02050604050505020204" pitchFamily="18" charset="0"/>
              <a:ea typeface="SimSun" panose="02010600030101010101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2420888"/>
            <a:ext cx="3333670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b="0" i="1" dirty="0">
                <a:latin typeface="Times New Roman" pitchFamily="18" charset="0"/>
                <a:cs typeface="Times New Roman" pitchFamily="18" charset="0"/>
              </a:rPr>
              <a:t>Где-то в далях туманных</a:t>
            </a:r>
          </a:p>
          <a:p>
            <a:pPr lvl="1"/>
            <a:r>
              <a:rPr lang="ru-RU" b="0" i="1" dirty="0">
                <a:latin typeface="Times New Roman" pitchFamily="18" charset="0"/>
                <a:cs typeface="Times New Roman" pitchFamily="18" charset="0"/>
              </a:rPr>
              <a:t>утопают людские селенья,</a:t>
            </a:r>
          </a:p>
          <a:p>
            <a:r>
              <a:rPr lang="ru-RU" b="0" i="1" smtClean="0">
                <a:latin typeface="Times New Roman" pitchFamily="18" charset="0"/>
                <a:cs typeface="Times New Roman" pitchFamily="18" charset="0"/>
              </a:rPr>
              <a:t>Тёмной </a:t>
            </a:r>
            <a:r>
              <a:rPr lang="ru-RU" b="0" i="1" dirty="0">
                <a:latin typeface="Times New Roman" pitchFamily="18" charset="0"/>
                <a:cs typeface="Times New Roman" pitchFamily="18" charset="0"/>
              </a:rPr>
              <a:t>мягкой завесой</a:t>
            </a:r>
          </a:p>
          <a:p>
            <a:pPr lvl="1"/>
            <a:r>
              <a:rPr lang="ru-RU" b="0" i="1" dirty="0">
                <a:latin typeface="Times New Roman" pitchFamily="18" charset="0"/>
                <a:cs typeface="Times New Roman" pitchFamily="18" charset="0"/>
              </a:rPr>
              <a:t>расстилается дым деревень.</a:t>
            </a:r>
            <a:endParaRPr lang="ru-RU" sz="1600" b="0" i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732" y="3645024"/>
            <a:ext cx="4095673" cy="22159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mtClean="0">
                <a:latin typeface="Bookman Old Style" panose="02050604050505020204" pitchFamily="18" charset="0"/>
              </a:rPr>
              <a:t>ТАО ЮАНЬ-МИН</a:t>
            </a:r>
          </a:p>
          <a:p>
            <a:endParaRPr lang="ru-RU" b="0">
              <a:latin typeface="Bookman Old Style" panose="02050604050505020204" pitchFamily="18" charset="0"/>
            </a:endParaRPr>
          </a:p>
          <a:p>
            <a:r>
              <a:rPr lang="ru-RU" b="0" smtClean="0">
                <a:latin typeface="Bookman Old Style" panose="02050604050505020204" pitchFamily="18" charset="0"/>
              </a:rPr>
              <a:t>Читал </a:t>
            </a:r>
            <a:r>
              <a:rPr lang="ru-RU" b="0">
                <a:latin typeface="Bookman Old Style" panose="02050604050505020204" pitchFamily="18" charset="0"/>
              </a:rPr>
              <a:t>в метро китайского поэта,</a:t>
            </a:r>
            <a:r>
              <a:rPr lang="ru-RU">
                <a:latin typeface="Bookman Old Style" panose="02050604050505020204" pitchFamily="18" charset="0"/>
              </a:rPr>
              <a:t/>
            </a:r>
            <a:br>
              <a:rPr lang="ru-RU">
                <a:latin typeface="Bookman Old Style" panose="02050604050505020204" pitchFamily="18" charset="0"/>
              </a:rPr>
            </a:br>
            <a:r>
              <a:rPr lang="ru-RU" b="0">
                <a:latin typeface="Bookman Old Style" panose="02050604050505020204" pitchFamily="18" charset="0"/>
              </a:rPr>
              <a:t>и вдруг исчезли два тысячелетья,  </a:t>
            </a:r>
            <a:r>
              <a:rPr lang="ru-RU">
                <a:latin typeface="Bookman Old Style" panose="02050604050505020204" pitchFamily="18" charset="0"/>
              </a:rPr>
              <a:t/>
            </a:r>
            <a:br>
              <a:rPr lang="ru-RU">
                <a:latin typeface="Bookman Old Style" panose="02050604050505020204" pitchFamily="18" charset="0"/>
              </a:rPr>
            </a:br>
            <a:r>
              <a:rPr lang="ru-RU" b="0">
                <a:latin typeface="Bookman Old Style" panose="02050604050505020204" pitchFamily="18" charset="0"/>
              </a:rPr>
              <a:t>как дуновенье ветра.</a:t>
            </a:r>
            <a:r>
              <a:rPr lang="ru-RU">
                <a:latin typeface="Bookman Old Style" panose="02050604050505020204" pitchFamily="18" charset="0"/>
              </a:rPr>
              <a:t/>
            </a:r>
            <a:br>
              <a:rPr lang="ru-RU">
                <a:latin typeface="Bookman Old Style" panose="02050604050505020204" pitchFamily="18" charset="0"/>
              </a:rPr>
            </a:br>
            <a:r>
              <a:rPr lang="ru-RU" b="0">
                <a:latin typeface="Bookman Old Style" panose="02050604050505020204" pitchFamily="18" charset="0"/>
              </a:rPr>
              <a:t>И сквозь меня до будущих веков</a:t>
            </a:r>
            <a:r>
              <a:rPr lang="ru-RU">
                <a:latin typeface="Bookman Old Style" panose="02050604050505020204" pitchFamily="18" charset="0"/>
              </a:rPr>
              <a:t/>
            </a:r>
            <a:br>
              <a:rPr lang="ru-RU">
                <a:latin typeface="Bookman Old Style" panose="02050604050505020204" pitchFamily="18" charset="0"/>
              </a:rPr>
            </a:br>
            <a:r>
              <a:rPr lang="ru-RU" b="0">
                <a:latin typeface="Bookman Old Style" panose="02050604050505020204" pitchFamily="18" charset="0"/>
              </a:rPr>
              <a:t>проплыл легко</a:t>
            </a:r>
            <a:r>
              <a:rPr lang="ru-RU">
                <a:latin typeface="Bookman Old Style" panose="02050604050505020204" pitchFamily="18" charset="0"/>
              </a:rPr>
              <a:t/>
            </a:r>
            <a:br>
              <a:rPr lang="ru-RU">
                <a:latin typeface="Bookman Old Style" panose="02050604050505020204" pitchFamily="18" charset="0"/>
              </a:rPr>
            </a:br>
            <a:r>
              <a:rPr lang="ru-RU" b="0">
                <a:latin typeface="Bookman Old Style" panose="02050604050505020204" pitchFamily="18" charset="0"/>
              </a:rPr>
              <a:t>" дым деревень " </a:t>
            </a:r>
            <a:r>
              <a:rPr lang="ru-RU" b="0" smtClean="0">
                <a:latin typeface="Bookman Old Style" panose="02050604050505020204" pitchFamily="18" charset="0"/>
              </a:rPr>
              <a:t>...</a:t>
            </a:r>
            <a:endParaRPr lang="ru-RU" sz="1600" b="0" i="1">
              <a:latin typeface="Bookman Old Style" panose="020506040505050202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48524" y="2780928"/>
            <a:ext cx="2115964" cy="36009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mtClean="0">
                <a:latin typeface="SimSun" panose="02010600030101010101" pitchFamily="2" charset="-122"/>
                <a:ea typeface="SimSun" panose="02010600030101010101" pitchFamily="2" charset="-122"/>
              </a:rPr>
              <a:t>陶</a:t>
            </a:r>
            <a:r>
              <a:rPr lang="ja-JP" altLang="en-US">
                <a:latin typeface="SimSun" panose="02010600030101010101" pitchFamily="2" charset="-122"/>
                <a:ea typeface="SimSun" panose="02010600030101010101" pitchFamily="2" charset="-122"/>
              </a:rPr>
              <a:t>渊</a:t>
            </a:r>
            <a:r>
              <a:rPr lang="ja-JP" altLang="en-US" smtClean="0">
                <a:latin typeface="SimSun" panose="02010600030101010101" pitchFamily="2" charset="-122"/>
                <a:ea typeface="SimSun" panose="02010600030101010101" pitchFamily="2" charset="-122"/>
              </a:rPr>
              <a:t>明</a:t>
            </a:r>
            <a:endParaRPr lang="ru-RU" altLang="ja-JP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ru-RU" b="0" i="1">
              <a:latin typeface="Bookman Old Style" panose="020506040505050202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b="0">
                <a:latin typeface="SimSun" panose="02010600030101010101" pitchFamily="2" charset="-122"/>
                <a:ea typeface="SimSun" panose="02010600030101010101" pitchFamily="2" charset="-122"/>
              </a:rPr>
              <a:t>我在地铁车厢里阅读</a:t>
            </a:r>
            <a:r>
              <a:rPr lang="zh-CN" altLang="en-US"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zh-CN" altLang="en-US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b="0">
                <a:latin typeface="SimSun" panose="02010600030101010101" pitchFamily="2" charset="-122"/>
                <a:ea typeface="SimSun" panose="02010600030101010101" pitchFamily="2" charset="-122"/>
              </a:rPr>
              <a:t>一位中国诗人的诗集</a:t>
            </a:r>
            <a:r>
              <a:rPr lang="zh-CN" altLang="en-US"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zh-CN" altLang="en-US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b="0">
                <a:latin typeface="SimSun" panose="02010600030101010101" pitchFamily="2" charset="-122"/>
                <a:ea typeface="SimSun" panose="02010600030101010101" pitchFamily="2" charset="-122"/>
              </a:rPr>
              <a:t>两千年的时光就像</a:t>
            </a:r>
            <a:r>
              <a:rPr lang="zh-CN" altLang="en-US"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zh-CN" altLang="en-US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b="0">
                <a:latin typeface="SimSun" panose="02010600030101010101" pitchFamily="2" charset="-122"/>
                <a:ea typeface="SimSun" panose="02010600030101010101" pitchFamily="2" charset="-122"/>
              </a:rPr>
              <a:t>一阵风，忽然消失。</a:t>
            </a:r>
            <a:r>
              <a:rPr lang="zh-CN" altLang="en-US"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zh-CN" altLang="en-US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b="0">
                <a:latin typeface="SimSun" panose="02010600030101010101" pitchFamily="2" charset="-122"/>
                <a:ea typeface="SimSun" panose="02010600030101010101" pitchFamily="2" charset="-122"/>
              </a:rPr>
              <a:t>树林里的烟雾</a:t>
            </a:r>
            <a:r>
              <a:rPr lang="zh-CN" altLang="en-US"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zh-CN" altLang="en-US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b="0">
                <a:latin typeface="SimSun" panose="02010600030101010101" pitchFamily="2" charset="-122"/>
                <a:ea typeface="SimSun" panose="02010600030101010101" pitchFamily="2" charset="-122"/>
              </a:rPr>
              <a:t>穿过我的身体</a:t>
            </a:r>
            <a:r>
              <a:rPr lang="zh-CN" altLang="en-US"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zh-CN" altLang="en-US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b="0">
                <a:latin typeface="SimSun" panose="02010600030101010101" pitchFamily="2" charset="-122"/>
                <a:ea typeface="SimSun" panose="02010600030101010101" pitchFamily="2" charset="-122"/>
              </a:rPr>
              <a:t>流向未来的世纪</a:t>
            </a:r>
            <a:r>
              <a:rPr lang="zh-CN" altLang="en-US"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zh-CN" altLang="en-US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b="0">
                <a:latin typeface="SimSun" panose="02010600030101010101" pitchFamily="2" charset="-122"/>
                <a:ea typeface="SimSun" panose="02010600030101010101" pitchFamily="2" charset="-122"/>
              </a:rPr>
              <a:t>竟如此轻而易举</a:t>
            </a:r>
            <a:r>
              <a:rPr lang="en-US" altLang="zh-CN" b="0" smtClean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  <a:endParaRPr lang="ru-RU" altLang="zh-CN" b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ru-RU" sz="1600" b="0" i="1">
              <a:latin typeface="Bookman Old Style" panose="02050604050505020204" pitchFamily="18" charset="0"/>
              <a:ea typeface="SimSun" panose="02010600030101010101" pitchFamily="2" charset="-122"/>
              <a:cs typeface="Times New Roman" pitchFamily="18" charset="0"/>
            </a:endParaRPr>
          </a:p>
          <a:p>
            <a:r>
              <a:rPr lang="en-US" altLang="zh-CN" sz="1600" b="0">
                <a:latin typeface="SimSun" panose="02010600030101010101" pitchFamily="2" charset="-122"/>
                <a:ea typeface="SimSun" panose="02010600030101010101" pitchFamily="2" charset="-122"/>
              </a:rPr>
              <a:t>1985</a:t>
            </a: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年 </a:t>
            </a:r>
            <a:r>
              <a:rPr lang="en-US" altLang="zh-CN" sz="1600" b="0">
                <a:latin typeface="SimSun" panose="02010600030101010101" pitchFamily="2" charset="-122"/>
                <a:ea typeface="SimSun" panose="02010600030101010101" pitchFamily="2" charset="-122"/>
              </a:rPr>
              <a:t>9</a:t>
            </a: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月 </a:t>
            </a:r>
            <a:r>
              <a:rPr lang="en-US" altLang="zh-CN" sz="1600" b="0">
                <a:latin typeface="SimSun" panose="02010600030101010101" pitchFamily="2" charset="-122"/>
                <a:ea typeface="SimSun" panose="02010600030101010101" pitchFamily="2" charset="-122"/>
              </a:rPr>
              <a:t>27</a:t>
            </a: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日</a:t>
            </a:r>
            <a:r>
              <a:rPr lang="zh-CN" altLang="en-US" sz="1600"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zh-CN" altLang="en-US" sz="160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sz="1600" b="0">
                <a:latin typeface="SimSun" panose="02010600030101010101" pitchFamily="2" charset="-122"/>
                <a:ea typeface="SimSun" panose="02010600030101010101" pitchFamily="2" charset="-122"/>
              </a:rPr>
              <a:t>2019</a:t>
            </a: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en-US" altLang="zh-CN" sz="1600" b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en-US" altLang="zh-CN" sz="1600" b="0">
                <a:latin typeface="SimSun" panose="02010600030101010101" pitchFamily="2" charset="-122"/>
                <a:ea typeface="SimSun" panose="02010600030101010101" pitchFamily="2" charset="-122"/>
              </a:rPr>
              <a:t>17 </a:t>
            </a: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谷羽译</a:t>
            </a:r>
            <a:endParaRPr lang="ru-RU" b="0" i="1">
              <a:latin typeface="Bookman Old Style" panose="02050604050505020204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 bwMode="auto">
          <a:xfrm>
            <a:off x="145963" y="2338140"/>
            <a:ext cx="8746517" cy="0"/>
          </a:xfrm>
          <a:prstGeom prst="line">
            <a:avLst/>
          </a:prstGeom>
          <a:solidFill>
            <a:srgbClr val="F1F8F9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2" name="Рисунок 21" descr="00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386" y="2398496"/>
            <a:ext cx="2649862" cy="41113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7984" y="6219993"/>
            <a:ext cx="196207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b="0" dirty="0">
                <a:latin typeface="SimSun" panose="02010600030101010101" pitchFamily="2" charset="-122"/>
                <a:ea typeface="SimSun" panose="02010600030101010101" pitchFamily="2" charset="-122"/>
              </a:rPr>
              <a:t>范曾作</a:t>
            </a:r>
            <a:r>
              <a:rPr lang="ja-JP" altLang="en-US" b="0" dirty="0" smtClean="0">
                <a:latin typeface="SimSun" panose="02010600030101010101" pitchFamily="2" charset="-122"/>
                <a:ea typeface="SimSun" panose="02010600030101010101" pitchFamily="2" charset="-122"/>
              </a:rPr>
              <a:t>品</a:t>
            </a:r>
            <a:r>
              <a:rPr lang="ru-RU" altLang="ja-JP" b="0" dirty="0" smtClean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ja-JP" altLang="en-US" b="0" dirty="0" smtClean="0">
                <a:latin typeface="SimSun" panose="02010600030101010101" pitchFamily="2" charset="-122"/>
                <a:ea typeface="SimSun" panose="02010600030101010101" pitchFamily="2" charset="-122"/>
              </a:rPr>
              <a:t>陶</a:t>
            </a:r>
            <a:r>
              <a:rPr lang="ja-JP" altLang="en-US" b="0" dirty="0">
                <a:latin typeface="SimSun" panose="02010600030101010101" pitchFamily="2" charset="-122"/>
                <a:ea typeface="SimSun" panose="02010600030101010101" pitchFamily="2" charset="-122"/>
              </a:rPr>
              <a:t>渊明像</a:t>
            </a:r>
            <a:endParaRPr lang="ru-RU" b="0" dirty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94688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18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" r="16842"/>
          <a:stretch>
            <a:fillRect/>
          </a:stretch>
        </p:blipFill>
        <p:spPr>
          <a:xfrm>
            <a:off x="2261287" y="180000"/>
            <a:ext cx="3678865" cy="630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19058" y="1168871"/>
            <a:ext cx="2817438" cy="4924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400" b="0" dirty="0">
                <a:latin typeface="Bookman Old Style" panose="02050604050505020204" pitchFamily="18" charset="0"/>
              </a:rPr>
              <a:t>Я поставил свой дом</a:t>
            </a:r>
          </a:p>
          <a:p>
            <a:r>
              <a:rPr lang="ru-RU" sz="1400" b="0" dirty="0">
                <a:latin typeface="Bookman Old Style" panose="02050604050505020204" pitchFamily="18" charset="0"/>
              </a:rPr>
              <a:t>в самой гуще людских жилищ,</a:t>
            </a:r>
          </a:p>
          <a:p>
            <a:r>
              <a:rPr lang="ru-RU" sz="1400" b="0" dirty="0">
                <a:latin typeface="Bookman Old Style" panose="02050604050505020204" pitchFamily="18" charset="0"/>
              </a:rPr>
              <a:t>Но минует его</a:t>
            </a:r>
          </a:p>
          <a:p>
            <a:pPr>
              <a:spcAft>
                <a:spcPts val="1200"/>
              </a:spcAft>
            </a:pPr>
            <a:r>
              <a:rPr lang="ru-RU" sz="1400" b="0" dirty="0">
                <a:latin typeface="Bookman Old Style" panose="02050604050505020204" pitchFamily="18" charset="0"/>
              </a:rPr>
              <a:t>стук повозок и топот коней.</a:t>
            </a:r>
          </a:p>
          <a:p>
            <a:r>
              <a:rPr lang="ru-RU" sz="1400" b="0" dirty="0" smtClean="0">
                <a:latin typeface="Bookman Old Style" panose="02050604050505020204" pitchFamily="18" charset="0"/>
              </a:rPr>
              <a:t>Вы </a:t>
            </a:r>
            <a:r>
              <a:rPr lang="ru-RU" sz="1400" b="0" dirty="0">
                <a:latin typeface="Bookman Old Style" panose="02050604050505020204" pitchFamily="18" charset="0"/>
              </a:rPr>
              <a:t>хотите узнать,</a:t>
            </a:r>
          </a:p>
          <a:p>
            <a:r>
              <a:rPr lang="ru-RU" sz="1400" b="0" dirty="0">
                <a:latin typeface="Bookman Old Style" panose="02050604050505020204" pitchFamily="18" charset="0"/>
              </a:rPr>
              <a:t>отчего это может быть?</a:t>
            </a:r>
          </a:p>
          <a:p>
            <a:r>
              <a:rPr lang="ru-RU" sz="1400" b="0" dirty="0">
                <a:latin typeface="Bookman Old Style" panose="02050604050505020204" pitchFamily="18" charset="0"/>
              </a:rPr>
              <a:t>Вдаль умчишься душой,</a:t>
            </a:r>
          </a:p>
          <a:p>
            <a:pPr>
              <a:spcAft>
                <a:spcPts val="1200"/>
              </a:spcAft>
            </a:pPr>
            <a:r>
              <a:rPr lang="ru-RU" sz="1400" b="0" dirty="0">
                <a:latin typeface="Bookman Old Style" panose="02050604050505020204" pitchFamily="18" charset="0"/>
              </a:rPr>
              <a:t>и земля отойдёт сама.</a:t>
            </a:r>
          </a:p>
          <a:p>
            <a:r>
              <a:rPr lang="ru-RU" sz="1400" b="0" dirty="0">
                <a:latin typeface="Bookman Old Style" panose="02050604050505020204" pitchFamily="18" charset="0"/>
              </a:rPr>
              <a:t>Хризантему сорвал</a:t>
            </a:r>
          </a:p>
          <a:p>
            <a:r>
              <a:rPr lang="ru-RU" sz="1400" b="0" dirty="0">
                <a:latin typeface="Bookman Old Style" panose="02050604050505020204" pitchFamily="18" charset="0"/>
              </a:rPr>
              <a:t>под восточной оградой в саду,</a:t>
            </a:r>
          </a:p>
          <a:p>
            <a:r>
              <a:rPr lang="ru-RU" sz="1400" b="0" dirty="0">
                <a:latin typeface="Bookman Old Style" panose="02050604050505020204" pitchFamily="18" charset="0"/>
              </a:rPr>
              <a:t>И мой взор в вышине</a:t>
            </a:r>
          </a:p>
          <a:p>
            <a:pPr>
              <a:spcAft>
                <a:spcPts val="1200"/>
              </a:spcAft>
            </a:pPr>
            <a:r>
              <a:rPr lang="ru-RU" sz="1400" b="0" spc="-10" dirty="0">
                <a:latin typeface="Bookman Old Style" panose="02050604050505020204" pitchFamily="18" charset="0"/>
              </a:rPr>
              <a:t>встретил склоны Южной горы.</a:t>
            </a:r>
          </a:p>
          <a:p>
            <a:r>
              <a:rPr lang="ru-RU" sz="1400" b="0" dirty="0">
                <a:latin typeface="Bookman Old Style" panose="02050604050505020204" pitchFamily="18" charset="0"/>
              </a:rPr>
              <a:t>Очертанья горы</a:t>
            </a:r>
          </a:p>
          <a:p>
            <a:r>
              <a:rPr lang="ru-RU" sz="1400" b="0" spc="-20" dirty="0">
                <a:latin typeface="Bookman Old Style" panose="02050604050505020204" pitchFamily="18" charset="0"/>
              </a:rPr>
              <a:t>так прекрасны в закатный час,</a:t>
            </a:r>
          </a:p>
          <a:p>
            <a:r>
              <a:rPr lang="ru-RU" sz="1400" b="0" dirty="0">
                <a:latin typeface="Bookman Old Style" panose="02050604050505020204" pitchFamily="18" charset="0"/>
              </a:rPr>
              <a:t>Когда птицы над ней</a:t>
            </a:r>
          </a:p>
          <a:p>
            <a:pPr>
              <a:spcAft>
                <a:spcPts val="1200"/>
              </a:spcAft>
            </a:pPr>
            <a:r>
              <a:rPr lang="ru-RU" sz="1400" b="0" dirty="0">
                <a:latin typeface="Bookman Old Style" panose="02050604050505020204" pitchFamily="18" charset="0"/>
              </a:rPr>
              <a:t>чередою летят домой!</a:t>
            </a:r>
          </a:p>
          <a:p>
            <a:r>
              <a:rPr lang="ru-RU" sz="1400" b="0" dirty="0">
                <a:latin typeface="Bookman Old Style" panose="02050604050505020204" pitchFamily="18" charset="0"/>
              </a:rPr>
              <a:t>В этом всём для меня</a:t>
            </a:r>
          </a:p>
          <a:p>
            <a:r>
              <a:rPr lang="ru-RU" sz="1400" b="0" dirty="0">
                <a:latin typeface="Bookman Old Style" panose="02050604050505020204" pitchFamily="18" charset="0"/>
              </a:rPr>
              <a:t>заключён настоящий смысл.</a:t>
            </a:r>
          </a:p>
          <a:p>
            <a:r>
              <a:rPr lang="ru-RU" sz="1400" b="0" dirty="0">
                <a:latin typeface="Bookman Old Style" panose="02050604050505020204" pitchFamily="18" charset="0"/>
              </a:rPr>
              <a:t>Я хочу рассказать,</a:t>
            </a:r>
          </a:p>
          <a:p>
            <a:r>
              <a:rPr lang="ru-RU" sz="1400" b="0" dirty="0">
                <a:latin typeface="Bookman Old Style" panose="02050604050505020204" pitchFamily="18" charset="0"/>
              </a:rPr>
              <a:t>и уже я забыл слова</a:t>
            </a:r>
            <a:r>
              <a:rPr lang="ru-RU" sz="1400" b="0" dirty="0" smtClean="0">
                <a:latin typeface="Bookman Old Style" panose="02050604050505020204" pitchFamily="18" charset="0"/>
              </a:rPr>
              <a:t>...</a:t>
            </a:r>
            <a:endParaRPr lang="ru-RU" sz="1400" dirty="0"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3696" y="201414"/>
            <a:ext cx="3539752" cy="1015663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err="1">
                <a:ea typeface="SimSun-ExtB" panose="02010609060101010101" pitchFamily="49" charset="-122"/>
              </a:rPr>
              <a:t>莊子</a:t>
            </a:r>
            <a:r>
              <a:rPr lang="ru-RU" sz="2000" b="0">
                <a:ea typeface="SimSun-ExtB" panose="02010609060101010101" pitchFamily="49" charset="-122"/>
              </a:rPr>
              <a:t>. 26: </a:t>
            </a:r>
            <a:r>
              <a:rPr lang="ru-RU" sz="2000" err="1">
                <a:ea typeface="SimSun-ExtB" panose="02010609060101010101" pitchFamily="49" charset="-122"/>
              </a:rPr>
              <a:t>外物</a:t>
            </a:r>
            <a:endParaRPr lang="ru-RU" sz="2000">
              <a:ea typeface="SimSun-ExtB" panose="02010609060101010101" pitchFamily="49" charset="-122"/>
            </a:endParaRPr>
          </a:p>
          <a:p>
            <a:r>
              <a:rPr lang="ru-RU" sz="2000">
                <a:ea typeface="SimSun-ExtB" panose="02010609060101010101" pitchFamily="49" charset="-122"/>
              </a:rPr>
              <a:t> </a:t>
            </a:r>
          </a:p>
          <a:p>
            <a:r>
              <a:rPr lang="ru-RU" sz="2000" err="1">
                <a:ea typeface="SimSun-ExtB" panose="02010609060101010101" pitchFamily="49" charset="-122"/>
              </a:rPr>
              <a:t>吾安得忘言之人而与之言哉</a:t>
            </a:r>
            <a:r>
              <a:rPr lang="ru-RU" sz="2000" smtClean="0">
                <a:ea typeface="SimSun-ExtB" panose="02010609060101010101" pitchFamily="49" charset="-122"/>
              </a:rPr>
              <a:t>？</a:t>
            </a:r>
            <a:endParaRPr lang="ru-RU" sz="2000">
              <a:ea typeface="SimSun-ExtB" panose="02010609060101010101" pitchFamily="49" charset="-122"/>
            </a:endParaRPr>
          </a:p>
        </p:txBody>
      </p:sp>
      <p:pic>
        <p:nvPicPr>
          <p:cNvPr id="18" name="Рисунок 17" descr="113 IMG_20190218_10134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36" y="635425"/>
            <a:ext cx="2088000" cy="55184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43696" y="5589240"/>
            <a:ext cx="1803379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2800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endParaRPr lang="ru-RU" altLang="zh-CN" sz="2800" dirty="0" smtClean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itchFamily="18" charset="0"/>
            </a:endParaRPr>
          </a:p>
          <a:p>
            <a:r>
              <a:rPr lang="zh-CN" altLang="en-US" sz="2800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</a:t>
            </a:r>
            <a:r>
              <a:rPr lang="zh-CN" altLang="en-US" sz="2800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尔东诺夫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14109" y="5734417"/>
            <a:ext cx="108202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明海珍</a:t>
            </a:r>
            <a:endParaRPr lang="ru-RU" sz="2400" dirty="0">
              <a:solidFill>
                <a:schemeClr val="bg1"/>
              </a:solidFill>
              <a:ea typeface="SimSun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84168" y="260648"/>
            <a:ext cx="284212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陶淵</a:t>
            </a:r>
            <a:r>
              <a:rPr lang="ja-JP" alt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明</a:t>
            </a:r>
            <a:endParaRPr lang="ru-RU" altLang="ja-JP" sz="2000" dirty="0" smtClean="0">
              <a:ea typeface="SimSun" panose="02010600030101010101" pitchFamily="2" charset="-122"/>
            </a:endParaRPr>
          </a:p>
          <a:p>
            <a:r>
              <a:rPr lang="zh-CN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饮酒 其五 </a:t>
            </a:r>
            <a:r>
              <a:rPr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CN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结庐在人境</a:t>
            </a:r>
            <a:r>
              <a:rPr lang="en-US" altLang="zh-CN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)</a:t>
            </a:r>
            <a:endParaRPr lang="zh-CN" altLang="en-US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51886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19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44" y="180000"/>
            <a:ext cx="8026316" cy="630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6158" y="6093296"/>
            <a:ext cx="144610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altLang="zh-CN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  <a:cs typeface="Times New Roman" pitchFamily="18" charset="0"/>
              </a:rPr>
              <a:t>Игорь </a:t>
            </a:r>
            <a:r>
              <a:rPr lang="zh-CN" altLang="en-US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</a:t>
            </a:r>
            <a:r>
              <a:rPr lang="zh-CN" altLang="en-US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戈尔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6136" y="6112663"/>
            <a:ext cx="183024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altLang="ja-JP" dirty="0" err="1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Кадрия</a:t>
            </a:r>
            <a:r>
              <a:rPr lang="ru-RU" altLang="ja-JP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 </a:t>
            </a:r>
            <a:r>
              <a:rPr lang="ja-JP" altLang="en-US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卡</a:t>
            </a:r>
            <a:r>
              <a:rPr lang="ja-JP" altLang="en-US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德里</a:t>
            </a:r>
            <a:r>
              <a:rPr lang="ja-JP" altLang="en-US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亚</a:t>
            </a:r>
            <a:endParaRPr lang="ru-RU" dirty="0">
              <a:solidFill>
                <a:schemeClr val="bg1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61588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44000"/>
            <a:ext cx="2467863" cy="63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4000"/>
            <a:ext cx="2829031" cy="630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24624" y="117344"/>
            <a:ext cx="2639864" cy="5677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sz="2400" b="0"/>
              <a:t>Лето тысяча девятьсот пятьдесят четвёртого года</a:t>
            </a:r>
            <a:r>
              <a:rPr lang="ru-RU" sz="2400" b="0" smtClean="0"/>
              <a:t>.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sz="2400" b="0" smtClean="0"/>
              <a:t>Летний </a:t>
            </a:r>
            <a:r>
              <a:rPr lang="ru-RU" sz="2400" b="0"/>
              <a:t>военный лагерь </a:t>
            </a:r>
            <a:r>
              <a:rPr lang="ru-RU" sz="2400" b="0" smtClean="0"/>
              <a:t>Военной </a:t>
            </a:r>
            <a:r>
              <a:rPr lang="ru-RU" sz="2400" b="0"/>
              <a:t>артиллерийской академии имени Феликса Дзержинского</a:t>
            </a:r>
            <a:r>
              <a:rPr lang="ru-RU" sz="2400" b="0" smtClean="0"/>
              <a:t>.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sz="2400" b="0" smtClean="0"/>
              <a:t>Воспоминания </a:t>
            </a:r>
            <a:r>
              <a:rPr lang="ru-RU" sz="2400" b="0"/>
              <a:t>о качелях.</a:t>
            </a:r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715932036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0288"/>
            <a:ext cx="2612567" cy="3132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12" y="174248"/>
            <a:ext cx="2638058" cy="3132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356992"/>
            <a:ext cx="2651630" cy="3132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691" y="3364992"/>
            <a:ext cx="2700533" cy="31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646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21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2" y="2568735"/>
            <a:ext cx="2880000" cy="36685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809201"/>
            <a:ext cx="2880000" cy="44281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254020"/>
            <a:ext cx="2880000" cy="39489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1661319"/>
            <a:ext cx="257282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4000" dirty="0">
                <a:latin typeface="SimSun" panose="02010600030101010101" pitchFamily="2" charset="-122"/>
                <a:ea typeface="SimSun" panose="02010600030101010101" pitchFamily="2" charset="-122"/>
              </a:rPr>
              <a:t>芥子園畫譜</a:t>
            </a:r>
            <a:endParaRPr lang="ru-RU" sz="4000" dirty="0">
              <a:ea typeface="SimSun" panose="0201060003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7652" y="829742"/>
            <a:ext cx="2572820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4000" dirty="0">
                <a:latin typeface="SimSun" panose="02010600030101010101" pitchFamily="2" charset="-122"/>
                <a:ea typeface="SimSun" panose="02010600030101010101" pitchFamily="2" charset="-122"/>
              </a:rPr>
              <a:t>石涛</a:t>
            </a:r>
            <a:endParaRPr lang="ru-RU" altLang="ja-JP" sz="4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/>
            <a:r>
              <a:rPr lang="en-US" altLang="ja-JP" sz="4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ja-JP" altLang="en-US" sz="4000" dirty="0">
                <a:latin typeface="SimSun" panose="02010600030101010101" pitchFamily="2" charset="-122"/>
                <a:ea typeface="SimSun" panose="02010600030101010101" pitchFamily="2" charset="-122"/>
              </a:rPr>
              <a:t>画语录</a:t>
            </a:r>
            <a:r>
              <a:rPr lang="en-US" altLang="ja-JP" sz="4000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endParaRPr lang="ru-RU" sz="4000" dirty="0">
              <a:ea typeface="SimSun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08260" y="260648"/>
            <a:ext cx="3403176" cy="120032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dirty="0"/>
              <a:t>Е.В. Завадская-</a:t>
            </a:r>
            <a:r>
              <a:rPr lang="ru-RU" dirty="0" err="1"/>
              <a:t>Байчжи</a:t>
            </a:r>
            <a:endParaRPr lang="ru-RU" dirty="0"/>
          </a:p>
          <a:p>
            <a:pPr algn="ctr"/>
            <a:r>
              <a:rPr lang="ja-JP" altLang="en-US" sz="3600" dirty="0">
                <a:latin typeface="SimSun" panose="02010600030101010101" pitchFamily="2" charset="-122"/>
                <a:ea typeface="SimSun" panose="02010600030101010101" pitchFamily="2" charset="-122"/>
              </a:rPr>
              <a:t>白纸</a:t>
            </a:r>
            <a:endParaRPr lang="ru-RU" altLang="zh-CN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/>
            <a:r>
              <a:rPr lang="en-US" altLang="ja-JP" sz="2400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CN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旧</a:t>
            </a: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中国绘画美学问</a:t>
            </a:r>
            <a:r>
              <a:rPr lang="zh-CN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题</a:t>
            </a:r>
            <a:r>
              <a:rPr lang="en-US" altLang="ja-JP" sz="2400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endParaRPr lang="ru-RU" sz="2400" dirty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59574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22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80000"/>
            <a:ext cx="4151963" cy="630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72200" y="1268760"/>
            <a:ext cx="2356414" cy="230832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2400" dirty="0" smtClean="0"/>
              <a:t>Страшная Луна</a:t>
            </a:r>
          </a:p>
          <a:p>
            <a:pPr algn="ctr"/>
            <a:endParaRPr lang="ru-RU" altLang="ja-JP" sz="24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/>
            <a:r>
              <a:rPr lang="ja-JP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可</a:t>
            </a:r>
            <a:r>
              <a:rPr lang="ja-JP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怕的月亮</a:t>
            </a:r>
            <a:endParaRPr lang="ru-RU" sz="2400" dirty="0" smtClean="0">
              <a:ea typeface="SimSun" panose="02010600030101010101" pitchFamily="2" charset="-122"/>
            </a:endParaRPr>
          </a:p>
          <a:p>
            <a:pPr algn="ctr"/>
            <a:endParaRPr lang="ru-RU" sz="2400" dirty="0"/>
          </a:p>
          <a:p>
            <a:pPr algn="ctr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80-е годы</a:t>
            </a:r>
          </a:p>
          <a:p>
            <a:pPr algn="ctr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бумага, тушь</a:t>
            </a:r>
          </a:p>
          <a:p>
            <a:pPr algn="ctr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580 х 405 мм</a:t>
            </a:r>
            <a:endParaRPr lang="ru-RU" b="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448749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23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0000"/>
            <a:ext cx="3333488" cy="630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96138" y="1412776"/>
            <a:ext cx="3818160" cy="18466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2400" dirty="0" smtClean="0"/>
              <a:t>Из </a:t>
            </a:r>
            <a:r>
              <a:rPr lang="ru-RU" sz="2400" dirty="0"/>
              <a:t>цикла </a:t>
            </a:r>
            <a:r>
              <a:rPr lang="ru-RU" sz="2400" dirty="0" err="1"/>
              <a:t>Го</a:t>
            </a:r>
            <a:r>
              <a:rPr lang="ru-RU" sz="2400" dirty="0"/>
              <a:t> </a:t>
            </a:r>
            <a:r>
              <a:rPr lang="ru-RU" sz="2400" dirty="0" err="1"/>
              <a:t>Юй</a:t>
            </a:r>
            <a:r>
              <a:rPr lang="ru-RU" sz="2400" dirty="0"/>
              <a:t> (</a:t>
            </a:r>
            <a:r>
              <a:rPr lang="ja-JP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國語</a:t>
            </a:r>
            <a:r>
              <a:rPr lang="ru-RU" sz="2400" dirty="0"/>
              <a:t>)</a:t>
            </a:r>
          </a:p>
          <a:p>
            <a:pPr algn="ctr"/>
            <a:r>
              <a:rPr lang="ru-RU" sz="2400" dirty="0" smtClean="0"/>
              <a:t>Речи </a:t>
            </a:r>
            <a:r>
              <a:rPr lang="ru-RU" sz="2400" dirty="0"/>
              <a:t>владения </a:t>
            </a:r>
            <a:r>
              <a:rPr lang="ru-RU" sz="2400" dirty="0" smtClean="0"/>
              <a:t>ЮЭ (</a:t>
            </a:r>
            <a:r>
              <a:rPr lang="ja-JP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越語</a:t>
            </a:r>
            <a:r>
              <a:rPr lang="ru-RU" sz="2400" dirty="0" smtClean="0"/>
              <a:t>)</a:t>
            </a:r>
          </a:p>
          <a:p>
            <a:pPr algn="ctr"/>
            <a:endParaRPr lang="ru-RU" b="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0" dirty="0" smtClean="0">
                <a:latin typeface="Times New Roman" pitchFamily="18" charset="0"/>
                <a:cs typeface="Times New Roman" panose="02020603050405020304" pitchFamily="18" charset="0"/>
              </a:rPr>
              <a:t>80-е годы</a:t>
            </a:r>
          </a:p>
          <a:p>
            <a:pPr algn="ctr"/>
            <a:r>
              <a:rPr lang="ru-RU" b="0" dirty="0" smtClean="0">
                <a:latin typeface="Times New Roman" pitchFamily="18" charset="0"/>
                <a:cs typeface="Times New Roman" panose="02020603050405020304" pitchFamily="18" charset="0"/>
              </a:rPr>
              <a:t>бумага, акварель</a:t>
            </a:r>
          </a:p>
          <a:p>
            <a:pPr algn="ctr"/>
            <a:r>
              <a:rPr lang="ru-RU" b="0" dirty="0" smtClean="0">
                <a:latin typeface="Times New Roman" pitchFamily="18" charset="0"/>
                <a:cs typeface="Times New Roman" panose="02020603050405020304" pitchFamily="18" charset="0"/>
              </a:rPr>
              <a:t>370 х 210 мм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577850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24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713" y="153176"/>
            <a:ext cx="6695360" cy="522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83768" y="5517232"/>
            <a:ext cx="4084451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2400" dirty="0" smtClean="0"/>
              <a:t>Дерево Луны	</a:t>
            </a:r>
            <a:r>
              <a:rPr lang="ja-JP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月亮树</a:t>
            </a:r>
            <a:endParaRPr lang="ru-RU" sz="2400" dirty="0">
              <a:ea typeface="SimSun" panose="02010600030101010101" pitchFamily="2" charset="-122"/>
            </a:endParaRPr>
          </a:p>
          <a:p>
            <a:pPr algn="ctr"/>
            <a:endParaRPr lang="ru-RU" b="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80-е годы, бумага, акварель, 430 х 610 мм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506469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25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97" y="180000"/>
            <a:ext cx="3156494" cy="630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82441" y="1412776"/>
            <a:ext cx="1566134" cy="22159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2400" dirty="0" smtClean="0"/>
              <a:t>Нарциссы</a:t>
            </a:r>
          </a:p>
          <a:p>
            <a:pPr algn="ctr"/>
            <a:endParaRPr lang="ru-RU" sz="2400" dirty="0"/>
          </a:p>
          <a:p>
            <a:pPr algn="ctr"/>
            <a:r>
              <a:rPr lang="ja-JP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水仙花</a:t>
            </a:r>
            <a:endParaRPr lang="ru-RU" sz="2400" dirty="0">
              <a:ea typeface="SimSun" panose="02010600030101010101" pitchFamily="2" charset="-122"/>
            </a:endParaRPr>
          </a:p>
          <a:p>
            <a:pPr algn="ctr"/>
            <a:endParaRPr lang="ru-RU" b="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80-е годы</a:t>
            </a:r>
          </a:p>
          <a:p>
            <a:pPr algn="ctr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бумага, тушь</a:t>
            </a:r>
          </a:p>
          <a:p>
            <a:pPr algn="ctr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610 х 320 мм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883735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26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632" y="153176"/>
            <a:ext cx="6027521" cy="522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9893" y="5517232"/>
            <a:ext cx="5232203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2400" dirty="0" smtClean="0"/>
              <a:t>Домики в горах		</a:t>
            </a:r>
            <a:r>
              <a:rPr lang="zh-CN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山</a:t>
            </a: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里的几栋小房子</a:t>
            </a:r>
            <a:endParaRPr lang="ru-RU" sz="2400" dirty="0">
              <a:ea typeface="SimSun" panose="02010600030101010101" pitchFamily="2" charset="-122"/>
            </a:endParaRPr>
          </a:p>
          <a:p>
            <a:pPr algn="ctr"/>
            <a:endParaRPr lang="ru-RU" b="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80-е годы, картон, темпера, 400 х 500 мм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2764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27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40"/>
            <a:ext cx="6839761" cy="5184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0395" y="5517232"/>
            <a:ext cx="7318029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2400" dirty="0" smtClean="0"/>
              <a:t>Сон </a:t>
            </a:r>
            <a:r>
              <a:rPr lang="ru-RU" sz="2400" dirty="0" err="1" smtClean="0"/>
              <a:t>Чжуан-цзы</a:t>
            </a:r>
            <a:r>
              <a:rPr lang="ru-RU" sz="2400" dirty="0" smtClean="0"/>
              <a:t>. </a:t>
            </a:r>
            <a:r>
              <a:rPr lang="en-US" sz="2400" dirty="0" smtClean="0"/>
              <a:t>XX</a:t>
            </a:r>
            <a:r>
              <a:rPr lang="ru-RU" sz="2400" dirty="0" smtClean="0"/>
              <a:t> век		</a:t>
            </a: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宋庄子。 二十世纪</a:t>
            </a:r>
            <a:endParaRPr lang="ru-RU" sz="2400" dirty="0">
              <a:ea typeface="SimSun" panose="02010600030101010101" pitchFamily="2" charset="-122"/>
            </a:endParaRPr>
          </a:p>
          <a:p>
            <a:pPr algn="ctr"/>
            <a:endParaRPr lang="ru-RU" b="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1989, бумага, акварель, 275 х 400 мм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436252"/>
      </p:ext>
    </p:extLst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28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102579"/>
            <a:ext cx="4542910" cy="61555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lnSpc>
                <a:spcPts val="1600"/>
              </a:lnSpc>
            </a:pPr>
            <a:r>
              <a:rPr lang="ru-RU" sz="1400">
                <a:latin typeface="Bookman Old Style" panose="02050604050505020204" pitchFamily="18" charset="0"/>
              </a:rPr>
              <a:t>Читая Чжуан-цзы</a:t>
            </a:r>
          </a:p>
          <a:p>
            <a:pPr>
              <a:lnSpc>
                <a:spcPts val="1600"/>
              </a:lnSpc>
            </a:pPr>
            <a:r>
              <a:rPr lang="ru-RU" sz="1400" b="0">
                <a:latin typeface="Bookman Old Style" panose="02050604050505020204" pitchFamily="18" charset="0"/>
              </a:rPr>
              <a:t> </a:t>
            </a:r>
          </a:p>
          <a:p>
            <a:pPr algn="r">
              <a:lnSpc>
                <a:spcPts val="1600"/>
              </a:lnSpc>
            </a:pPr>
            <a:r>
              <a:rPr lang="ru-RU" sz="1400" b="0" i="1">
                <a:latin typeface="Bookman Old Style" panose="02050604050505020204" pitchFamily="18" charset="0"/>
              </a:rPr>
              <a:t>Это грандиозно!</a:t>
            </a:r>
            <a:endParaRPr lang="ru-RU" sz="1400" b="0">
              <a:latin typeface="Bookman Old Style" panose="02050604050505020204" pitchFamily="18" charset="0"/>
            </a:endParaRPr>
          </a:p>
          <a:p>
            <a:pPr algn="r">
              <a:lnSpc>
                <a:spcPts val="1600"/>
              </a:lnSpc>
            </a:pPr>
            <a:r>
              <a:rPr lang="ru-RU" sz="1400" b="0" i="1">
                <a:latin typeface="Bookman Old Style" panose="02050604050505020204" pitchFamily="18" charset="0"/>
              </a:rPr>
              <a:t>Что ещё сделает с тобой творец превращений?</a:t>
            </a:r>
            <a:endParaRPr lang="ru-RU" sz="1400" b="0">
              <a:latin typeface="Bookman Old Style" panose="02050604050505020204" pitchFamily="18" charset="0"/>
            </a:endParaRPr>
          </a:p>
          <a:p>
            <a:pPr algn="r">
              <a:lnSpc>
                <a:spcPts val="1600"/>
              </a:lnSpc>
            </a:pPr>
            <a:r>
              <a:rPr lang="ru-RU" sz="1400" b="0" i="1">
                <a:latin typeface="Bookman Old Style" panose="02050604050505020204" pitchFamily="18" charset="0"/>
              </a:rPr>
              <a:t>Куда тебя направит?</a:t>
            </a:r>
            <a:endParaRPr lang="ru-RU" sz="1400" b="0">
              <a:latin typeface="Bookman Old Style" panose="02050604050505020204" pitchFamily="18" charset="0"/>
            </a:endParaRPr>
          </a:p>
          <a:p>
            <a:pPr algn="r">
              <a:lnSpc>
                <a:spcPts val="1600"/>
              </a:lnSpc>
            </a:pPr>
            <a:r>
              <a:rPr lang="ru-RU" sz="1400" b="0" err="1">
                <a:latin typeface="Bookman Old Style" panose="02050604050505020204" pitchFamily="18" charset="0"/>
              </a:rPr>
              <a:t>Чжуан-цзы</a:t>
            </a:r>
            <a:endParaRPr lang="ru-RU" sz="1400" b="0">
              <a:latin typeface="Bookman Old Style" panose="02050604050505020204" pitchFamily="18" charset="0"/>
            </a:endParaRPr>
          </a:p>
          <a:p>
            <a:pPr>
              <a:lnSpc>
                <a:spcPts val="1600"/>
              </a:lnSpc>
            </a:pPr>
            <a:r>
              <a:rPr lang="ru-RU" sz="1400" b="0">
                <a:latin typeface="Bookman Old Style" panose="02050604050505020204" pitchFamily="18" charset="0"/>
              </a:rPr>
              <a:t> </a:t>
            </a:r>
          </a:p>
          <a:p>
            <a:pPr>
              <a:lnSpc>
                <a:spcPts val="1600"/>
              </a:lnSpc>
            </a:pPr>
            <a:r>
              <a:rPr lang="ru-RU" sz="1400" b="0">
                <a:latin typeface="Bookman Old Style" panose="02050604050505020204" pitchFamily="18" charset="0"/>
              </a:rPr>
              <a:t>Приходящего — не расспрашивай.</a:t>
            </a:r>
          </a:p>
          <a:p>
            <a:pPr>
              <a:lnSpc>
                <a:spcPts val="1600"/>
              </a:lnSpc>
            </a:pPr>
            <a:r>
              <a:rPr lang="ru-RU" sz="1400" b="0">
                <a:latin typeface="Bookman Old Style" panose="02050604050505020204" pitchFamily="18" charset="0"/>
              </a:rPr>
              <a:t>Молчащего — не прерывай.</a:t>
            </a:r>
          </a:p>
          <a:p>
            <a:pPr>
              <a:lnSpc>
                <a:spcPts val="1600"/>
              </a:lnSpc>
            </a:pPr>
            <a:r>
              <a:rPr lang="ru-RU" sz="1400" b="0">
                <a:latin typeface="Bookman Old Style" panose="02050604050505020204" pitchFamily="18" charset="0"/>
              </a:rPr>
              <a:t>Уходящего — не останавливай.</a:t>
            </a:r>
          </a:p>
          <a:p>
            <a:pPr>
              <a:lnSpc>
                <a:spcPts val="1600"/>
              </a:lnSpc>
            </a:pPr>
            <a:r>
              <a:rPr lang="ru-RU" sz="1400" b="0">
                <a:latin typeface="Bookman Old Style" panose="02050604050505020204" pitchFamily="18" charset="0"/>
              </a:rPr>
              <a:t>Ушедшего — не поминай.</a:t>
            </a:r>
          </a:p>
          <a:p>
            <a:pPr>
              <a:lnSpc>
                <a:spcPts val="1600"/>
              </a:lnSpc>
            </a:pPr>
            <a:r>
              <a:rPr lang="ru-RU" sz="1400" b="0">
                <a:latin typeface="Bookman Old Style" panose="02050604050505020204" pitchFamily="18" charset="0"/>
              </a:rPr>
              <a:t> </a:t>
            </a:r>
          </a:p>
          <a:p>
            <a:pPr>
              <a:lnSpc>
                <a:spcPts val="1600"/>
              </a:lnSpc>
            </a:pPr>
            <a:r>
              <a:rPr lang="ru-RU" sz="1400" b="0">
                <a:latin typeface="Bookman Old Style" panose="02050604050505020204" pitchFamily="18" charset="0"/>
              </a:rPr>
              <a:t>Весною тоскуй о лете.</a:t>
            </a:r>
          </a:p>
          <a:p>
            <a:pPr>
              <a:lnSpc>
                <a:spcPts val="1600"/>
              </a:lnSpc>
            </a:pPr>
            <a:r>
              <a:rPr lang="ru-RU" sz="1400" b="0">
                <a:latin typeface="Bookman Old Style" panose="02050604050505020204" pitchFamily="18" charset="0"/>
              </a:rPr>
              <a:t>Летом предчувствуй осень.</a:t>
            </a:r>
          </a:p>
          <a:p>
            <a:pPr>
              <a:lnSpc>
                <a:spcPts val="1600"/>
              </a:lnSpc>
            </a:pPr>
            <a:r>
              <a:rPr lang="ru-RU" sz="1400" b="0">
                <a:latin typeface="Bookman Old Style" panose="02050604050505020204" pitchFamily="18" charset="0"/>
              </a:rPr>
              <a:t>Осенью жди зимы.</a:t>
            </a:r>
          </a:p>
          <a:p>
            <a:pPr>
              <a:lnSpc>
                <a:spcPts val="1600"/>
              </a:lnSpc>
            </a:pPr>
            <a:r>
              <a:rPr lang="ru-RU" sz="1400" b="0">
                <a:latin typeface="Bookman Old Style" panose="02050604050505020204" pitchFamily="18" charset="0"/>
              </a:rPr>
              <a:t>Зимою смотри на снег.</a:t>
            </a:r>
          </a:p>
          <a:p>
            <a:pPr>
              <a:lnSpc>
                <a:spcPts val="1600"/>
              </a:lnSpc>
            </a:pPr>
            <a:r>
              <a:rPr lang="ru-RU" sz="1400" b="0">
                <a:latin typeface="Bookman Old Style" panose="02050604050505020204" pitchFamily="18" charset="0"/>
              </a:rPr>
              <a:t> </a:t>
            </a:r>
          </a:p>
          <a:p>
            <a:pPr>
              <a:lnSpc>
                <a:spcPts val="1600"/>
              </a:lnSpc>
            </a:pPr>
            <a:r>
              <a:rPr lang="ru-RU" sz="1400" b="0">
                <a:latin typeface="Bookman Old Style" panose="02050604050505020204" pitchFamily="18" charset="0"/>
              </a:rPr>
              <a:t>Если твой путь тяжёл и труден —</a:t>
            </a:r>
          </a:p>
          <a:p>
            <a:pPr>
              <a:lnSpc>
                <a:spcPts val="1600"/>
              </a:lnSpc>
            </a:pPr>
            <a:r>
              <a:rPr lang="ru-RU" sz="1400" b="0">
                <a:latin typeface="Bookman Old Style" panose="02050604050505020204" pitchFamily="18" charset="0"/>
              </a:rPr>
              <a:t>уйди в густую траву.</a:t>
            </a:r>
          </a:p>
          <a:p>
            <a:pPr>
              <a:lnSpc>
                <a:spcPts val="1600"/>
              </a:lnSpc>
            </a:pPr>
            <a:r>
              <a:rPr lang="ru-RU" sz="1400" b="0">
                <a:latin typeface="Bookman Old Style" panose="02050604050505020204" pitchFamily="18" charset="0"/>
              </a:rPr>
              <a:t>Если твой путь в тупиках петляет —</a:t>
            </a:r>
          </a:p>
          <a:p>
            <a:pPr>
              <a:lnSpc>
                <a:spcPts val="1600"/>
              </a:lnSpc>
            </a:pPr>
            <a:r>
              <a:rPr lang="ru-RU" sz="1400" b="0">
                <a:latin typeface="Bookman Old Style" panose="02050604050505020204" pitchFamily="18" charset="0"/>
              </a:rPr>
              <a:t>уйди в густую траву.</a:t>
            </a:r>
          </a:p>
          <a:p>
            <a:pPr>
              <a:lnSpc>
                <a:spcPts val="1600"/>
              </a:lnSpc>
            </a:pPr>
            <a:r>
              <a:rPr lang="ru-RU" sz="1400" b="0">
                <a:latin typeface="Bookman Old Style" panose="02050604050505020204" pitchFamily="18" charset="0"/>
              </a:rPr>
              <a:t>Если твой путь до вершин возносит —</a:t>
            </a:r>
          </a:p>
          <a:p>
            <a:pPr>
              <a:lnSpc>
                <a:spcPts val="1600"/>
              </a:lnSpc>
            </a:pPr>
            <a:r>
              <a:rPr lang="ru-RU" sz="1400" b="0">
                <a:latin typeface="Bookman Old Style" panose="02050604050505020204" pitchFamily="18" charset="0"/>
              </a:rPr>
              <a:t>уйди в густую траву.</a:t>
            </a:r>
          </a:p>
          <a:p>
            <a:pPr>
              <a:lnSpc>
                <a:spcPts val="1600"/>
              </a:lnSpc>
            </a:pPr>
            <a:r>
              <a:rPr lang="ru-RU" sz="1400" b="0">
                <a:latin typeface="Bookman Old Style" panose="02050604050505020204" pitchFamily="18" charset="0"/>
              </a:rPr>
              <a:t>Если твой путь улетает в пропасть —</a:t>
            </a:r>
          </a:p>
          <a:p>
            <a:pPr>
              <a:lnSpc>
                <a:spcPts val="1600"/>
              </a:lnSpc>
            </a:pPr>
            <a:r>
              <a:rPr lang="ru-RU" sz="1400" b="0">
                <a:latin typeface="Bookman Old Style" panose="02050604050505020204" pitchFamily="18" charset="0"/>
              </a:rPr>
              <a:t>уйди в густую траву.</a:t>
            </a:r>
            <a:br>
              <a:rPr lang="ru-RU" sz="1400" b="0">
                <a:latin typeface="Bookman Old Style" panose="02050604050505020204" pitchFamily="18" charset="0"/>
              </a:rPr>
            </a:br>
            <a:endParaRPr lang="ru-RU" sz="1400" b="0" smtClean="0">
              <a:latin typeface="Bookman Old Style" panose="02050604050505020204" pitchFamily="18" charset="0"/>
            </a:endParaRPr>
          </a:p>
          <a:p>
            <a:pPr>
              <a:lnSpc>
                <a:spcPts val="1600"/>
              </a:lnSpc>
            </a:pPr>
            <a:r>
              <a:rPr lang="ru-RU" sz="1400" b="0" smtClean="0">
                <a:latin typeface="Bookman Old Style" panose="02050604050505020204" pitchFamily="18" charset="0"/>
              </a:rPr>
              <a:t>Жизнь </a:t>
            </a:r>
            <a:r>
              <a:rPr lang="ru-RU" sz="1400" b="0">
                <a:latin typeface="Bookman Old Style" panose="02050604050505020204" pitchFamily="18" charset="0"/>
              </a:rPr>
              <a:t>на земле продолжается вечно,</a:t>
            </a:r>
          </a:p>
          <a:p>
            <a:pPr>
              <a:lnSpc>
                <a:spcPts val="1600"/>
              </a:lnSpc>
            </a:pPr>
            <a:r>
              <a:rPr lang="ru-RU" sz="1400" b="0">
                <a:latin typeface="Bookman Old Style" panose="02050604050505020204" pitchFamily="18" charset="0"/>
              </a:rPr>
              <a:t>смерть — из числа относительных истин.</a:t>
            </a:r>
          </a:p>
          <a:p>
            <a:pPr>
              <a:lnSpc>
                <a:spcPts val="1600"/>
              </a:lnSpc>
            </a:pPr>
            <a:r>
              <a:rPr lang="ru-RU" sz="1400" b="0">
                <a:latin typeface="Bookman Old Style" panose="02050604050505020204" pitchFamily="18" charset="0"/>
              </a:rPr>
              <a:t>Может быть станешь кузнечика плечиком,</a:t>
            </a:r>
          </a:p>
          <a:p>
            <a:pPr>
              <a:lnSpc>
                <a:spcPts val="1600"/>
              </a:lnSpc>
            </a:pPr>
            <a:r>
              <a:rPr lang="ru-RU" sz="1400" b="0">
                <a:latin typeface="Bookman Old Style" panose="02050604050505020204" pitchFamily="18" charset="0"/>
              </a:rPr>
              <a:t>может быть станешь печенью крысы</a:t>
            </a:r>
            <a:r>
              <a:rPr lang="ru-RU" sz="1400" b="0" smtClean="0">
                <a:latin typeface="Bookman Old Style" panose="02050604050505020204" pitchFamily="18" charset="0"/>
              </a:rPr>
              <a:t>.</a:t>
            </a:r>
            <a:endParaRPr lang="ru-RU" sz="1400" b="0"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92080" y="116632"/>
            <a:ext cx="2323072" cy="63709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lnSpc>
                <a:spcPts val="1600"/>
              </a:lnSpc>
            </a:pPr>
            <a:r>
              <a:rPr lang="en-US" sz="1400" err="1">
                <a:latin typeface="SimSun" panose="02010600030101010101" pitchFamily="2" charset="-122"/>
                <a:ea typeface="SimSun" panose="02010600030101010101" pitchFamily="2" charset="-122"/>
              </a:rPr>
              <a:t>读庄子</a:t>
            </a:r>
            <a:endParaRPr lang="ru-RU" sz="1400">
              <a:ea typeface="SimSun" panose="02010600030101010101" pitchFamily="2" charset="-122"/>
            </a:endParaRPr>
          </a:p>
          <a:p>
            <a:pPr>
              <a:lnSpc>
                <a:spcPts val="1600"/>
              </a:lnSpc>
            </a:pPr>
            <a:r>
              <a:rPr lang="ru-RU" sz="1400" b="0">
                <a:ea typeface="SimSun" panose="02010600030101010101" pitchFamily="2" charset="-122"/>
              </a:rPr>
              <a:t> </a:t>
            </a:r>
          </a:p>
          <a:p>
            <a:pPr algn="r">
              <a:lnSpc>
                <a:spcPts val="1600"/>
              </a:lnSpc>
            </a:pPr>
            <a:r>
              <a:rPr lang="ru-RU" sz="1400" b="0">
                <a:ea typeface="SimSun" panose="02010600030101010101" pitchFamily="2" charset="-122"/>
              </a:rPr>
              <a:t>“</a:t>
            </a:r>
            <a:r>
              <a:rPr lang="en-US" sz="1400" b="0" err="1">
                <a:latin typeface="SimSun" panose="02010600030101010101" pitchFamily="2" charset="-122"/>
                <a:ea typeface="SimSun" panose="02010600030101010101" pitchFamily="2" charset="-122"/>
              </a:rPr>
              <a:t>偉哉造物！</a:t>
            </a:r>
            <a:endParaRPr lang="ru-RU" sz="1400" b="0">
              <a:ea typeface="SimSun" panose="02010600030101010101" pitchFamily="2" charset="-122"/>
            </a:endParaRPr>
          </a:p>
          <a:p>
            <a:pPr algn="r">
              <a:lnSpc>
                <a:spcPts val="1600"/>
              </a:lnSpc>
            </a:pPr>
            <a:r>
              <a:rPr lang="ru-RU" sz="1400" b="0">
                <a:ea typeface="SimSun" panose="02010600030101010101" pitchFamily="2" charset="-122"/>
              </a:rPr>
              <a:t>  </a:t>
            </a:r>
            <a:r>
              <a:rPr lang="en-US" sz="1400" b="0" err="1">
                <a:latin typeface="SimSun" panose="02010600030101010101" pitchFamily="2" charset="-122"/>
                <a:ea typeface="SimSun" panose="02010600030101010101" pitchFamily="2" charset="-122"/>
              </a:rPr>
              <a:t>又將奚以汝為？</a:t>
            </a:r>
            <a:endParaRPr lang="ru-RU" sz="1400" b="0">
              <a:ea typeface="SimSun" panose="02010600030101010101" pitchFamily="2" charset="-122"/>
            </a:endParaRPr>
          </a:p>
          <a:p>
            <a:pPr algn="r">
              <a:lnSpc>
                <a:spcPts val="1600"/>
              </a:lnSpc>
            </a:pPr>
            <a:r>
              <a:rPr lang="ru-RU" sz="1400" b="0">
                <a:ea typeface="SimSun" panose="02010600030101010101" pitchFamily="2" charset="-122"/>
              </a:rPr>
              <a:t>  </a:t>
            </a:r>
            <a:r>
              <a:rPr lang="en-US" sz="1400" b="0" err="1">
                <a:latin typeface="SimSun" panose="02010600030101010101" pitchFamily="2" charset="-122"/>
                <a:ea typeface="SimSun" panose="02010600030101010101" pitchFamily="2" charset="-122"/>
              </a:rPr>
              <a:t>將奚以汝適？</a:t>
            </a:r>
            <a:r>
              <a:rPr lang="ru-RU" sz="1400" b="0">
                <a:ea typeface="SimSun" panose="02010600030101010101" pitchFamily="2" charset="-122"/>
              </a:rPr>
              <a:t>”</a:t>
            </a:r>
          </a:p>
          <a:p>
            <a:pPr algn="r">
              <a:lnSpc>
                <a:spcPts val="1600"/>
              </a:lnSpc>
            </a:pPr>
            <a:r>
              <a:rPr lang="en-US" sz="1400" b="0" err="1">
                <a:latin typeface="SimSun" panose="02010600030101010101" pitchFamily="2" charset="-122"/>
                <a:ea typeface="SimSun" panose="02010600030101010101" pitchFamily="2" charset="-122"/>
              </a:rPr>
              <a:t>引自《庄子</a:t>
            </a:r>
            <a:r>
              <a:rPr lang="ru-RU" sz="1400" b="0">
                <a:ea typeface="SimSun" panose="02010600030101010101" pitchFamily="2" charset="-122"/>
              </a:rPr>
              <a:t>•</a:t>
            </a:r>
            <a:r>
              <a:rPr lang="en-US" sz="1400" b="0" err="1">
                <a:latin typeface="SimSun" panose="02010600030101010101" pitchFamily="2" charset="-122"/>
                <a:ea typeface="SimSun" panose="02010600030101010101" pitchFamily="2" charset="-122"/>
              </a:rPr>
              <a:t>大宗师》</a:t>
            </a:r>
            <a:endParaRPr lang="ru-RU" sz="1400" b="0">
              <a:ea typeface="SimSun" panose="02010600030101010101" pitchFamily="2" charset="-122"/>
            </a:endParaRPr>
          </a:p>
          <a:p>
            <a:pPr>
              <a:lnSpc>
                <a:spcPts val="1600"/>
              </a:lnSpc>
            </a:pPr>
            <a:r>
              <a:rPr lang="ru-RU" sz="1400" b="0">
                <a:ea typeface="SimSun" panose="02010600030101010101" pitchFamily="2" charset="-122"/>
              </a:rPr>
              <a:t> </a:t>
            </a:r>
          </a:p>
          <a:p>
            <a:pPr>
              <a:lnSpc>
                <a:spcPts val="1600"/>
              </a:lnSpc>
            </a:pPr>
            <a:r>
              <a:rPr lang="en-US" sz="1400" b="0" err="1">
                <a:latin typeface="SimSun" panose="02010600030101010101" pitchFamily="2" charset="-122"/>
                <a:ea typeface="SimSun" panose="02010600030101010101" pitchFamily="2" charset="-122"/>
              </a:rPr>
              <a:t>常来的人</a:t>
            </a:r>
            <a:r>
              <a:rPr lang="ru-RU" sz="1400" b="0">
                <a:ea typeface="SimSun" panose="02010600030101010101" pitchFamily="2" charset="-122"/>
              </a:rPr>
              <a:t>——</a:t>
            </a:r>
            <a:r>
              <a:rPr lang="en-US" sz="1400" b="0" err="1">
                <a:latin typeface="SimSun" panose="02010600030101010101" pitchFamily="2" charset="-122"/>
                <a:ea typeface="SimSun" panose="02010600030101010101" pitchFamily="2" charset="-122"/>
              </a:rPr>
              <a:t>无须细问。</a:t>
            </a:r>
            <a:endParaRPr lang="ru-RU" sz="1400" b="0">
              <a:ea typeface="SimSun" panose="02010600030101010101" pitchFamily="2" charset="-122"/>
            </a:endParaRPr>
          </a:p>
          <a:p>
            <a:pPr>
              <a:lnSpc>
                <a:spcPts val="1600"/>
              </a:lnSpc>
            </a:pPr>
            <a:r>
              <a:rPr lang="en-US" sz="1400" b="0" err="1">
                <a:latin typeface="SimSun" panose="02010600030101010101" pitchFamily="2" charset="-122"/>
                <a:ea typeface="SimSun" panose="02010600030101010101" pitchFamily="2" charset="-122"/>
              </a:rPr>
              <a:t>沉默的人</a:t>
            </a:r>
            <a:r>
              <a:rPr lang="ru-RU" sz="1400" b="0">
                <a:ea typeface="SimSun" panose="02010600030101010101" pitchFamily="2" charset="-122"/>
              </a:rPr>
              <a:t>——</a:t>
            </a:r>
            <a:r>
              <a:rPr lang="en-US" sz="1400" b="0" err="1">
                <a:latin typeface="SimSun" panose="02010600030101010101" pitchFamily="2" charset="-122"/>
                <a:ea typeface="SimSun" panose="02010600030101010101" pitchFamily="2" charset="-122"/>
              </a:rPr>
              <a:t>无从打断。</a:t>
            </a:r>
            <a:endParaRPr lang="ru-RU" sz="1400" b="0">
              <a:ea typeface="SimSun" panose="02010600030101010101" pitchFamily="2" charset="-122"/>
            </a:endParaRPr>
          </a:p>
          <a:p>
            <a:pPr>
              <a:lnSpc>
                <a:spcPts val="1600"/>
              </a:lnSpc>
            </a:pPr>
            <a:r>
              <a:rPr lang="en-US" sz="1400" b="0" err="1">
                <a:latin typeface="SimSun" panose="02010600030101010101" pitchFamily="2" charset="-122"/>
                <a:ea typeface="SimSun" panose="02010600030101010101" pitchFamily="2" charset="-122"/>
              </a:rPr>
              <a:t>要走的人</a:t>
            </a:r>
            <a:r>
              <a:rPr lang="ru-RU" sz="1400" b="0">
                <a:ea typeface="SimSun" panose="02010600030101010101" pitchFamily="2" charset="-122"/>
              </a:rPr>
              <a:t>——</a:t>
            </a:r>
            <a:r>
              <a:rPr lang="en-US" sz="1400" b="0" err="1">
                <a:latin typeface="SimSun" panose="02010600030101010101" pitchFamily="2" charset="-122"/>
                <a:ea typeface="SimSun" panose="02010600030101010101" pitchFamily="2" charset="-122"/>
              </a:rPr>
              <a:t>不必阻拦。</a:t>
            </a:r>
            <a:endParaRPr lang="ru-RU" sz="1400" b="0">
              <a:ea typeface="SimSun" panose="02010600030101010101" pitchFamily="2" charset="-122"/>
            </a:endParaRPr>
          </a:p>
          <a:p>
            <a:pPr>
              <a:lnSpc>
                <a:spcPts val="1600"/>
              </a:lnSpc>
            </a:pPr>
            <a:r>
              <a:rPr lang="en-US" sz="1400" b="0" err="1">
                <a:latin typeface="SimSun" panose="02010600030101010101" pitchFamily="2" charset="-122"/>
                <a:ea typeface="SimSun" panose="02010600030101010101" pitchFamily="2" charset="-122"/>
              </a:rPr>
              <a:t>离开的人</a:t>
            </a:r>
            <a:r>
              <a:rPr lang="ru-RU" sz="1400" b="0">
                <a:ea typeface="SimSun" panose="02010600030101010101" pitchFamily="2" charset="-122"/>
              </a:rPr>
              <a:t>——</a:t>
            </a:r>
            <a:r>
              <a:rPr lang="en-US" sz="1400" b="0" err="1">
                <a:latin typeface="SimSun" panose="02010600030101010101" pitchFamily="2" charset="-122"/>
                <a:ea typeface="SimSun" panose="02010600030101010101" pitchFamily="2" charset="-122"/>
              </a:rPr>
              <a:t>不用怀念。</a:t>
            </a:r>
            <a:endParaRPr lang="ru-RU" sz="1400" b="0">
              <a:ea typeface="SimSun" panose="02010600030101010101" pitchFamily="2" charset="-122"/>
            </a:endParaRPr>
          </a:p>
          <a:p>
            <a:pPr>
              <a:lnSpc>
                <a:spcPts val="1600"/>
              </a:lnSpc>
            </a:pPr>
            <a:r>
              <a:rPr lang="ru-RU" sz="1400" b="0">
                <a:ea typeface="SimSun" panose="02010600030101010101" pitchFamily="2" charset="-122"/>
              </a:rPr>
              <a:t> </a:t>
            </a:r>
          </a:p>
          <a:p>
            <a:pPr>
              <a:lnSpc>
                <a:spcPts val="1600"/>
              </a:lnSpc>
            </a:pPr>
            <a:r>
              <a:rPr lang="en-US" sz="1400" b="0" err="1">
                <a:latin typeface="SimSun" panose="02010600030101010101" pitchFamily="2" charset="-122"/>
                <a:ea typeface="SimSun" panose="02010600030101010101" pitchFamily="2" charset="-122"/>
              </a:rPr>
              <a:t>春季里祈盼夏天。</a:t>
            </a:r>
            <a:endParaRPr lang="ru-RU" sz="1400" b="0">
              <a:ea typeface="SimSun" panose="02010600030101010101" pitchFamily="2" charset="-122"/>
            </a:endParaRPr>
          </a:p>
          <a:p>
            <a:pPr>
              <a:lnSpc>
                <a:spcPts val="1600"/>
              </a:lnSpc>
            </a:pPr>
            <a:r>
              <a:rPr lang="en-US" sz="1400" b="0" err="1">
                <a:latin typeface="SimSun" panose="02010600030101010101" pitchFamily="2" charset="-122"/>
                <a:ea typeface="SimSun" panose="02010600030101010101" pitchFamily="2" charset="-122"/>
              </a:rPr>
              <a:t>夏季里预感到秋天。</a:t>
            </a:r>
            <a:endParaRPr lang="ru-RU" sz="1400" b="0">
              <a:ea typeface="SimSun" panose="02010600030101010101" pitchFamily="2" charset="-122"/>
            </a:endParaRPr>
          </a:p>
          <a:p>
            <a:pPr>
              <a:lnSpc>
                <a:spcPts val="1600"/>
              </a:lnSpc>
            </a:pPr>
            <a:r>
              <a:rPr lang="en-US" sz="1400" b="0" err="1">
                <a:latin typeface="SimSun" panose="02010600030101010101" pitchFamily="2" charset="-122"/>
                <a:ea typeface="SimSun" panose="02010600030101010101" pitchFamily="2" charset="-122"/>
              </a:rPr>
              <a:t>秋季里等待冬天。</a:t>
            </a:r>
            <a:endParaRPr lang="ru-RU" sz="1400" b="0">
              <a:ea typeface="SimSun" panose="02010600030101010101" pitchFamily="2" charset="-122"/>
            </a:endParaRPr>
          </a:p>
          <a:p>
            <a:pPr>
              <a:lnSpc>
                <a:spcPts val="1600"/>
              </a:lnSpc>
            </a:pPr>
            <a:r>
              <a:rPr lang="en-US" sz="1400" b="0" err="1">
                <a:latin typeface="SimSun" panose="02010600030101010101" pitchFamily="2" charset="-122"/>
                <a:ea typeface="SimSun" panose="02010600030101010101" pitchFamily="2" charset="-122"/>
              </a:rPr>
              <a:t>冬季里看飞雪弥漫。</a:t>
            </a:r>
            <a:endParaRPr lang="ru-RU" sz="1400" b="0">
              <a:ea typeface="SimSun" panose="02010600030101010101" pitchFamily="2" charset="-122"/>
            </a:endParaRPr>
          </a:p>
          <a:p>
            <a:pPr>
              <a:lnSpc>
                <a:spcPts val="1600"/>
              </a:lnSpc>
            </a:pPr>
            <a:r>
              <a:rPr lang="ru-RU" sz="1400" b="0">
                <a:ea typeface="SimSun" panose="02010600030101010101" pitchFamily="2" charset="-122"/>
              </a:rPr>
              <a:t> </a:t>
            </a:r>
          </a:p>
          <a:p>
            <a:pPr>
              <a:lnSpc>
                <a:spcPts val="1600"/>
              </a:lnSpc>
            </a:pPr>
            <a:r>
              <a:rPr lang="en-US" sz="1400" b="0" err="1">
                <a:latin typeface="SimSun" panose="02010600030101010101" pitchFamily="2" charset="-122"/>
                <a:ea typeface="SimSun" panose="02010600030101010101" pitchFamily="2" charset="-122"/>
              </a:rPr>
              <a:t>如果你的道路坎坷曲折</a:t>
            </a:r>
            <a:r>
              <a:rPr lang="ru-RU" sz="1400" b="0">
                <a:ea typeface="SimSun" panose="02010600030101010101" pitchFamily="2" charset="-122"/>
              </a:rPr>
              <a:t>——</a:t>
            </a:r>
          </a:p>
          <a:p>
            <a:pPr>
              <a:lnSpc>
                <a:spcPts val="1600"/>
              </a:lnSpc>
            </a:pPr>
            <a:r>
              <a:rPr lang="en-US" sz="1400" b="0" err="1">
                <a:latin typeface="SimSun" panose="02010600030101010101" pitchFamily="2" charset="-122"/>
                <a:ea typeface="SimSun" panose="02010600030101010101" pitchFamily="2" charset="-122"/>
              </a:rPr>
              <a:t>荒草丛是你的归宿。 </a:t>
            </a:r>
            <a:endParaRPr lang="ru-RU" sz="1400" b="0">
              <a:ea typeface="SimSun" panose="02010600030101010101" pitchFamily="2" charset="-122"/>
            </a:endParaRPr>
          </a:p>
          <a:p>
            <a:pPr>
              <a:lnSpc>
                <a:spcPts val="1600"/>
              </a:lnSpc>
            </a:pPr>
            <a:r>
              <a:rPr lang="en-US" sz="1400" b="0" err="1">
                <a:latin typeface="SimSun" panose="02010600030101010101" pitchFamily="2" charset="-122"/>
                <a:ea typeface="SimSun" panose="02010600030101010101" pitchFamily="2" charset="-122"/>
              </a:rPr>
              <a:t>如果你的道路进退两难</a:t>
            </a:r>
            <a:r>
              <a:rPr lang="ru-RU" sz="1400" b="0">
                <a:ea typeface="SimSun" panose="02010600030101010101" pitchFamily="2" charset="-122"/>
              </a:rPr>
              <a:t>——</a:t>
            </a:r>
          </a:p>
          <a:p>
            <a:pPr>
              <a:lnSpc>
                <a:spcPts val="1600"/>
              </a:lnSpc>
            </a:pPr>
            <a:r>
              <a:rPr lang="en-US" sz="1400" b="0" err="1">
                <a:latin typeface="SimSun" panose="02010600030101010101" pitchFamily="2" charset="-122"/>
                <a:ea typeface="SimSun" panose="02010600030101010101" pitchFamily="2" charset="-122"/>
              </a:rPr>
              <a:t>荒草丛是你的归宿。 </a:t>
            </a:r>
            <a:endParaRPr lang="ru-RU" sz="1400" b="0">
              <a:ea typeface="SimSun" panose="02010600030101010101" pitchFamily="2" charset="-122"/>
            </a:endParaRPr>
          </a:p>
          <a:p>
            <a:pPr>
              <a:lnSpc>
                <a:spcPts val="1600"/>
              </a:lnSpc>
            </a:pPr>
            <a:r>
              <a:rPr lang="en-US" sz="1400" b="0" err="1">
                <a:latin typeface="SimSun" panose="02010600030101010101" pitchFamily="2" charset="-122"/>
                <a:ea typeface="SimSun" panose="02010600030101010101" pitchFamily="2" charset="-122"/>
              </a:rPr>
              <a:t>如果你的道路攀上巅峰</a:t>
            </a:r>
            <a:r>
              <a:rPr lang="ru-RU" sz="1400" b="0">
                <a:ea typeface="SimSun" panose="02010600030101010101" pitchFamily="2" charset="-122"/>
              </a:rPr>
              <a:t>——</a:t>
            </a:r>
          </a:p>
          <a:p>
            <a:pPr>
              <a:lnSpc>
                <a:spcPts val="1600"/>
              </a:lnSpc>
            </a:pPr>
            <a:r>
              <a:rPr lang="en-US" sz="1400" b="0" err="1">
                <a:latin typeface="SimSun" panose="02010600030101010101" pitchFamily="2" charset="-122"/>
                <a:ea typeface="SimSun" panose="02010600030101010101" pitchFamily="2" charset="-122"/>
              </a:rPr>
              <a:t>荒草丛是你的归宿。 </a:t>
            </a:r>
            <a:endParaRPr lang="ru-RU" sz="1400" b="0">
              <a:ea typeface="SimSun" panose="02010600030101010101" pitchFamily="2" charset="-122"/>
            </a:endParaRPr>
          </a:p>
          <a:p>
            <a:pPr>
              <a:lnSpc>
                <a:spcPts val="1600"/>
              </a:lnSpc>
            </a:pPr>
            <a:r>
              <a:rPr lang="en-US" sz="1400" b="0" err="1">
                <a:latin typeface="SimSun" panose="02010600030101010101" pitchFamily="2" charset="-122"/>
                <a:ea typeface="SimSun" panose="02010600030101010101" pitchFamily="2" charset="-122"/>
              </a:rPr>
              <a:t>如果你的道路坠入深渊</a:t>
            </a:r>
            <a:r>
              <a:rPr lang="ru-RU" sz="1400" b="0">
                <a:ea typeface="SimSun" panose="02010600030101010101" pitchFamily="2" charset="-122"/>
              </a:rPr>
              <a:t>——</a:t>
            </a:r>
          </a:p>
          <a:p>
            <a:pPr>
              <a:lnSpc>
                <a:spcPts val="1600"/>
              </a:lnSpc>
            </a:pPr>
            <a:r>
              <a:rPr lang="en-US" sz="1400" b="0" err="1">
                <a:latin typeface="SimSun" panose="02010600030101010101" pitchFamily="2" charset="-122"/>
                <a:ea typeface="SimSun" panose="02010600030101010101" pitchFamily="2" charset="-122"/>
              </a:rPr>
              <a:t>荒草丛是你的归宿。</a:t>
            </a:r>
            <a:r>
              <a:rPr lang="ru-RU" sz="1400" b="0">
                <a:ea typeface="SimSun" panose="02010600030101010101" pitchFamily="2" charset="-122"/>
              </a:rPr>
              <a:t> </a:t>
            </a:r>
            <a:br>
              <a:rPr lang="ru-RU" sz="1400" b="0">
                <a:ea typeface="SimSun" panose="02010600030101010101" pitchFamily="2" charset="-122"/>
              </a:rPr>
            </a:br>
            <a:endParaRPr lang="ru-RU" sz="1400" b="0">
              <a:ea typeface="SimSun" panose="02010600030101010101" pitchFamily="2" charset="-122"/>
            </a:endParaRPr>
          </a:p>
          <a:p>
            <a:pPr>
              <a:lnSpc>
                <a:spcPts val="1600"/>
              </a:lnSpc>
            </a:pPr>
            <a:r>
              <a:rPr lang="en-US" sz="1400" b="0" err="1" smtClean="0">
                <a:latin typeface="SimSun" panose="02010600030101010101" pitchFamily="2" charset="-122"/>
                <a:ea typeface="SimSun" panose="02010600030101010101" pitchFamily="2" charset="-122"/>
              </a:rPr>
              <a:t>人世间的生活永远延续</a:t>
            </a:r>
            <a:r>
              <a:rPr lang="en-US" sz="1400" b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1400" b="0">
              <a:ea typeface="SimSun" panose="02010600030101010101" pitchFamily="2" charset="-122"/>
            </a:endParaRPr>
          </a:p>
          <a:p>
            <a:pPr>
              <a:lnSpc>
                <a:spcPts val="1600"/>
              </a:lnSpc>
            </a:pPr>
            <a:r>
              <a:rPr lang="en-US" sz="1400" b="0" err="1">
                <a:latin typeface="SimSun" panose="02010600030101010101" pitchFamily="2" charset="-122"/>
                <a:ea typeface="SimSun" panose="02010600030101010101" pitchFamily="2" charset="-122"/>
              </a:rPr>
              <a:t>死亡，注定了不可避免。</a:t>
            </a:r>
            <a:endParaRPr lang="ru-RU" sz="1400" b="0">
              <a:ea typeface="SimSun" panose="02010600030101010101" pitchFamily="2" charset="-122"/>
            </a:endParaRPr>
          </a:p>
          <a:p>
            <a:pPr>
              <a:lnSpc>
                <a:spcPts val="1600"/>
              </a:lnSpc>
            </a:pPr>
            <a:r>
              <a:rPr lang="en-US" sz="1400" b="0" err="1">
                <a:latin typeface="SimSun" panose="02010600030101010101" pitchFamily="2" charset="-122"/>
                <a:ea typeface="SimSun" panose="02010600030101010101" pitchFamily="2" charset="-122"/>
              </a:rPr>
              <a:t>也许你会变成昆虫翅膀，</a:t>
            </a:r>
            <a:endParaRPr lang="ru-RU" sz="1400" b="0">
              <a:ea typeface="SimSun" panose="02010600030101010101" pitchFamily="2" charset="-122"/>
            </a:endParaRPr>
          </a:p>
          <a:p>
            <a:pPr>
              <a:lnSpc>
                <a:spcPts val="1600"/>
              </a:lnSpc>
            </a:pPr>
            <a:r>
              <a:rPr lang="en-US" sz="1400" b="0" err="1">
                <a:latin typeface="SimSun" panose="02010600030101010101" pitchFamily="2" charset="-122"/>
                <a:ea typeface="SimSun" panose="02010600030101010101" pitchFamily="2" charset="-122"/>
              </a:rPr>
              <a:t>或者变成一只老鼠的肝</a:t>
            </a:r>
            <a:r>
              <a:rPr lang="en-US" sz="1400" b="0" smtClean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1400" b="0">
              <a:ea typeface="SimSun" panose="02010600030101010101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80312" y="5633798"/>
            <a:ext cx="1543692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400" b="0" smtClean="0">
                <a:ea typeface="SimSun" panose="02010600030101010101" pitchFamily="2" charset="-122"/>
              </a:rPr>
              <a:t>1988</a:t>
            </a:r>
            <a:r>
              <a:rPr lang="en-US" sz="1400" b="0">
                <a:latin typeface="SimSun" panose="02010600030101010101" pitchFamily="2" charset="-122"/>
                <a:ea typeface="SimSun" panose="02010600030101010101" pitchFamily="2" charset="-122"/>
              </a:rPr>
              <a:t>年</a:t>
            </a:r>
            <a:r>
              <a:rPr lang="ru-RU" sz="1400" b="0">
                <a:ea typeface="SimSun" panose="02010600030101010101" pitchFamily="2" charset="-122"/>
              </a:rPr>
              <a:t> 7</a:t>
            </a:r>
            <a:r>
              <a:rPr lang="en-US" sz="1400" b="0">
                <a:latin typeface="SimSun" panose="02010600030101010101" pitchFamily="2" charset="-122"/>
                <a:ea typeface="SimSun" panose="02010600030101010101" pitchFamily="2" charset="-122"/>
              </a:rPr>
              <a:t>月</a:t>
            </a:r>
            <a:endParaRPr lang="ru-RU" sz="1400" b="0">
              <a:ea typeface="SimSun" panose="02010600030101010101" pitchFamily="2" charset="-122"/>
            </a:endParaRPr>
          </a:p>
          <a:p>
            <a:r>
              <a:rPr lang="ru-RU" sz="1400" b="0">
                <a:ea typeface="SimSun" panose="02010600030101010101" pitchFamily="2" charset="-122"/>
              </a:rPr>
              <a:t>2019</a:t>
            </a:r>
            <a:r>
              <a:rPr lang="en-US" sz="1400" b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sz="1400" b="0">
                <a:ea typeface="SimSun" panose="02010600030101010101" pitchFamily="2" charset="-122"/>
              </a:rPr>
              <a:t>1</a:t>
            </a:r>
            <a:r>
              <a:rPr lang="en-US" sz="1400" b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sz="1400" b="0">
                <a:ea typeface="SimSun" panose="02010600030101010101" pitchFamily="2" charset="-122"/>
              </a:rPr>
              <a:t>7 </a:t>
            </a:r>
            <a:r>
              <a:rPr lang="en-US" sz="1400" b="0" err="1">
                <a:latin typeface="SimSun" panose="02010600030101010101" pitchFamily="2" charset="-122"/>
                <a:ea typeface="SimSun" panose="02010600030101010101" pitchFamily="2" charset="-122"/>
              </a:rPr>
              <a:t>谷羽译</a:t>
            </a:r>
            <a:endParaRPr lang="ru-RU" sz="1400" b="0">
              <a:ea typeface="SimSun" panose="02010600030101010101" pitchFamily="2" charset="-122"/>
            </a:endParaRPr>
          </a:p>
          <a:p>
            <a:r>
              <a:rPr lang="ru-RU" sz="1400" b="0">
                <a:ea typeface="SimSun" panose="02010600030101010101" pitchFamily="2" charset="-122"/>
              </a:rPr>
              <a:t>2019</a:t>
            </a:r>
            <a:r>
              <a:rPr lang="en-US" sz="1400" b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sz="1400" b="0">
                <a:ea typeface="SimSun" panose="02010600030101010101" pitchFamily="2" charset="-122"/>
              </a:rPr>
              <a:t>1</a:t>
            </a:r>
            <a:r>
              <a:rPr lang="en-US" sz="1400" b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sz="1400" b="0">
                <a:ea typeface="SimSun" panose="02010600030101010101" pitchFamily="2" charset="-122"/>
              </a:rPr>
              <a:t>21 </a:t>
            </a:r>
            <a:r>
              <a:rPr lang="en-US" sz="1400" b="0" err="1" smtClean="0">
                <a:latin typeface="SimSun" panose="02010600030101010101" pitchFamily="2" charset="-122"/>
                <a:ea typeface="SimSun" panose="02010600030101010101" pitchFamily="2" charset="-122"/>
              </a:rPr>
              <a:t>修改</a:t>
            </a:r>
            <a:endParaRPr lang="ru-RU" sz="1400" b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4961993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29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1039258"/>
            <a:ext cx="4623060" cy="34778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600">
                <a:latin typeface="Bookman Old Style" panose="02050604050505020204" pitchFamily="18" charset="0"/>
              </a:rPr>
              <a:t>Бабочка Чжуан Чжоу</a:t>
            </a:r>
          </a:p>
          <a:p>
            <a:r>
              <a:rPr lang="ru-RU" sz="1600">
                <a:latin typeface="Bookman Old Style" panose="02050604050505020204" pitchFamily="18" charset="0"/>
              </a:rPr>
              <a:t> 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Я спросил у порхающей бабочки: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—      Эй, Чжуан Чжоу!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Ты третье тысячелетие всё порхаешь,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Когда уж уймёшься?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И бабочка мне пропорхала: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—      Простите, мужчина, Вы обознались.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Я на свет родилась только сегодня утром.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—      Ах вот как?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Выходит, врут все философы и поэты.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—      Они все ещё спят, философы и поэты.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И Чжуан Чжоу упорхал в синее-синее </a:t>
            </a:r>
            <a:r>
              <a:rPr lang="ru-RU" sz="1600" b="0" smtClean="0">
                <a:latin typeface="Bookman Old Style" panose="02050604050505020204" pitchFamily="18" charset="0"/>
              </a:rPr>
              <a:t>небо</a:t>
            </a:r>
          </a:p>
          <a:p>
            <a:r>
              <a:rPr lang="ru-RU" sz="1600" b="0" smtClean="0">
                <a:latin typeface="Bookman Old Style" panose="02050604050505020204" pitchFamily="18" charset="0"/>
              </a:rPr>
              <a:t>раннего </a:t>
            </a:r>
            <a:r>
              <a:rPr lang="ru-RU" sz="1600" b="0">
                <a:latin typeface="Bookman Old Style" panose="02050604050505020204" pitchFamily="18" charset="0"/>
              </a:rPr>
              <a:t>утра.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4088" y="1053311"/>
            <a:ext cx="3456384" cy="40318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600" err="1">
                <a:latin typeface="SimSun" panose="02010600030101010101" pitchFamily="2" charset="-122"/>
                <a:ea typeface="SimSun" panose="02010600030101010101" pitchFamily="2" charset="-122"/>
              </a:rPr>
              <a:t>庄周的蝴蝶</a:t>
            </a:r>
            <a:endParaRPr lang="ru-RU" sz="1600">
              <a:ea typeface="SimSun" panose="02010600030101010101" pitchFamily="2" charset="-122"/>
            </a:endParaRPr>
          </a:p>
          <a:p>
            <a:r>
              <a:rPr lang="ru-RU" sz="1600" b="0">
                <a:ea typeface="SimSun" panose="02010600030101010101" pitchFamily="2" charset="-122"/>
              </a:rPr>
              <a:t> </a:t>
            </a:r>
          </a:p>
          <a:p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蝴蝶翩翩飞舞，我问：</a:t>
            </a:r>
            <a:endParaRPr lang="ru-RU" sz="1600" b="0">
              <a:ea typeface="SimSun" panose="02010600030101010101" pitchFamily="2" charset="-122"/>
            </a:endParaRPr>
          </a:p>
          <a:p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“哎，庄周！</a:t>
            </a:r>
            <a:endParaRPr lang="ru-RU" sz="1600" b="0">
              <a:ea typeface="SimSun" panose="02010600030101010101" pitchFamily="2" charset="-122"/>
            </a:endParaRPr>
          </a:p>
          <a:p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你已经飞了三千年</a:t>
            </a:r>
            <a:endParaRPr lang="ru-RU" sz="1600" b="0">
              <a:ea typeface="SimSun" panose="02010600030101010101" pitchFamily="2" charset="-122"/>
            </a:endParaRPr>
          </a:p>
          <a:p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什么时候才能清醒？</a:t>
            </a:r>
            <a:r>
              <a:rPr lang="ru-RU" sz="1600" b="0">
                <a:ea typeface="SimSun" panose="02010600030101010101" pitchFamily="2" charset="-122"/>
              </a:rPr>
              <a:t>”</a:t>
            </a:r>
          </a:p>
          <a:p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飞舞的蝴蝶回答我：</a:t>
            </a:r>
            <a:endParaRPr lang="ru-RU" sz="1600" b="0">
              <a:ea typeface="SimSun" panose="02010600030101010101" pitchFamily="2" charset="-122"/>
            </a:endParaRPr>
          </a:p>
          <a:p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“对不起，您认错了，老先生。</a:t>
            </a:r>
            <a:endParaRPr lang="ru-RU" sz="1600" b="0">
              <a:ea typeface="SimSun" panose="02010600030101010101" pitchFamily="2" charset="-122"/>
            </a:endParaRPr>
          </a:p>
          <a:p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来这个世界，今天早晨我才出生。</a:t>
            </a:r>
            <a:r>
              <a:rPr lang="ru-RU" sz="1600" b="0">
                <a:ea typeface="SimSun" panose="02010600030101010101" pitchFamily="2" charset="-122"/>
              </a:rPr>
              <a:t>”</a:t>
            </a:r>
          </a:p>
          <a:p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“哎呀呀，怎么会是这样？</a:t>
            </a:r>
            <a:endParaRPr lang="ru-RU" sz="1600" b="0">
              <a:ea typeface="SimSun" panose="02010600030101010101" pitchFamily="2" charset="-122"/>
            </a:endParaRPr>
          </a:p>
          <a:p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原来，所有哲学家和诗人都在撒谎。</a:t>
            </a:r>
            <a:r>
              <a:rPr lang="ru-RU" sz="1600" b="0">
                <a:ea typeface="SimSun" panose="02010600030101010101" pitchFamily="2" charset="-122"/>
              </a:rPr>
              <a:t>”</a:t>
            </a:r>
          </a:p>
          <a:p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“哲学家和诗人，还都没有睡醒。</a:t>
            </a:r>
            <a:r>
              <a:rPr lang="ru-RU" sz="1600" b="0">
                <a:ea typeface="SimSun" panose="02010600030101010101" pitchFamily="2" charset="-122"/>
              </a:rPr>
              <a:t>”</a:t>
            </a:r>
          </a:p>
          <a:p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庄周说着飞向早晨蓝盈盈的天空。</a:t>
            </a:r>
            <a:endParaRPr lang="ru-RU" sz="1600" b="0">
              <a:ea typeface="SimSun" panose="02010600030101010101" pitchFamily="2" charset="-122"/>
            </a:endParaRPr>
          </a:p>
          <a:p>
            <a:r>
              <a:rPr lang="ru-RU" sz="1600" b="0">
                <a:ea typeface="SimSun" panose="02010600030101010101" pitchFamily="2" charset="-122"/>
              </a:rPr>
              <a:t> </a:t>
            </a:r>
            <a:endParaRPr lang="ru-RU" sz="1400" b="0">
              <a:ea typeface="SimSun" panose="02010600030101010101" pitchFamily="2" charset="-122"/>
            </a:endParaRPr>
          </a:p>
          <a:p>
            <a:pPr algn="r"/>
            <a:r>
              <a:rPr lang="ru-RU" sz="1400" b="0">
                <a:ea typeface="SimSun" panose="02010600030101010101" pitchFamily="2" charset="-122"/>
              </a:rPr>
              <a:t>2020</a:t>
            </a:r>
            <a:r>
              <a:rPr lang="zh-CN" altLang="en-US" sz="1400" b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sz="1400" b="0">
                <a:ea typeface="SimSun" panose="02010600030101010101" pitchFamily="2" charset="-122"/>
              </a:rPr>
              <a:t>7</a:t>
            </a:r>
            <a:r>
              <a:rPr lang="zh-CN" altLang="en-US" sz="1400" b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sz="1400" b="0">
                <a:ea typeface="SimSun" panose="02010600030101010101" pitchFamily="2" charset="-122"/>
              </a:rPr>
              <a:t>8</a:t>
            </a:r>
          </a:p>
          <a:p>
            <a:pPr algn="r"/>
            <a:r>
              <a:rPr lang="ru-RU" sz="1400" b="0">
                <a:ea typeface="SimSun" panose="02010600030101010101" pitchFamily="2" charset="-122"/>
              </a:rPr>
              <a:t>               2020</a:t>
            </a:r>
            <a:r>
              <a:rPr lang="zh-CN" altLang="en-US" sz="1400" b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sz="1400" b="0">
                <a:ea typeface="SimSun" panose="02010600030101010101" pitchFamily="2" charset="-122"/>
              </a:rPr>
              <a:t>7</a:t>
            </a:r>
            <a:r>
              <a:rPr lang="zh-CN" altLang="en-US" sz="1400" b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sz="1400" b="0">
                <a:ea typeface="SimSun" panose="02010600030101010101" pitchFamily="2" charset="-122"/>
              </a:rPr>
              <a:t>9</a:t>
            </a:r>
            <a:r>
              <a:rPr lang="zh-CN" altLang="en-US" sz="1400" b="0">
                <a:latin typeface="SimSun" panose="02010600030101010101" pitchFamily="2" charset="-122"/>
                <a:ea typeface="SimSun" panose="02010600030101010101" pitchFamily="2" charset="-122"/>
              </a:rPr>
              <a:t>谷羽译</a:t>
            </a:r>
            <a:endParaRPr lang="ru-RU" sz="1400" b="0">
              <a:ea typeface="SimSun" panose="02010600030101010101" pitchFamily="2" charset="-12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187" y="4293336"/>
            <a:ext cx="3956045" cy="21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904" y="198010"/>
            <a:ext cx="1408176" cy="16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90554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3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007" y="144000"/>
            <a:ext cx="2520590" cy="630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4000"/>
            <a:ext cx="771431" cy="630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24624" y="117344"/>
            <a:ext cx="2639864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sz="2400" b="0"/>
              <a:t>Лето тысяча девятьсот пятьдесят </a:t>
            </a:r>
            <a:r>
              <a:rPr lang="ru-RU" sz="2400" b="0" smtClean="0"/>
              <a:t>пятого года.</a:t>
            </a:r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1066628568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30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0000"/>
            <a:ext cx="4286120" cy="630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44162" y="1412776"/>
            <a:ext cx="1642693" cy="22159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2400" dirty="0" smtClean="0"/>
              <a:t>Таинство</a:t>
            </a:r>
          </a:p>
          <a:p>
            <a:pPr algn="ctr"/>
            <a:endParaRPr lang="ru-RU" sz="2400" dirty="0"/>
          </a:p>
          <a:p>
            <a:pPr algn="ctr"/>
            <a:r>
              <a:rPr lang="ja-JP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圣礼</a:t>
            </a:r>
            <a:endParaRPr lang="ru-RU" sz="2400" dirty="0">
              <a:ea typeface="SimSun" panose="02010600030101010101" pitchFamily="2" charset="-122"/>
            </a:endParaRPr>
          </a:p>
          <a:p>
            <a:pPr algn="ctr"/>
            <a:endParaRPr lang="ru-RU" b="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80-е годы</a:t>
            </a:r>
          </a:p>
          <a:p>
            <a:pPr algn="ctr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бумага, акварель</a:t>
            </a:r>
          </a:p>
          <a:p>
            <a:pPr algn="ctr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540 х 405 мм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991870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31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0000"/>
            <a:ext cx="5672746" cy="630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19315" y="1412776"/>
            <a:ext cx="1983555" cy="22159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2400" dirty="0" smtClean="0"/>
              <a:t>Горы и воды</a:t>
            </a:r>
          </a:p>
          <a:p>
            <a:pPr algn="ctr"/>
            <a:endParaRPr lang="ru-RU" sz="2400" dirty="0"/>
          </a:p>
          <a:p>
            <a:pPr algn="ctr"/>
            <a:r>
              <a:rPr lang="ja-JP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山水</a:t>
            </a:r>
            <a:endParaRPr lang="ru-RU" sz="2400" dirty="0">
              <a:ea typeface="SimSun" panose="02010600030101010101" pitchFamily="2" charset="-122"/>
            </a:endParaRPr>
          </a:p>
          <a:p>
            <a:pPr algn="ctr"/>
            <a:endParaRPr lang="ru-RU" b="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1986</a:t>
            </a:r>
          </a:p>
          <a:p>
            <a:pPr algn="ctr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картон, темпера</a:t>
            </a:r>
          </a:p>
          <a:p>
            <a:pPr algn="ctr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455 х 445 мм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108843"/>
      </p:ext>
    </p:extLst>
  </p:cSld>
  <p:clrMapOvr>
    <a:masterClrMapping/>
  </p:clrMapOvr>
  <p:transition spd="slow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32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478" y="180000"/>
            <a:ext cx="3986877" cy="630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68144" y="1412776"/>
            <a:ext cx="2840906" cy="22159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2400" dirty="0" smtClean="0"/>
              <a:t>Деревья в пустоте</a:t>
            </a:r>
          </a:p>
          <a:p>
            <a:pPr algn="ctr"/>
            <a:endParaRPr lang="ru-RU" sz="2400" dirty="0"/>
          </a:p>
          <a:p>
            <a:pPr algn="ctr"/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虚空中的树木</a:t>
            </a:r>
            <a:endParaRPr lang="ru-RU" sz="2400" dirty="0">
              <a:ea typeface="SimSun" panose="02010600030101010101" pitchFamily="2" charset="-122"/>
            </a:endParaRPr>
          </a:p>
          <a:p>
            <a:pPr algn="ctr"/>
            <a:endParaRPr lang="ru-RU" b="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1987</a:t>
            </a:r>
          </a:p>
          <a:p>
            <a:pPr algn="ctr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бумага, акварель</a:t>
            </a:r>
          </a:p>
          <a:p>
            <a:pPr algn="ctr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420 х 270 мм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480760"/>
      </p:ext>
    </p:extLst>
  </p:cSld>
  <p:clrMapOvr>
    <a:masterClrMapping/>
  </p:clrMapOvr>
  <p:transition spd="slow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33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8640"/>
            <a:ext cx="7457494" cy="529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22006" y="5517232"/>
            <a:ext cx="3607975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2400" dirty="0" smtClean="0"/>
              <a:t>Две горы	</a:t>
            </a:r>
            <a:r>
              <a:rPr lang="ja-JP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两座山</a:t>
            </a:r>
            <a:endParaRPr lang="ru-RU" sz="2400" dirty="0">
              <a:ea typeface="SimSun" panose="02010600030101010101" pitchFamily="2" charset="-122"/>
            </a:endParaRPr>
          </a:p>
          <a:p>
            <a:pPr algn="ctr"/>
            <a:endParaRPr lang="ru-RU" b="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1993, бумага, акварель, 210 х 295 мм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7483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34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16" name="Picture 4" descr="I Zin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404813"/>
            <a:ext cx="4200525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I Zin 1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3855" y="3500438"/>
            <a:ext cx="62865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1718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35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475656" y="620688"/>
            <a:ext cx="82073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3200">
                <a:latin typeface="SimSun" panose="02010600030101010101" pitchFamily="2" charset="-122"/>
                <a:ea typeface="SimSun" panose="02010600030101010101" pitchFamily="2" charset="-122"/>
              </a:rPr>
              <a:t>伏羲</a:t>
            </a:r>
            <a:endParaRPr lang="ru-RU" altLang="ru-RU" sz="3200">
              <a:ea typeface="SimSun" panose="02010600030101010101" pitchFamily="2" charset="-122"/>
            </a:endParaRPr>
          </a:p>
        </p:txBody>
      </p:sp>
      <p:pic>
        <p:nvPicPr>
          <p:cNvPr id="20" name="Picture 4" descr="GG_po_Fu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20" y="1413336"/>
            <a:ext cx="3633157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89"/>
          <p:cNvSpPr txBox="1">
            <a:spLocks noChangeArrowheads="1"/>
          </p:cNvSpPr>
          <p:nvPr/>
        </p:nvSpPr>
        <p:spPr bwMode="auto">
          <a:xfrm>
            <a:off x="4508941" y="283875"/>
            <a:ext cx="4465966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ja-JP" altLang="en-US" sz="3200">
                <a:latin typeface="SimSun" panose="02010600030101010101" pitchFamily="2" charset="-122"/>
                <a:ea typeface="SimSun" panose="02010600030101010101" pitchFamily="2" charset="-122"/>
              </a:rPr>
              <a:t>京</a:t>
            </a:r>
            <a:r>
              <a:rPr lang="ja-JP" altLang="en-US" sz="3200" smtClean="0">
                <a:latin typeface="SimSun" panose="02010600030101010101" pitchFamily="2" charset="-122"/>
                <a:ea typeface="SimSun" panose="02010600030101010101" pitchFamily="2" charset="-122"/>
              </a:rPr>
              <a:t>房</a:t>
            </a:r>
            <a:r>
              <a:rPr lang="en-US" altLang="ja-JP" sz="3200" smtClean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ru-RU" altLang="ja-JP" sz="3200" smtClean="0">
                <a:ea typeface="SimSun" panose="02010600030101010101" pitchFamily="2" charset="-122"/>
              </a:rPr>
              <a:t>(</a:t>
            </a:r>
            <a:r>
              <a:rPr lang="ja-JP" altLang="en-US" sz="3200">
                <a:latin typeface="SimSun" panose="02010600030101010101" pitchFamily="2" charset="-122"/>
                <a:ea typeface="SimSun" panose="02010600030101010101" pitchFamily="2" charset="-122"/>
              </a:rPr>
              <a:t>前</a:t>
            </a:r>
            <a:r>
              <a:rPr lang="en-US" altLang="ja-JP" sz="3200">
                <a:latin typeface="SimSun" panose="02010600030101010101" pitchFamily="2" charset="-122"/>
                <a:ea typeface="SimSun" panose="02010600030101010101" pitchFamily="2" charset="-122"/>
              </a:rPr>
              <a:t>77</a:t>
            </a:r>
            <a:r>
              <a:rPr lang="ja-JP" altLang="en-US" sz="3200">
                <a:latin typeface="SimSun" panose="02010600030101010101" pitchFamily="2" charset="-122"/>
                <a:ea typeface="SimSun" panose="02010600030101010101" pitchFamily="2" charset="-122"/>
              </a:rPr>
              <a:t>年－前</a:t>
            </a:r>
            <a:r>
              <a:rPr lang="en-US" altLang="ja-JP" sz="3200">
                <a:latin typeface="SimSun" panose="02010600030101010101" pitchFamily="2" charset="-122"/>
                <a:ea typeface="SimSun" panose="02010600030101010101" pitchFamily="2" charset="-122"/>
              </a:rPr>
              <a:t>37</a:t>
            </a:r>
            <a:r>
              <a:rPr lang="ja-JP" altLang="en-US" sz="3200">
                <a:latin typeface="SimSun" panose="02010600030101010101" pitchFamily="2" charset="-122"/>
                <a:ea typeface="SimSun" panose="02010600030101010101" pitchFamily="2" charset="-122"/>
              </a:rPr>
              <a:t>年</a:t>
            </a:r>
            <a:r>
              <a:rPr lang="ja-JP" altLang="en-US" sz="3200" smtClean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ru-RU" altLang="ja-JP" sz="320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eaLnBrk="1" hangingPunct="1">
              <a:spcBef>
                <a:spcPct val="0"/>
              </a:spcBef>
            </a:pPr>
            <a:r>
              <a:rPr lang="ja-JP" altLang="en-US" sz="3200" smtClean="0">
                <a:latin typeface="SimSun" panose="02010600030101010101" pitchFamily="2" charset="-122"/>
                <a:ea typeface="SimSun" panose="02010600030101010101" pitchFamily="2" charset="-122"/>
              </a:rPr>
              <a:t>八</a:t>
            </a:r>
            <a:r>
              <a:rPr lang="ja-JP" altLang="en-US" sz="3200">
                <a:latin typeface="SimSun" panose="02010600030101010101" pitchFamily="2" charset="-122"/>
                <a:ea typeface="SimSun" panose="02010600030101010101" pitchFamily="2" charset="-122"/>
              </a:rPr>
              <a:t>宫说</a:t>
            </a:r>
            <a:endParaRPr lang="ru-RU" altLang="ru-RU" sz="3200">
              <a:ea typeface="SimSun" panose="02010600030101010101" pitchFamily="2" charset="-122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572000" y="1413336"/>
            <a:ext cx="4320000" cy="5040000"/>
            <a:chOff x="3692400" y="944563"/>
            <a:chExt cx="5272088" cy="5653087"/>
          </a:xfrm>
        </p:grpSpPr>
        <p:pic>
          <p:nvPicPr>
            <p:cNvPr id="28" name="Picture 90" descr="tg7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92400" y="1052513"/>
              <a:ext cx="266700" cy="18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91" descr="tg0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92400" y="6129338"/>
              <a:ext cx="266700" cy="18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92" descr="tg1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92400" y="3184525"/>
              <a:ext cx="266700" cy="18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93" descr="tg2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92400" y="4652963"/>
              <a:ext cx="266700" cy="18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94" descr="tg3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92400" y="1768475"/>
              <a:ext cx="266700" cy="18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95" descr="tg4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92400" y="5373688"/>
              <a:ext cx="266700" cy="18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96" descr="tg5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92400" y="2433638"/>
              <a:ext cx="266700" cy="18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97" descr="tg6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92400" y="3933825"/>
              <a:ext cx="266700" cy="18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Rectangle 98"/>
            <p:cNvSpPr>
              <a:spLocks noChangeArrowheads="1"/>
            </p:cNvSpPr>
            <p:nvPr/>
          </p:nvSpPr>
          <p:spPr bwMode="auto">
            <a:xfrm>
              <a:off x="3692400" y="1249363"/>
              <a:ext cx="266700" cy="179387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7" name="Rectangle 99"/>
            <p:cNvSpPr>
              <a:spLocks noChangeArrowheads="1"/>
            </p:cNvSpPr>
            <p:nvPr/>
          </p:nvSpPr>
          <p:spPr bwMode="auto">
            <a:xfrm>
              <a:off x="3692400" y="1962150"/>
              <a:ext cx="266700" cy="179387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8" name="Rectangle 100"/>
            <p:cNvSpPr>
              <a:spLocks noChangeArrowheads="1"/>
            </p:cNvSpPr>
            <p:nvPr/>
          </p:nvSpPr>
          <p:spPr bwMode="auto">
            <a:xfrm>
              <a:off x="3692400" y="2627313"/>
              <a:ext cx="266700" cy="179387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9" name="Rectangle 101"/>
            <p:cNvSpPr>
              <a:spLocks noChangeArrowheads="1"/>
            </p:cNvSpPr>
            <p:nvPr/>
          </p:nvSpPr>
          <p:spPr bwMode="auto">
            <a:xfrm>
              <a:off x="3692400" y="3382963"/>
              <a:ext cx="266700" cy="179387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0" name="Rectangle 102"/>
            <p:cNvSpPr>
              <a:spLocks noChangeArrowheads="1"/>
            </p:cNvSpPr>
            <p:nvPr/>
          </p:nvSpPr>
          <p:spPr bwMode="auto">
            <a:xfrm>
              <a:off x="3692400" y="4127500"/>
              <a:ext cx="266700" cy="179387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1" name="Rectangle 103"/>
            <p:cNvSpPr>
              <a:spLocks noChangeArrowheads="1"/>
            </p:cNvSpPr>
            <p:nvPr/>
          </p:nvSpPr>
          <p:spPr bwMode="auto">
            <a:xfrm>
              <a:off x="3692400" y="4849813"/>
              <a:ext cx="266700" cy="179387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2" name="Rectangle 104"/>
            <p:cNvSpPr>
              <a:spLocks noChangeArrowheads="1"/>
            </p:cNvSpPr>
            <p:nvPr/>
          </p:nvSpPr>
          <p:spPr bwMode="auto">
            <a:xfrm>
              <a:off x="3692400" y="5565775"/>
              <a:ext cx="266700" cy="179387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3" name="Rectangle 105"/>
            <p:cNvSpPr>
              <a:spLocks noChangeArrowheads="1"/>
            </p:cNvSpPr>
            <p:nvPr/>
          </p:nvSpPr>
          <p:spPr bwMode="auto">
            <a:xfrm>
              <a:off x="3692400" y="6327775"/>
              <a:ext cx="266700" cy="179387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pic>
          <p:nvPicPr>
            <p:cNvPr id="46" name="Picture 108" descr="GG_Ziin_Fa_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30538" y="981075"/>
              <a:ext cx="4933950" cy="5586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Rectangle 109"/>
            <p:cNvSpPr>
              <a:spLocks noChangeArrowheads="1"/>
            </p:cNvSpPr>
            <p:nvPr/>
          </p:nvSpPr>
          <p:spPr bwMode="auto">
            <a:xfrm>
              <a:off x="4808413" y="944563"/>
              <a:ext cx="431800" cy="5653087"/>
            </a:xfrm>
            <a:prstGeom prst="rect">
              <a:avLst/>
            </a:prstGeom>
            <a:solidFill>
              <a:srgbClr val="FFFF00">
                <a:alpha val="1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</p:spTree>
    <p:extLst>
      <p:ext uri="{BB962C8B-B14F-4D97-AF65-F5344CB8AC3E}">
        <p14:creationId xmlns:p14="http://schemas.microsoft.com/office/powerpoint/2010/main" val="2910354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36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867206" y="241455"/>
            <a:ext cx="384881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ja-JP" altLang="en-US" sz="3200">
                <a:latin typeface="SimSun" panose="02010600030101010101" pitchFamily="2" charset="-122"/>
                <a:ea typeface="SimSun" panose="02010600030101010101" pitchFamily="2" charset="-122"/>
              </a:rPr>
              <a:t>馬王</a:t>
            </a:r>
            <a:r>
              <a:rPr lang="ja-JP" altLang="en-US" sz="3200" smtClean="0">
                <a:latin typeface="SimSun" panose="02010600030101010101" pitchFamily="2" charset="-122"/>
                <a:ea typeface="SimSun" panose="02010600030101010101" pitchFamily="2" charset="-122"/>
              </a:rPr>
              <a:t>堆</a:t>
            </a:r>
            <a:r>
              <a:rPr lang="ru-RU" altLang="ja-JP" sz="3200" smtClean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</a:p>
          <a:p>
            <a:pPr algn="ctr" eaLnBrk="1" hangingPunct="1">
              <a:spcBef>
                <a:spcPct val="0"/>
              </a:spcBef>
            </a:pPr>
            <a:r>
              <a:rPr lang="ru-RU" altLang="ja-JP" sz="3200" smtClean="0">
                <a:ea typeface="SimSun" panose="02010600030101010101" pitchFamily="2" charset="-122"/>
              </a:rPr>
              <a:t>(</a:t>
            </a:r>
            <a:r>
              <a:rPr lang="ja-JP" altLang="en-US" sz="3200" smtClean="0">
                <a:latin typeface="SimSun" panose="02010600030101010101" pitchFamily="2" charset="-122"/>
                <a:ea typeface="SimSun" panose="02010600030101010101" pitchFamily="2" charset="-122"/>
              </a:rPr>
              <a:t>前</a:t>
            </a:r>
            <a:r>
              <a:rPr lang="ru-RU" altLang="ja-JP" sz="3200" smtClean="0">
                <a:latin typeface="SimSun" panose="02010600030101010101" pitchFamily="2" charset="-122"/>
                <a:ea typeface="SimSun" panose="02010600030101010101" pitchFamily="2" charset="-122"/>
              </a:rPr>
              <a:t>180</a:t>
            </a:r>
            <a:r>
              <a:rPr lang="ja-JP" altLang="en-US" sz="3200" smtClean="0">
                <a:latin typeface="SimSun" panose="02010600030101010101" pitchFamily="2" charset="-122"/>
                <a:ea typeface="SimSun" panose="02010600030101010101" pitchFamily="2" charset="-122"/>
              </a:rPr>
              <a:t>年</a:t>
            </a:r>
            <a:r>
              <a:rPr lang="ja-JP" altLang="en-US" sz="3200">
                <a:latin typeface="SimSun" panose="02010600030101010101" pitchFamily="2" charset="-122"/>
                <a:ea typeface="SimSun" panose="02010600030101010101" pitchFamily="2" charset="-122"/>
              </a:rPr>
              <a:t>－</a:t>
            </a:r>
            <a:r>
              <a:rPr lang="ja-JP" altLang="en-US" sz="3200" smtClean="0">
                <a:latin typeface="SimSun" panose="02010600030101010101" pitchFamily="2" charset="-122"/>
                <a:ea typeface="SimSun" panose="02010600030101010101" pitchFamily="2" charset="-122"/>
              </a:rPr>
              <a:t>前</a:t>
            </a:r>
            <a:r>
              <a:rPr lang="ru-RU" altLang="ja-JP" sz="3200" smtClean="0">
                <a:latin typeface="SimSun" panose="02010600030101010101" pitchFamily="2" charset="-122"/>
                <a:ea typeface="SimSun" panose="02010600030101010101" pitchFamily="2" charset="-122"/>
              </a:rPr>
              <a:t>170</a:t>
            </a:r>
            <a:r>
              <a:rPr lang="ja-JP" altLang="en-US" sz="3200" smtClean="0">
                <a:latin typeface="SimSun" panose="02010600030101010101" pitchFamily="2" charset="-122"/>
                <a:ea typeface="SimSun" panose="02010600030101010101" pitchFamily="2" charset="-122"/>
              </a:rPr>
              <a:t>年</a:t>
            </a:r>
            <a:r>
              <a:rPr lang="ja-JP" altLang="en-US" sz="320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ru-RU" altLang="ru-RU" sz="3200">
              <a:ea typeface="SimSun" panose="02010600030101010101" pitchFamily="2" charset="-122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99877" y="1413336"/>
            <a:ext cx="4126404" cy="5040000"/>
            <a:chOff x="3204946" y="1392352"/>
            <a:chExt cx="4126404" cy="4988976"/>
          </a:xfrm>
        </p:grpSpPr>
        <p:pic>
          <p:nvPicPr>
            <p:cNvPr id="48" name="Picture 8" descr="GG_Mavandui_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87254" y="1592194"/>
              <a:ext cx="3744096" cy="469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9" descr="tg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04946" y="1721170"/>
              <a:ext cx="265404" cy="16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10" descr="tg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04946" y="4127784"/>
              <a:ext cx="265404" cy="16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11" descr="tg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04946" y="3519753"/>
              <a:ext cx="265404" cy="16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2" descr="tg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04946" y="2910305"/>
              <a:ext cx="265404" cy="16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13" descr="tg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04946" y="4742902"/>
              <a:ext cx="265404" cy="16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14" descr="tg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04946" y="2332037"/>
              <a:ext cx="265404" cy="16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15" descr="tg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04946" y="5360855"/>
              <a:ext cx="265404" cy="16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16" descr="tg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04946" y="5932036"/>
              <a:ext cx="265404" cy="16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17" descr="tg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56765" y="1392352"/>
              <a:ext cx="265404" cy="16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18" descr="tg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37020" y="1392352"/>
              <a:ext cx="265404" cy="16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19" descr="tg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501962" y="1393769"/>
              <a:ext cx="265404" cy="16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20" descr="tg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55669" y="1392352"/>
              <a:ext cx="265404" cy="16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21" descr="tg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54877" y="1392352"/>
              <a:ext cx="265404" cy="16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22" descr="tg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66722" y="1392352"/>
              <a:ext cx="265404" cy="16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23" descr="tg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21707" y="1392352"/>
              <a:ext cx="265404" cy="16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24" descr="tg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67999" y="1392352"/>
              <a:ext cx="265404" cy="16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Rectangle 44"/>
            <p:cNvSpPr>
              <a:spLocks noChangeArrowheads="1"/>
            </p:cNvSpPr>
            <p:nvPr/>
          </p:nvSpPr>
          <p:spPr bwMode="auto">
            <a:xfrm>
              <a:off x="3593573" y="1721170"/>
              <a:ext cx="394947" cy="35291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5" name="Rectangle 45"/>
            <p:cNvSpPr>
              <a:spLocks noChangeArrowheads="1"/>
            </p:cNvSpPr>
            <p:nvPr/>
          </p:nvSpPr>
          <p:spPr bwMode="auto">
            <a:xfrm>
              <a:off x="3599893" y="2313611"/>
              <a:ext cx="364931" cy="35291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6" name="Freeform 46"/>
            <p:cNvSpPr/>
            <p:nvPr/>
          </p:nvSpPr>
          <p:spPr bwMode="auto">
            <a:xfrm flipV="1">
              <a:off x="3773669" y="2652352"/>
              <a:ext cx="952612" cy="73701"/>
            </a:xfrm>
            <a:custGeom>
              <a:avLst/>
              <a:gdLst>
                <a:gd name="T0" fmla="*/ 0 w 603"/>
                <a:gd name="T1" fmla="*/ 45 h 52"/>
                <a:gd name="T2" fmla="*/ 69 w 603"/>
                <a:gd name="T3" fmla="*/ 12 h 52"/>
                <a:gd name="T4" fmla="*/ 337 w 603"/>
                <a:gd name="T5" fmla="*/ 0 h 52"/>
                <a:gd name="T6" fmla="*/ 513 w 603"/>
                <a:gd name="T7" fmla="*/ 10 h 52"/>
                <a:gd name="T8" fmla="*/ 603 w 603"/>
                <a:gd name="T9" fmla="*/ 52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3"/>
                <a:gd name="T16" fmla="*/ 0 h 52"/>
                <a:gd name="T17" fmla="*/ 603 w 603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3" h="52">
                  <a:moveTo>
                    <a:pt x="0" y="45"/>
                  </a:moveTo>
                  <a:cubicBezTo>
                    <a:pt x="11" y="40"/>
                    <a:pt x="13" y="19"/>
                    <a:pt x="69" y="12"/>
                  </a:cubicBezTo>
                  <a:cubicBezTo>
                    <a:pt x="125" y="5"/>
                    <a:pt x="263" y="0"/>
                    <a:pt x="337" y="0"/>
                  </a:cubicBezTo>
                  <a:cubicBezTo>
                    <a:pt x="411" y="0"/>
                    <a:pt x="469" y="1"/>
                    <a:pt x="513" y="10"/>
                  </a:cubicBezTo>
                  <a:cubicBezTo>
                    <a:pt x="557" y="19"/>
                    <a:pt x="584" y="43"/>
                    <a:pt x="603" y="52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7" name="Line 47"/>
            <p:cNvSpPr>
              <a:spLocks noChangeShapeType="1"/>
            </p:cNvSpPr>
            <p:nvPr/>
          </p:nvSpPr>
          <p:spPr bwMode="auto">
            <a:xfrm flipH="1">
              <a:off x="4424541" y="2492194"/>
              <a:ext cx="10742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8" name="Line 48"/>
            <p:cNvSpPr>
              <a:spLocks noChangeShapeType="1"/>
            </p:cNvSpPr>
            <p:nvPr/>
          </p:nvSpPr>
          <p:spPr bwMode="auto">
            <a:xfrm flipH="1">
              <a:off x="3971143" y="2492194"/>
              <a:ext cx="10742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9" name="Freeform 49"/>
            <p:cNvSpPr/>
            <p:nvPr/>
          </p:nvSpPr>
          <p:spPr bwMode="auto">
            <a:xfrm>
              <a:off x="3764190" y="3219281"/>
              <a:ext cx="1870468" cy="83622"/>
            </a:xfrm>
            <a:custGeom>
              <a:avLst/>
              <a:gdLst>
                <a:gd name="T0" fmla="*/ 5 w 1184"/>
                <a:gd name="T1" fmla="*/ 7 h 59"/>
                <a:gd name="T2" fmla="*/ 110 w 1184"/>
                <a:gd name="T3" fmla="*/ 52 h 59"/>
                <a:gd name="T4" fmla="*/ 664 w 1184"/>
                <a:gd name="T5" fmla="*/ 52 h 59"/>
                <a:gd name="T6" fmla="*/ 1091 w 1184"/>
                <a:gd name="T7" fmla="*/ 45 h 59"/>
                <a:gd name="T8" fmla="*/ 1184 w 1184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4"/>
                <a:gd name="T16" fmla="*/ 0 h 59"/>
                <a:gd name="T17" fmla="*/ 1184 w 1184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4" h="59">
                  <a:moveTo>
                    <a:pt x="5" y="7"/>
                  </a:moveTo>
                  <a:cubicBezTo>
                    <a:pt x="23" y="15"/>
                    <a:pt x="0" y="45"/>
                    <a:pt x="110" y="52"/>
                  </a:cubicBezTo>
                  <a:cubicBezTo>
                    <a:pt x="220" y="59"/>
                    <a:pt x="501" y="53"/>
                    <a:pt x="664" y="52"/>
                  </a:cubicBezTo>
                  <a:cubicBezTo>
                    <a:pt x="827" y="51"/>
                    <a:pt x="1004" y="54"/>
                    <a:pt x="1091" y="45"/>
                  </a:cubicBezTo>
                  <a:cubicBezTo>
                    <a:pt x="1178" y="36"/>
                    <a:pt x="1165" y="9"/>
                    <a:pt x="1184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0" name="Line 50"/>
            <p:cNvSpPr>
              <a:spLocks noChangeShapeType="1"/>
            </p:cNvSpPr>
            <p:nvPr/>
          </p:nvSpPr>
          <p:spPr bwMode="auto">
            <a:xfrm flipH="1">
              <a:off x="5381893" y="3070462"/>
              <a:ext cx="10742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1" name="Line 51"/>
            <p:cNvSpPr>
              <a:spLocks noChangeShapeType="1"/>
            </p:cNvSpPr>
            <p:nvPr/>
          </p:nvSpPr>
          <p:spPr bwMode="auto">
            <a:xfrm flipH="1">
              <a:off x="4896898" y="3070462"/>
              <a:ext cx="10742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" name="Line 52"/>
            <p:cNvSpPr>
              <a:spLocks noChangeShapeType="1"/>
            </p:cNvSpPr>
            <p:nvPr/>
          </p:nvSpPr>
          <p:spPr bwMode="auto">
            <a:xfrm flipH="1">
              <a:off x="4443499" y="3070462"/>
              <a:ext cx="10742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" name="Line 53"/>
            <p:cNvSpPr>
              <a:spLocks noChangeShapeType="1"/>
            </p:cNvSpPr>
            <p:nvPr/>
          </p:nvSpPr>
          <p:spPr bwMode="auto">
            <a:xfrm flipH="1">
              <a:off x="3958505" y="3070462"/>
              <a:ext cx="10742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" name="Freeform 54"/>
            <p:cNvSpPr/>
            <p:nvPr/>
          </p:nvSpPr>
          <p:spPr bwMode="auto">
            <a:xfrm>
              <a:off x="3732595" y="3842903"/>
              <a:ext cx="2898910" cy="97796"/>
            </a:xfrm>
            <a:custGeom>
              <a:avLst/>
              <a:gdLst>
                <a:gd name="T0" fmla="*/ 22 w 1835"/>
                <a:gd name="T1" fmla="*/ 0 h 69"/>
                <a:gd name="T2" fmla="*/ 166 w 1835"/>
                <a:gd name="T3" fmla="*/ 59 h 69"/>
                <a:gd name="T4" fmla="*/ 1021 w 1835"/>
                <a:gd name="T5" fmla="*/ 57 h 69"/>
                <a:gd name="T6" fmla="*/ 1702 w 1835"/>
                <a:gd name="T7" fmla="*/ 60 h 69"/>
                <a:gd name="T8" fmla="*/ 1822 w 1835"/>
                <a:gd name="T9" fmla="*/ 3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5"/>
                <a:gd name="T16" fmla="*/ 0 h 69"/>
                <a:gd name="T17" fmla="*/ 1835 w 1835"/>
                <a:gd name="T18" fmla="*/ 69 h 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4" h="69">
                  <a:moveTo>
                    <a:pt x="22" y="0"/>
                  </a:moveTo>
                  <a:cubicBezTo>
                    <a:pt x="46" y="10"/>
                    <a:pt x="0" y="50"/>
                    <a:pt x="166" y="59"/>
                  </a:cubicBezTo>
                  <a:cubicBezTo>
                    <a:pt x="332" y="68"/>
                    <a:pt x="765" y="57"/>
                    <a:pt x="1021" y="57"/>
                  </a:cubicBezTo>
                  <a:cubicBezTo>
                    <a:pt x="1277" y="57"/>
                    <a:pt x="1569" y="69"/>
                    <a:pt x="1702" y="60"/>
                  </a:cubicBezTo>
                  <a:cubicBezTo>
                    <a:pt x="1835" y="51"/>
                    <a:pt x="1797" y="15"/>
                    <a:pt x="1822" y="3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" name="Line 55"/>
            <p:cNvSpPr>
              <a:spLocks noChangeShapeType="1"/>
            </p:cNvSpPr>
            <p:nvPr/>
          </p:nvSpPr>
          <p:spPr bwMode="auto">
            <a:xfrm flipH="1">
              <a:off x="5381893" y="3677076"/>
              <a:ext cx="10742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" name="Line 56"/>
            <p:cNvSpPr>
              <a:spLocks noChangeShapeType="1"/>
            </p:cNvSpPr>
            <p:nvPr/>
          </p:nvSpPr>
          <p:spPr bwMode="auto">
            <a:xfrm flipH="1">
              <a:off x="4896898" y="3677076"/>
              <a:ext cx="10742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7" name="Line 57"/>
            <p:cNvSpPr>
              <a:spLocks noChangeShapeType="1"/>
            </p:cNvSpPr>
            <p:nvPr/>
          </p:nvSpPr>
          <p:spPr bwMode="auto">
            <a:xfrm flipH="1">
              <a:off x="4443499" y="3677076"/>
              <a:ext cx="10742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8" name="Line 58"/>
            <p:cNvSpPr>
              <a:spLocks noChangeShapeType="1"/>
            </p:cNvSpPr>
            <p:nvPr/>
          </p:nvSpPr>
          <p:spPr bwMode="auto">
            <a:xfrm flipH="1">
              <a:off x="3958505" y="3681328"/>
              <a:ext cx="10742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" name="Line 59"/>
            <p:cNvSpPr>
              <a:spLocks noChangeShapeType="1"/>
            </p:cNvSpPr>
            <p:nvPr/>
          </p:nvSpPr>
          <p:spPr bwMode="auto">
            <a:xfrm flipH="1">
              <a:off x="6337664" y="3681328"/>
              <a:ext cx="10742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0" name="Line 60"/>
            <p:cNvSpPr>
              <a:spLocks noChangeShapeType="1"/>
            </p:cNvSpPr>
            <p:nvPr/>
          </p:nvSpPr>
          <p:spPr bwMode="auto">
            <a:xfrm flipH="1">
              <a:off x="5852669" y="3681328"/>
              <a:ext cx="10742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1" name="Rectangle 61"/>
            <p:cNvSpPr>
              <a:spLocks noChangeArrowheads="1"/>
            </p:cNvSpPr>
            <p:nvPr/>
          </p:nvSpPr>
          <p:spPr bwMode="auto">
            <a:xfrm>
              <a:off x="3599893" y="2883375"/>
              <a:ext cx="368091" cy="35291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2" name="Rectangle 62"/>
            <p:cNvSpPr>
              <a:spLocks noChangeArrowheads="1"/>
            </p:cNvSpPr>
            <p:nvPr/>
          </p:nvSpPr>
          <p:spPr bwMode="auto">
            <a:xfrm>
              <a:off x="3599893" y="3488572"/>
              <a:ext cx="366511" cy="35291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3" name="Rectangle 63"/>
            <p:cNvSpPr>
              <a:spLocks noChangeArrowheads="1"/>
            </p:cNvSpPr>
            <p:nvPr/>
          </p:nvSpPr>
          <p:spPr bwMode="auto">
            <a:xfrm>
              <a:off x="3599893" y="4115029"/>
              <a:ext cx="380729" cy="35291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4" name="Rectangle 64"/>
            <p:cNvSpPr>
              <a:spLocks noChangeArrowheads="1"/>
            </p:cNvSpPr>
            <p:nvPr/>
          </p:nvSpPr>
          <p:spPr bwMode="auto">
            <a:xfrm>
              <a:off x="3599893" y="4725894"/>
              <a:ext cx="380729" cy="35291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5" name="Rectangle 65"/>
            <p:cNvSpPr>
              <a:spLocks noChangeArrowheads="1"/>
            </p:cNvSpPr>
            <p:nvPr/>
          </p:nvSpPr>
          <p:spPr bwMode="auto">
            <a:xfrm>
              <a:off x="3599893" y="5329674"/>
              <a:ext cx="390208" cy="35291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6" name="Rectangle 66"/>
            <p:cNvSpPr>
              <a:spLocks noChangeArrowheads="1"/>
            </p:cNvSpPr>
            <p:nvPr/>
          </p:nvSpPr>
          <p:spPr bwMode="auto">
            <a:xfrm>
              <a:off x="3599893" y="5923532"/>
              <a:ext cx="394947" cy="35291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7" name="Freeform 67"/>
            <p:cNvSpPr/>
            <p:nvPr/>
          </p:nvSpPr>
          <p:spPr bwMode="auto">
            <a:xfrm flipV="1">
              <a:off x="3795786" y="4452351"/>
              <a:ext cx="484995" cy="92126"/>
            </a:xfrm>
            <a:custGeom>
              <a:avLst/>
              <a:gdLst>
                <a:gd name="T0" fmla="*/ 0 w 603"/>
                <a:gd name="T1" fmla="*/ 45 h 52"/>
                <a:gd name="T2" fmla="*/ 69 w 603"/>
                <a:gd name="T3" fmla="*/ 12 h 52"/>
                <a:gd name="T4" fmla="*/ 337 w 603"/>
                <a:gd name="T5" fmla="*/ 0 h 52"/>
                <a:gd name="T6" fmla="*/ 513 w 603"/>
                <a:gd name="T7" fmla="*/ 10 h 52"/>
                <a:gd name="T8" fmla="*/ 603 w 603"/>
                <a:gd name="T9" fmla="*/ 52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3"/>
                <a:gd name="T16" fmla="*/ 0 h 52"/>
                <a:gd name="T17" fmla="*/ 603 w 603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3" h="52">
                  <a:moveTo>
                    <a:pt x="0" y="45"/>
                  </a:moveTo>
                  <a:cubicBezTo>
                    <a:pt x="11" y="40"/>
                    <a:pt x="13" y="19"/>
                    <a:pt x="69" y="12"/>
                  </a:cubicBezTo>
                  <a:cubicBezTo>
                    <a:pt x="125" y="5"/>
                    <a:pt x="263" y="0"/>
                    <a:pt x="337" y="0"/>
                  </a:cubicBezTo>
                  <a:cubicBezTo>
                    <a:pt x="411" y="0"/>
                    <a:pt x="469" y="1"/>
                    <a:pt x="513" y="10"/>
                  </a:cubicBezTo>
                  <a:cubicBezTo>
                    <a:pt x="557" y="19"/>
                    <a:pt x="584" y="43"/>
                    <a:pt x="603" y="52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8" name="Line 68"/>
            <p:cNvSpPr>
              <a:spLocks noChangeShapeType="1"/>
            </p:cNvSpPr>
            <p:nvPr/>
          </p:nvSpPr>
          <p:spPr bwMode="auto">
            <a:xfrm flipH="1">
              <a:off x="3985361" y="4292194"/>
              <a:ext cx="10742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9" name="Freeform 69"/>
            <p:cNvSpPr/>
            <p:nvPr/>
          </p:nvSpPr>
          <p:spPr bwMode="auto">
            <a:xfrm>
              <a:off x="3781569" y="5068886"/>
              <a:ext cx="1431287" cy="93543"/>
            </a:xfrm>
            <a:custGeom>
              <a:avLst/>
              <a:gdLst>
                <a:gd name="T0" fmla="*/ 7 w 906"/>
                <a:gd name="T1" fmla="*/ 9 h 66"/>
                <a:gd name="T2" fmla="*/ 84 w 906"/>
                <a:gd name="T3" fmla="*/ 52 h 66"/>
                <a:gd name="T4" fmla="*/ 509 w 906"/>
                <a:gd name="T5" fmla="*/ 65 h 66"/>
                <a:gd name="T6" fmla="*/ 828 w 906"/>
                <a:gd name="T7" fmla="*/ 55 h 66"/>
                <a:gd name="T8" fmla="*/ 906 w 906"/>
                <a:gd name="T9" fmla="*/ 0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6"/>
                <a:gd name="T16" fmla="*/ 0 h 66"/>
                <a:gd name="T17" fmla="*/ 906 w 906"/>
                <a:gd name="T18" fmla="*/ 66 h 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5" h="66">
                  <a:moveTo>
                    <a:pt x="7" y="9"/>
                  </a:moveTo>
                  <a:cubicBezTo>
                    <a:pt x="20" y="16"/>
                    <a:pt x="0" y="43"/>
                    <a:pt x="84" y="52"/>
                  </a:cubicBezTo>
                  <a:cubicBezTo>
                    <a:pt x="168" y="61"/>
                    <a:pt x="385" y="65"/>
                    <a:pt x="509" y="65"/>
                  </a:cubicBezTo>
                  <a:cubicBezTo>
                    <a:pt x="633" y="65"/>
                    <a:pt x="762" y="66"/>
                    <a:pt x="828" y="55"/>
                  </a:cubicBezTo>
                  <a:cubicBezTo>
                    <a:pt x="894" y="44"/>
                    <a:pt x="890" y="12"/>
                    <a:pt x="906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0" name="Line 70"/>
            <p:cNvSpPr>
              <a:spLocks noChangeShapeType="1"/>
            </p:cNvSpPr>
            <p:nvPr/>
          </p:nvSpPr>
          <p:spPr bwMode="auto">
            <a:xfrm flipH="1">
              <a:off x="4914276" y="4903060"/>
              <a:ext cx="10742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1" name="Line 71"/>
            <p:cNvSpPr>
              <a:spLocks noChangeShapeType="1"/>
            </p:cNvSpPr>
            <p:nvPr/>
          </p:nvSpPr>
          <p:spPr bwMode="auto">
            <a:xfrm flipH="1">
              <a:off x="4460877" y="4903060"/>
              <a:ext cx="10742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" name="Line 72"/>
            <p:cNvSpPr>
              <a:spLocks noChangeShapeType="1"/>
            </p:cNvSpPr>
            <p:nvPr/>
          </p:nvSpPr>
          <p:spPr bwMode="auto">
            <a:xfrm flipH="1">
              <a:off x="3975882" y="4907312"/>
              <a:ext cx="10742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" name="Freeform 73"/>
            <p:cNvSpPr/>
            <p:nvPr/>
          </p:nvSpPr>
          <p:spPr bwMode="auto">
            <a:xfrm>
              <a:off x="3778409" y="5676918"/>
              <a:ext cx="2401277" cy="93543"/>
            </a:xfrm>
            <a:custGeom>
              <a:avLst/>
              <a:gdLst>
                <a:gd name="T0" fmla="*/ 7 w 906"/>
                <a:gd name="T1" fmla="*/ 9 h 66"/>
                <a:gd name="T2" fmla="*/ 84 w 906"/>
                <a:gd name="T3" fmla="*/ 52 h 66"/>
                <a:gd name="T4" fmla="*/ 509 w 906"/>
                <a:gd name="T5" fmla="*/ 65 h 66"/>
                <a:gd name="T6" fmla="*/ 828 w 906"/>
                <a:gd name="T7" fmla="*/ 55 h 66"/>
                <a:gd name="T8" fmla="*/ 906 w 906"/>
                <a:gd name="T9" fmla="*/ 0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6"/>
                <a:gd name="T16" fmla="*/ 0 h 66"/>
                <a:gd name="T17" fmla="*/ 906 w 906"/>
                <a:gd name="T18" fmla="*/ 66 h 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5" h="66">
                  <a:moveTo>
                    <a:pt x="7" y="9"/>
                  </a:moveTo>
                  <a:cubicBezTo>
                    <a:pt x="20" y="16"/>
                    <a:pt x="0" y="43"/>
                    <a:pt x="84" y="52"/>
                  </a:cubicBezTo>
                  <a:cubicBezTo>
                    <a:pt x="168" y="61"/>
                    <a:pt x="385" y="65"/>
                    <a:pt x="509" y="65"/>
                  </a:cubicBezTo>
                  <a:cubicBezTo>
                    <a:pt x="633" y="65"/>
                    <a:pt x="762" y="66"/>
                    <a:pt x="828" y="55"/>
                  </a:cubicBezTo>
                  <a:cubicBezTo>
                    <a:pt x="894" y="44"/>
                    <a:pt x="890" y="12"/>
                    <a:pt x="906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4" name="Line 74"/>
            <p:cNvSpPr>
              <a:spLocks noChangeShapeType="1"/>
            </p:cNvSpPr>
            <p:nvPr/>
          </p:nvSpPr>
          <p:spPr bwMode="auto">
            <a:xfrm flipH="1">
              <a:off x="5404010" y="5513926"/>
              <a:ext cx="10742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5" name="Line 75"/>
            <p:cNvSpPr>
              <a:spLocks noChangeShapeType="1"/>
            </p:cNvSpPr>
            <p:nvPr/>
          </p:nvSpPr>
          <p:spPr bwMode="auto">
            <a:xfrm flipH="1">
              <a:off x="4919015" y="5513926"/>
              <a:ext cx="10742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6" name="Line 76"/>
            <p:cNvSpPr>
              <a:spLocks noChangeShapeType="1"/>
            </p:cNvSpPr>
            <p:nvPr/>
          </p:nvSpPr>
          <p:spPr bwMode="auto">
            <a:xfrm flipH="1">
              <a:off x="4465616" y="5513926"/>
              <a:ext cx="10742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7" name="Line 77"/>
            <p:cNvSpPr>
              <a:spLocks noChangeShapeType="1"/>
            </p:cNvSpPr>
            <p:nvPr/>
          </p:nvSpPr>
          <p:spPr bwMode="auto">
            <a:xfrm flipH="1">
              <a:off x="3980622" y="5518178"/>
              <a:ext cx="10742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8" name="Line 78"/>
            <p:cNvSpPr>
              <a:spLocks noChangeShapeType="1"/>
            </p:cNvSpPr>
            <p:nvPr/>
          </p:nvSpPr>
          <p:spPr bwMode="auto">
            <a:xfrm flipH="1">
              <a:off x="5874786" y="5518178"/>
              <a:ext cx="10742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9" name="Freeform 79"/>
            <p:cNvSpPr/>
            <p:nvPr/>
          </p:nvSpPr>
          <p:spPr bwMode="auto">
            <a:xfrm>
              <a:off x="3762611" y="6283532"/>
              <a:ext cx="3383904" cy="97796"/>
            </a:xfrm>
            <a:custGeom>
              <a:avLst/>
              <a:gdLst>
                <a:gd name="T0" fmla="*/ 22 w 1835"/>
                <a:gd name="T1" fmla="*/ 0 h 69"/>
                <a:gd name="T2" fmla="*/ 166 w 1835"/>
                <a:gd name="T3" fmla="*/ 59 h 69"/>
                <a:gd name="T4" fmla="*/ 1021 w 1835"/>
                <a:gd name="T5" fmla="*/ 57 h 69"/>
                <a:gd name="T6" fmla="*/ 1702 w 1835"/>
                <a:gd name="T7" fmla="*/ 60 h 69"/>
                <a:gd name="T8" fmla="*/ 1822 w 1835"/>
                <a:gd name="T9" fmla="*/ 3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5"/>
                <a:gd name="T16" fmla="*/ 0 h 69"/>
                <a:gd name="T17" fmla="*/ 1835 w 1835"/>
                <a:gd name="T18" fmla="*/ 69 h 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4" h="69">
                  <a:moveTo>
                    <a:pt x="22" y="0"/>
                  </a:moveTo>
                  <a:cubicBezTo>
                    <a:pt x="46" y="10"/>
                    <a:pt x="0" y="50"/>
                    <a:pt x="166" y="59"/>
                  </a:cubicBezTo>
                  <a:cubicBezTo>
                    <a:pt x="332" y="68"/>
                    <a:pt x="765" y="57"/>
                    <a:pt x="1021" y="57"/>
                  </a:cubicBezTo>
                  <a:cubicBezTo>
                    <a:pt x="1277" y="57"/>
                    <a:pt x="1569" y="69"/>
                    <a:pt x="1702" y="60"/>
                  </a:cubicBezTo>
                  <a:cubicBezTo>
                    <a:pt x="1835" y="51"/>
                    <a:pt x="1797" y="15"/>
                    <a:pt x="1822" y="3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0" name="Line 80"/>
            <p:cNvSpPr>
              <a:spLocks noChangeShapeType="1"/>
            </p:cNvSpPr>
            <p:nvPr/>
          </p:nvSpPr>
          <p:spPr bwMode="auto">
            <a:xfrm flipH="1">
              <a:off x="5418228" y="6120540"/>
              <a:ext cx="10742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1" name="Line 81"/>
            <p:cNvSpPr>
              <a:spLocks noChangeShapeType="1"/>
            </p:cNvSpPr>
            <p:nvPr/>
          </p:nvSpPr>
          <p:spPr bwMode="auto">
            <a:xfrm flipH="1">
              <a:off x="4933233" y="6120540"/>
              <a:ext cx="10742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2" name="Line 82"/>
            <p:cNvSpPr>
              <a:spLocks noChangeShapeType="1"/>
            </p:cNvSpPr>
            <p:nvPr/>
          </p:nvSpPr>
          <p:spPr bwMode="auto">
            <a:xfrm flipH="1">
              <a:off x="4479835" y="6120540"/>
              <a:ext cx="10742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3" name="Line 83"/>
            <p:cNvSpPr>
              <a:spLocks noChangeShapeType="1"/>
            </p:cNvSpPr>
            <p:nvPr/>
          </p:nvSpPr>
          <p:spPr bwMode="auto">
            <a:xfrm flipH="1">
              <a:off x="3994839" y="6124792"/>
              <a:ext cx="10742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4" name="Line 84"/>
            <p:cNvSpPr>
              <a:spLocks noChangeShapeType="1"/>
            </p:cNvSpPr>
            <p:nvPr/>
          </p:nvSpPr>
          <p:spPr bwMode="auto">
            <a:xfrm flipH="1">
              <a:off x="5889005" y="6124792"/>
              <a:ext cx="10742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5" name="Line 85"/>
            <p:cNvSpPr>
              <a:spLocks noChangeShapeType="1"/>
            </p:cNvSpPr>
            <p:nvPr/>
          </p:nvSpPr>
          <p:spPr bwMode="auto">
            <a:xfrm flipH="1">
              <a:off x="6343983" y="6124792"/>
              <a:ext cx="10742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6" name="Line 86"/>
            <p:cNvSpPr>
              <a:spLocks noChangeShapeType="1"/>
            </p:cNvSpPr>
            <p:nvPr/>
          </p:nvSpPr>
          <p:spPr bwMode="auto">
            <a:xfrm flipH="1">
              <a:off x="6814760" y="6129044"/>
              <a:ext cx="10742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78" name="Picture 112" descr="GG_po_Wen_w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6517" y="1307381"/>
            <a:ext cx="3293620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17358" y="404664"/>
            <a:ext cx="138980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3600">
                <a:latin typeface="SimSun" panose="02010600030101010101" pitchFamily="2" charset="-122"/>
                <a:ea typeface="SimSun" panose="02010600030101010101" pitchFamily="2" charset="-122"/>
              </a:rPr>
              <a:t>周文王</a:t>
            </a:r>
            <a:endParaRPr lang="ru-RU" sz="36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86621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37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80" y="1583524"/>
            <a:ext cx="8640000" cy="348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18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38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15" name="Picture 2" descr="Sinusoi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875" y="1916113"/>
            <a:ext cx="8856663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148263" y="2967038"/>
            <a:ext cx="6461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5400" b="1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6554788" y="2997200"/>
            <a:ext cx="6461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5400" b="1">
                <a:solidFill>
                  <a:srgbClr val="FF0000"/>
                </a:solidFill>
                <a:sym typeface="Wingdings" pitchFamily="2" charset="2"/>
              </a:rPr>
              <a:t></a:t>
            </a:r>
          </a:p>
        </p:txBody>
      </p:sp>
      <p:pic>
        <p:nvPicPr>
          <p:cNvPr id="18" name="Picture 9" descr="Sinusoid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875" y="1914525"/>
            <a:ext cx="8856663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2875" y="1340768"/>
            <a:ext cx="276998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2400" b="0" dirty="0"/>
              <a:t>一对卦中阳爻的数量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869103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06 2.59259E-06 L 0.05539 -0.16065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-803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7778E-06 2.59259E-06 L 0.0592 -0.11343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/>
      <p:bldP spid="16" grpId="1"/>
      <p:bldP spid="16" grpId="2"/>
      <p:bldP spid="17" grpId="3" uiExpand="1"/>
      <p:bldP spid="17" grpId="4"/>
      <p:bldP spid="17" grpId="5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39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0000"/>
            <a:ext cx="4190813" cy="630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6136" y="1052735"/>
            <a:ext cx="3125856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zh-CN" altLang="en-US" sz="2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改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装</a:t>
            </a:r>
            <a:r>
              <a:rPr lang="zh-CN" altLang="en-US" sz="2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的</a:t>
            </a:r>
            <a:r>
              <a:rPr lang="ru-RU" altLang="zh-CN" sz="2800" dirty="0">
                <a:latin typeface="SimSun" panose="02010600030101010101" pitchFamily="2" charset="-122"/>
                <a:ea typeface="SimSun" panose="02010600030101010101" pitchFamily="2" charset="-122"/>
              </a:rPr>
              <a:t>«</a:t>
            </a:r>
            <a:r>
              <a:rPr lang="zh-CN" altLang="en-US" sz="2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易</a:t>
            </a:r>
            <a:r>
              <a:rPr lang="ru-RU" altLang="zh-CN" sz="2800" dirty="0">
                <a:latin typeface="SimSun" panose="02010600030101010101" pitchFamily="2" charset="-122"/>
                <a:ea typeface="SimSun" panose="02010600030101010101" pitchFamily="2" charset="-122"/>
              </a:rPr>
              <a:t>»</a:t>
            </a:r>
            <a:r>
              <a:rPr lang="zh-CN" altLang="en-US" sz="2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机器</a:t>
            </a:r>
            <a:endParaRPr lang="ru-RU" altLang="zh-CN" sz="28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/>
            <a:endParaRPr lang="ru-RU" sz="2800" dirty="0">
              <a:ea typeface="SimSun" panose="02010600030101010101" pitchFamily="2" charset="-122"/>
            </a:endParaRPr>
          </a:p>
          <a:p>
            <a:pPr algn="ctr"/>
            <a:r>
              <a:rPr lang="ru-RU" sz="2800" dirty="0" smtClean="0">
                <a:ea typeface="SimSun" panose="02010600030101010101" pitchFamily="2" charset="-122"/>
              </a:rPr>
              <a:t>(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改型的变革的机器</a:t>
            </a:r>
            <a:r>
              <a:rPr lang="ru-RU" sz="2800" dirty="0" smtClean="0">
                <a:ea typeface="SimSun" panose="02010600030101010101" pitchFamily="2" charset="-122"/>
              </a:rPr>
              <a:t>)</a:t>
            </a:r>
            <a:endParaRPr lang="ru-RU" sz="2800" dirty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15749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4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004" y="144000"/>
            <a:ext cx="2600054" cy="630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534" y="1556792"/>
            <a:ext cx="2880000" cy="5495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24624" y="117344"/>
            <a:ext cx="2639864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sz="2400" b="0" err="1" smtClean="0"/>
              <a:t>Бакунинская улица, 57.</a:t>
            </a:r>
            <a:endParaRPr lang="ru-RU" sz="240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24" y="144000"/>
            <a:ext cx="2928560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7900"/>
      </p:ext>
    </p:extLst>
  </p:cSld>
  <p:clrMapOvr>
    <a:masterClrMapping/>
  </p:clrMapOvr>
  <p:transition spd="slow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40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39" y="692696"/>
            <a:ext cx="8261417" cy="576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3728" y="189801"/>
            <a:ext cx="493564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altLang="ja-JP" sz="2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«</a:t>
            </a:r>
            <a:r>
              <a:rPr lang="ja-JP" altLang="en-US" sz="2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易</a:t>
            </a:r>
            <a:r>
              <a:rPr lang="ru-RU" altLang="ja-JP" sz="2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»</a:t>
            </a:r>
            <a:r>
              <a:rPr lang="ja-JP" altLang="en-US" sz="2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的</a:t>
            </a:r>
            <a:r>
              <a:rPr lang="ja-JP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魔</a:t>
            </a:r>
            <a:r>
              <a:rPr lang="ja-JP" altLang="en-US" sz="2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力</a:t>
            </a:r>
            <a:r>
              <a:rPr lang="ru-RU" altLang="ja-JP" sz="2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		(</a:t>
            </a:r>
            <a:r>
              <a:rPr lang="ja-JP" altLang="en-US" sz="2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变革的魔力</a:t>
            </a:r>
            <a:r>
              <a:rPr lang="ru-RU" altLang="ja-JP" sz="2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)</a:t>
            </a:r>
            <a:endParaRPr lang="ru-RU" sz="2800" dirty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39074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41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20" name="Picture 14" descr="Учение о символах и числах в китайской классической философии] Кобзев, А.И."/>
          <p:cNvPicPr>
            <a:picLocks noChangeAspect="1" noChangeArrowheads="1"/>
          </p:cNvPicPr>
          <p:nvPr/>
        </p:nvPicPr>
        <p:blipFill>
          <a:blip r:embed="rId3"/>
          <a:srcRect r="6815"/>
          <a:stretch>
            <a:fillRect/>
          </a:stretch>
        </p:blipFill>
        <p:spPr bwMode="auto">
          <a:xfrm>
            <a:off x="6084488" y="1499481"/>
            <a:ext cx="2880000" cy="377985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980728"/>
            <a:ext cx="2880000" cy="431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332656"/>
            <a:ext cx="416941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3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阿尔焦姆</a:t>
            </a:r>
            <a:r>
              <a:rPr lang="en-US" altLang="zh-CN" sz="3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·</a:t>
            </a:r>
            <a:r>
              <a:rPr lang="zh-CN" altLang="en-US" sz="3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科博杰夫</a:t>
            </a:r>
            <a:endParaRPr lang="ru-RU" sz="3600" dirty="0">
              <a:ea typeface="SimSun" panose="02010600030101010101" pitchFamily="2" charset="-122"/>
            </a:endParaRPr>
          </a:p>
        </p:txBody>
      </p:sp>
      <p:pic>
        <p:nvPicPr>
          <p:cNvPr id="1026" name="Picture 2" descr="img9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91" y="1030859"/>
            <a:ext cx="2880000" cy="426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84168" y="5409229"/>
            <a:ext cx="2885405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中国古典哲学中</a:t>
            </a:r>
            <a:r>
              <a:rPr lang="zh-CN" altLang="en-US" sz="2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的</a:t>
            </a:r>
            <a:endParaRPr lang="ru-RU" altLang="zh-CN" sz="28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符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号与数字学说</a:t>
            </a:r>
            <a:endParaRPr lang="ru-RU" sz="2800" dirty="0">
              <a:ea typeface="SimSun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1840" y="5373216"/>
            <a:ext cx="2513509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王阳明的教诲</a:t>
            </a:r>
            <a:r>
              <a:rPr lang="zh-CN" altLang="en-US" sz="2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与</a:t>
            </a:r>
            <a:endParaRPr lang="ru-RU" altLang="zh-CN" sz="28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中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国古典哲学</a:t>
            </a:r>
            <a:endParaRPr lang="ru-RU" sz="2800" dirty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34476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1363777" y="2312876"/>
            <a:ext cx="83195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600" spc="300" smtClean="0">
                <a:solidFill>
                  <a:schemeClr val="bg1"/>
                </a:solidFill>
              </a:rPr>
              <a:t>И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3600" spc="300" smtClean="0">
                <a:solidFill>
                  <a:schemeClr val="bg1"/>
                </a:solidFill>
              </a:rPr>
              <a:t>ШИ</a:t>
            </a:r>
            <a:endParaRPr lang="ru-RU" altLang="ru-RU" sz="3600" spc="300">
              <a:solidFill>
                <a:schemeClr val="bg1"/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00192" y="630932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bg1"/>
                </a:solidFill>
              </a:rPr>
              <a:t>42</a:t>
            </a:fld>
            <a:endParaRPr lang="ru-RU" sz="2400" smtClean="0">
              <a:solidFill>
                <a:schemeClr val="bg1"/>
              </a:solidFill>
            </a:endParaRPr>
          </a:p>
        </p:txBody>
      </p:sp>
      <p:sp>
        <p:nvSpPr>
          <p:cNvPr id="5" name="Text Box 101"/>
          <p:cNvSpPr txBox="1">
            <a:spLocks noChangeArrowheads="1"/>
          </p:cNvSpPr>
          <p:nvPr/>
        </p:nvSpPr>
        <p:spPr bwMode="auto">
          <a:xfrm>
            <a:off x="8495705" y="633789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bg1"/>
                </a:solidFill>
              </a:rPr>
              <a:t>(81)</a:t>
            </a:r>
            <a:endParaRPr lang="ru-RU" sz="2400" b="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68" y="1428750"/>
            <a:ext cx="1905000" cy="4000500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008702" y="2312876"/>
            <a:ext cx="255037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600" spc="300" smtClean="0">
                <a:solidFill>
                  <a:schemeClr val="bg1"/>
                </a:solidFill>
              </a:rPr>
              <a:t>ПЕСНИ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3600" spc="300" smtClean="0">
                <a:solidFill>
                  <a:schemeClr val="bg1"/>
                </a:solidFill>
              </a:rPr>
              <a:t>ПЕРЕМЕН</a:t>
            </a:r>
            <a:endParaRPr lang="ru-RU" altLang="ru-RU" sz="3600" spc="3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181872"/>
            <a:ext cx="848091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600" b="0" spc="200">
                <a:solidFill>
                  <a:schemeClr val="bg1"/>
                </a:solidFill>
              </a:rPr>
              <a:t>http://burdonov.ru/izin/Ishi/index.html</a:t>
            </a:r>
            <a:endParaRPr lang="ru-RU" sz="3600" b="0" spc="200">
              <a:solidFill>
                <a:schemeClr val="bg1"/>
              </a:solidFill>
            </a:endParaRPr>
          </a:p>
        </p:txBody>
      </p:sp>
      <p:grpSp>
        <p:nvGrpSpPr>
          <p:cNvPr id="9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8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7974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43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88" y="558296"/>
            <a:ext cx="8784000" cy="5895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18" y="185894"/>
            <a:ext cx="3943002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000"/>
              <a:t>№ 1. </a:t>
            </a:r>
            <a:r>
              <a:rPr lang="ru-RU" sz="4000">
                <a:ea typeface="SimSun-ExtB" panose="02010609060101010101" pitchFamily="49" charset="-122"/>
              </a:rPr>
              <a:t>䷀</a:t>
            </a:r>
            <a:r>
              <a:rPr lang="en-US" sz="4000">
                <a:latin typeface="SimSun-ExtB" panose="02010609060101010101" pitchFamily="49" charset="-122"/>
                <a:ea typeface="SimSun-ExtB" panose="02010609060101010101" pitchFamily="49" charset="-122"/>
              </a:rPr>
              <a:t>乾</a:t>
            </a:r>
            <a:r>
              <a:rPr lang="ru-RU" sz="2000"/>
              <a:t> ЦЯНЬ. Небо\Небо. </a:t>
            </a:r>
          </a:p>
          <a:p>
            <a:r>
              <a:rPr lang="ru-RU" sz="2000" smtClean="0"/>
              <a:t>Творчество</a:t>
            </a:r>
          </a:p>
          <a:p>
            <a:r>
              <a:rPr lang="ru-RU" sz="2000" smtClean="0"/>
              <a:t>| Созидание</a:t>
            </a:r>
          </a:p>
          <a:p>
            <a:r>
              <a:rPr lang="ru-RU" sz="2000" smtClean="0"/>
              <a:t>| Энергичность</a:t>
            </a:r>
            <a:endParaRPr lang="ru-RU" sz="2000"/>
          </a:p>
        </p:txBody>
      </p:sp>
      <p:sp>
        <p:nvSpPr>
          <p:cNvPr id="16" name="TextBox 15"/>
          <p:cNvSpPr txBox="1"/>
          <p:nvPr/>
        </p:nvSpPr>
        <p:spPr>
          <a:xfrm>
            <a:off x="5652120" y="188640"/>
            <a:ext cx="3230628" cy="22313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000" b="0" err="1"/>
              <a:t>Вечнокрепкое небо.</a:t>
            </a:r>
          </a:p>
          <a:p>
            <a:r>
              <a:rPr lang="ru-RU" sz="2000" b="0"/>
              <a:t>Хлопают на древнем ветру</a:t>
            </a:r>
          </a:p>
          <a:p>
            <a:r>
              <a:rPr lang="ru-RU" sz="2000" b="0"/>
              <a:t>перепончатые крылья.</a:t>
            </a:r>
          </a:p>
          <a:p>
            <a:r>
              <a:rPr lang="ru-RU" sz="2000" b="0"/>
              <a:t>Взлететь выше Солнца.</a:t>
            </a:r>
          </a:p>
          <a:p>
            <a:pPr>
              <a:spcAft>
                <a:spcPts val="600"/>
              </a:spcAft>
            </a:pPr>
            <a:r>
              <a:rPr lang="ru-RU" sz="2000" b="0"/>
              <a:t>Ниже Луны упасть.</a:t>
            </a:r>
          </a:p>
          <a:p>
            <a:r>
              <a:rPr lang="ru-RU" sz="2000" b="0" smtClean="0"/>
              <a:t>Быстрой </a:t>
            </a:r>
            <a:r>
              <a:rPr lang="ru-RU" sz="2000" b="0"/>
              <a:t>кистью рисую</a:t>
            </a:r>
          </a:p>
          <a:p>
            <a:r>
              <a:rPr lang="ru-RU" sz="2000" b="0"/>
              <a:t>начало пути.</a:t>
            </a:r>
          </a:p>
        </p:txBody>
      </p:sp>
    </p:spTree>
    <p:extLst>
      <p:ext uri="{BB962C8B-B14F-4D97-AF65-F5344CB8AC3E}">
        <p14:creationId xmlns:p14="http://schemas.microsoft.com/office/powerpoint/2010/main" val="19966733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44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06" y="188640"/>
            <a:ext cx="4063499" cy="630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27984" y="332656"/>
            <a:ext cx="4215513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000"/>
              <a:t>№ 2. </a:t>
            </a:r>
            <a:r>
              <a:rPr lang="ru-RU" sz="4000">
                <a:ea typeface="SimSun-ExtB" panose="02010609060101010101" pitchFamily="49" charset="-122"/>
              </a:rPr>
              <a:t>䷁</a:t>
            </a:r>
            <a:r>
              <a:rPr lang="en-US" sz="4000">
                <a:latin typeface="SimSun-ExtB" panose="02010609060101010101" pitchFamily="49" charset="-122"/>
                <a:ea typeface="SimSun-ExtB" panose="02010609060101010101" pitchFamily="49" charset="-122"/>
              </a:rPr>
              <a:t>坤</a:t>
            </a:r>
            <a:r>
              <a:rPr lang="ru-RU" sz="2000"/>
              <a:t> КУНЬ. Земля\Земля. </a:t>
            </a:r>
          </a:p>
          <a:p>
            <a:r>
              <a:rPr lang="ru-RU" sz="2000" smtClean="0"/>
              <a:t>Исполнение</a:t>
            </a:r>
          </a:p>
          <a:p>
            <a:r>
              <a:rPr lang="ru-RU" sz="2000" smtClean="0"/>
              <a:t>| Государыня</a:t>
            </a:r>
          </a:p>
          <a:p>
            <a:r>
              <a:rPr lang="ru-RU" sz="2000" smtClean="0"/>
              <a:t>| </a:t>
            </a:r>
            <a:r>
              <a:rPr lang="ru-RU" sz="2000"/>
              <a:t>Уступчивость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92080" y="3414438"/>
            <a:ext cx="2849754" cy="22313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000" b="0"/>
              <a:t>Молочный запах земли.</a:t>
            </a:r>
          </a:p>
          <a:p>
            <a:r>
              <a:rPr lang="ru-RU" sz="2000" b="0"/>
              <a:t>Тени на желтой хвое.</a:t>
            </a:r>
          </a:p>
          <a:p>
            <a:r>
              <a:rPr lang="ru-RU" sz="2000" b="0"/>
              <a:t>Цокот копыт кобылицы.</a:t>
            </a:r>
          </a:p>
          <a:p>
            <a:r>
              <a:rPr lang="ru-RU" sz="2000" b="0"/>
              <a:t>По кругу, по кругу</a:t>
            </a:r>
          </a:p>
          <a:p>
            <a:pPr>
              <a:spcAft>
                <a:spcPts val="600"/>
              </a:spcAft>
            </a:pPr>
            <a:r>
              <a:rPr lang="ru-RU" sz="2000" b="0"/>
              <a:t>смертей и рождений.</a:t>
            </a:r>
          </a:p>
          <a:p>
            <a:r>
              <a:rPr lang="ru-RU" sz="2000" b="0" smtClean="0"/>
              <a:t>Бледной </a:t>
            </a:r>
            <a:r>
              <a:rPr lang="ru-RU" sz="2000" b="0"/>
              <a:t>тушью рисую</a:t>
            </a:r>
          </a:p>
          <a:p>
            <a:r>
              <a:rPr lang="ru-RU" sz="2000" b="0"/>
              <a:t>начало пути.</a:t>
            </a:r>
          </a:p>
        </p:txBody>
      </p:sp>
    </p:spTree>
    <p:extLst>
      <p:ext uri="{BB962C8B-B14F-4D97-AF65-F5344CB8AC3E}">
        <p14:creationId xmlns:p14="http://schemas.microsoft.com/office/powerpoint/2010/main" val="9998491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9"/>
          <p:cNvSpPr>
            <a:spLocks noChangeArrowheads="1"/>
          </p:cNvSpPr>
          <p:nvPr/>
        </p:nvSpPr>
        <p:spPr bwMode="auto">
          <a:xfrm>
            <a:off x="142875" y="2441845"/>
            <a:ext cx="274427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r>
              <a:rPr lang="ru-RU" altLang="ru-RU" sz="2000" b="1" err="1"/>
              <a:t>Гексаграмма № 9.</a:t>
            </a:r>
            <a:br>
              <a:rPr lang="ru-RU" altLang="ru-RU" sz="2000" b="1" err="1"/>
            </a:br>
            <a:r>
              <a:rPr lang="ja-JP" altLang="en-US" sz="4000" smtClean="0">
                <a:latin typeface="SimSun" panose="02010600030101010101" pitchFamily="2" charset="-122"/>
                <a:ea typeface="SimSun" panose="02010600030101010101" pitchFamily="2" charset="-122"/>
              </a:rPr>
              <a:t>小</a:t>
            </a:r>
            <a:r>
              <a:rPr lang="ja-JP" altLang="en-US" sz="4000">
                <a:latin typeface="SimSun" panose="02010600030101010101" pitchFamily="2" charset="-122"/>
                <a:ea typeface="SimSun" panose="02010600030101010101" pitchFamily="2" charset="-122"/>
              </a:rPr>
              <a:t>畜</a:t>
            </a:r>
          </a:p>
          <a:p>
            <a:pPr eaLnBrk="1" hangingPunct="1"/>
            <a:r>
              <a:rPr lang="ru-RU" altLang="ru-RU" sz="2000" b="1" smtClean="0"/>
              <a:t>Воспитание </a:t>
            </a:r>
            <a:r>
              <a:rPr lang="ru-RU" altLang="ru-RU" sz="2000" b="1"/>
              <a:t>малым.</a:t>
            </a:r>
          </a:p>
        </p:txBody>
      </p:sp>
      <p:pic>
        <p:nvPicPr>
          <p:cNvPr id="13315" name="Picture 1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4519" y="2420938"/>
            <a:ext cx="27527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12"/>
          <p:cNvSpPr>
            <a:spLocks noChangeArrowheads="1"/>
          </p:cNvSpPr>
          <p:nvPr/>
        </p:nvSpPr>
        <p:spPr bwMode="auto">
          <a:xfrm>
            <a:off x="6227763" y="2443434"/>
            <a:ext cx="258051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r>
              <a:rPr lang="ru-RU" altLang="ru-RU" sz="2000" b="1" err="1">
                <a:solidFill>
                  <a:srgbClr val="000000"/>
                </a:solidFill>
              </a:rPr>
              <a:t>Гексаграмма № 38.</a:t>
            </a:r>
            <a:br>
              <a:rPr lang="ru-RU" altLang="ru-RU" sz="2000" b="1" err="1">
                <a:solidFill>
                  <a:srgbClr val="000000"/>
                </a:solidFill>
              </a:rPr>
            </a:br>
            <a:r>
              <a:rPr lang="ja-JP" altLang="en-US" sz="4000">
                <a:latin typeface="SimSun" panose="02010600030101010101" pitchFamily="2" charset="-122"/>
                <a:ea typeface="SimSun" panose="02010600030101010101" pitchFamily="2" charset="-122"/>
              </a:rPr>
              <a:t>睽</a:t>
            </a:r>
          </a:p>
          <a:p>
            <a:pPr eaLnBrk="1" hangingPunct="1"/>
            <a:r>
              <a:rPr lang="ru-RU" altLang="ru-RU" sz="2000" b="1" smtClean="0">
                <a:solidFill>
                  <a:srgbClr val="000000"/>
                </a:solidFill>
              </a:rPr>
              <a:t>Разлад</a:t>
            </a:r>
            <a:r>
              <a:rPr lang="ru-RU" altLang="ru-RU" sz="2000" b="1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3317" name="Text Box 13"/>
          <p:cNvSpPr txBox="1">
            <a:spLocks noChangeArrowheads="1"/>
          </p:cNvSpPr>
          <p:nvPr/>
        </p:nvSpPr>
        <p:spPr bwMode="auto">
          <a:xfrm>
            <a:off x="1871663" y="620713"/>
            <a:ext cx="582755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000">
                <a:latin typeface="SimSun" panose="02010600030101010101" pitchFamily="2" charset="-122"/>
                <a:ea typeface="SimSun" panose="02010600030101010101" pitchFamily="2" charset="-122"/>
              </a:rPr>
              <a:t>互卦</a:t>
            </a:r>
            <a:r>
              <a:rPr lang="ru-RU" altLang="ru-RU" sz="3200" smtClean="0"/>
              <a:t> </a:t>
            </a:r>
            <a:r>
              <a:rPr lang="ru-RU" altLang="ru-RU" sz="3200"/>
              <a:t>– ядерная гексаграмма</a:t>
            </a:r>
          </a:p>
        </p:txBody>
      </p:sp>
      <p:sp>
        <p:nvSpPr>
          <p:cNvPr id="13318" name="Text Box 14"/>
          <p:cNvSpPr txBox="1">
            <a:spLocks noChangeArrowheads="1"/>
          </p:cNvSpPr>
          <p:nvPr/>
        </p:nvSpPr>
        <p:spPr bwMode="auto">
          <a:xfrm>
            <a:off x="4138613" y="2389188"/>
            <a:ext cx="12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6</a:t>
            </a:r>
          </a:p>
        </p:txBody>
      </p:sp>
      <p:sp>
        <p:nvSpPr>
          <p:cNvPr id="13319" name="Text Box 16"/>
          <p:cNvSpPr txBox="1">
            <a:spLocks noChangeArrowheads="1"/>
          </p:cNvSpPr>
          <p:nvPr/>
        </p:nvSpPr>
        <p:spPr bwMode="auto">
          <a:xfrm>
            <a:off x="4138613" y="2628900"/>
            <a:ext cx="12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5</a:t>
            </a:r>
          </a:p>
        </p:txBody>
      </p:sp>
      <p:sp>
        <p:nvSpPr>
          <p:cNvPr id="13320" name="Text Box 17"/>
          <p:cNvSpPr txBox="1">
            <a:spLocks noChangeArrowheads="1"/>
          </p:cNvSpPr>
          <p:nvPr/>
        </p:nvSpPr>
        <p:spPr bwMode="auto">
          <a:xfrm>
            <a:off x="4138613" y="2876550"/>
            <a:ext cx="12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4</a:t>
            </a:r>
          </a:p>
        </p:txBody>
      </p:sp>
      <p:sp>
        <p:nvSpPr>
          <p:cNvPr id="13321" name="Text Box 18"/>
          <p:cNvSpPr txBox="1">
            <a:spLocks noChangeArrowheads="1"/>
          </p:cNvSpPr>
          <p:nvPr/>
        </p:nvSpPr>
        <p:spPr bwMode="auto">
          <a:xfrm>
            <a:off x="4138613" y="3092450"/>
            <a:ext cx="12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3</a:t>
            </a:r>
          </a:p>
        </p:txBody>
      </p:sp>
      <p:sp>
        <p:nvSpPr>
          <p:cNvPr id="13322" name="Text Box 19"/>
          <p:cNvSpPr txBox="1">
            <a:spLocks noChangeArrowheads="1"/>
          </p:cNvSpPr>
          <p:nvPr/>
        </p:nvSpPr>
        <p:spPr bwMode="auto">
          <a:xfrm>
            <a:off x="4138613" y="3308350"/>
            <a:ext cx="12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2</a:t>
            </a:r>
          </a:p>
        </p:txBody>
      </p:sp>
      <p:sp>
        <p:nvSpPr>
          <p:cNvPr id="13323" name="Text Box 20"/>
          <p:cNvSpPr txBox="1">
            <a:spLocks noChangeArrowheads="1"/>
          </p:cNvSpPr>
          <p:nvPr/>
        </p:nvSpPr>
        <p:spPr bwMode="auto">
          <a:xfrm>
            <a:off x="4138613" y="3557588"/>
            <a:ext cx="12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1</a:t>
            </a:r>
          </a:p>
        </p:txBody>
      </p:sp>
      <p:sp>
        <p:nvSpPr>
          <p:cNvPr id="13324" name="Text Box 21"/>
          <p:cNvSpPr txBox="1">
            <a:spLocks noChangeArrowheads="1"/>
          </p:cNvSpPr>
          <p:nvPr/>
        </p:nvSpPr>
        <p:spPr bwMode="auto">
          <a:xfrm>
            <a:off x="4738688" y="2390775"/>
            <a:ext cx="12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5</a:t>
            </a:r>
          </a:p>
        </p:txBody>
      </p:sp>
      <p:sp>
        <p:nvSpPr>
          <p:cNvPr id="13325" name="Text Box 22"/>
          <p:cNvSpPr txBox="1">
            <a:spLocks noChangeArrowheads="1"/>
          </p:cNvSpPr>
          <p:nvPr/>
        </p:nvSpPr>
        <p:spPr bwMode="auto">
          <a:xfrm>
            <a:off x="4738688" y="2630488"/>
            <a:ext cx="12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4</a:t>
            </a:r>
          </a:p>
        </p:txBody>
      </p:sp>
      <p:sp>
        <p:nvSpPr>
          <p:cNvPr id="13326" name="Text Box 23"/>
          <p:cNvSpPr txBox="1">
            <a:spLocks noChangeArrowheads="1"/>
          </p:cNvSpPr>
          <p:nvPr/>
        </p:nvSpPr>
        <p:spPr bwMode="auto">
          <a:xfrm>
            <a:off x="4738688" y="2878138"/>
            <a:ext cx="12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3</a:t>
            </a:r>
          </a:p>
        </p:txBody>
      </p:sp>
      <p:sp>
        <p:nvSpPr>
          <p:cNvPr id="13327" name="Text Box 24"/>
          <p:cNvSpPr txBox="1">
            <a:spLocks noChangeArrowheads="1"/>
          </p:cNvSpPr>
          <p:nvPr/>
        </p:nvSpPr>
        <p:spPr bwMode="auto">
          <a:xfrm>
            <a:off x="4738688" y="3094038"/>
            <a:ext cx="12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4</a:t>
            </a:r>
          </a:p>
        </p:txBody>
      </p:sp>
      <p:sp>
        <p:nvSpPr>
          <p:cNvPr id="13328" name="Text Box 25"/>
          <p:cNvSpPr txBox="1">
            <a:spLocks noChangeArrowheads="1"/>
          </p:cNvSpPr>
          <p:nvPr/>
        </p:nvSpPr>
        <p:spPr bwMode="auto">
          <a:xfrm>
            <a:off x="4738688" y="3309938"/>
            <a:ext cx="12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3</a:t>
            </a:r>
          </a:p>
        </p:txBody>
      </p:sp>
      <p:sp>
        <p:nvSpPr>
          <p:cNvPr id="13329" name="Text Box 26"/>
          <p:cNvSpPr txBox="1">
            <a:spLocks noChangeArrowheads="1"/>
          </p:cNvSpPr>
          <p:nvPr/>
        </p:nvSpPr>
        <p:spPr bwMode="auto">
          <a:xfrm>
            <a:off x="4738688" y="3559175"/>
            <a:ext cx="12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2</a:t>
            </a:r>
          </a:p>
        </p:txBody>
      </p:sp>
      <p:cxnSp>
        <p:nvCxnSpPr>
          <p:cNvPr id="13330" name="AutoShape 27"/>
          <p:cNvCxnSpPr>
            <a:cxnSpLocks noChangeShapeType="1"/>
            <a:stCxn id="13319" idx="3"/>
            <a:endCxn id="13324" idx="1"/>
          </p:cNvCxnSpPr>
          <p:nvPr/>
        </p:nvCxnSpPr>
        <p:spPr bwMode="auto">
          <a:xfrm flipV="1">
            <a:off x="4265613" y="2505075"/>
            <a:ext cx="473075" cy="238125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1" name="AutoShape 28"/>
          <p:cNvCxnSpPr>
            <a:cxnSpLocks noChangeShapeType="1"/>
            <a:stCxn id="13320" idx="3"/>
            <a:endCxn id="13325" idx="1"/>
          </p:cNvCxnSpPr>
          <p:nvPr/>
        </p:nvCxnSpPr>
        <p:spPr bwMode="auto">
          <a:xfrm flipV="1">
            <a:off x="4265613" y="2744788"/>
            <a:ext cx="473075" cy="246062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2" name="AutoShape 29"/>
          <p:cNvCxnSpPr>
            <a:cxnSpLocks noChangeShapeType="1"/>
            <a:stCxn id="13320" idx="3"/>
            <a:endCxn id="13327" idx="1"/>
          </p:cNvCxnSpPr>
          <p:nvPr/>
        </p:nvCxnSpPr>
        <p:spPr bwMode="auto">
          <a:xfrm>
            <a:off x="4265613" y="2990850"/>
            <a:ext cx="473075" cy="217488"/>
          </a:xfrm>
          <a:prstGeom prst="straightConnector1">
            <a:avLst/>
          </a:prstGeom>
          <a:noFill/>
          <a:ln w="19050">
            <a:solidFill>
              <a:srgbClr val="0000FF"/>
            </a:solidFill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3" name="AutoShape 30"/>
          <p:cNvCxnSpPr>
            <a:cxnSpLocks noChangeShapeType="1"/>
            <a:stCxn id="13321" idx="3"/>
            <a:endCxn id="13326" idx="1"/>
          </p:cNvCxnSpPr>
          <p:nvPr/>
        </p:nvCxnSpPr>
        <p:spPr bwMode="auto">
          <a:xfrm flipV="1">
            <a:off x="4265613" y="2992438"/>
            <a:ext cx="473075" cy="214312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4" name="AutoShape 31"/>
          <p:cNvCxnSpPr>
            <a:cxnSpLocks noChangeShapeType="1"/>
            <a:stCxn id="13321" idx="3"/>
            <a:endCxn id="13328" idx="1"/>
          </p:cNvCxnSpPr>
          <p:nvPr/>
        </p:nvCxnSpPr>
        <p:spPr bwMode="auto">
          <a:xfrm>
            <a:off x="4265613" y="3206750"/>
            <a:ext cx="473075" cy="217488"/>
          </a:xfrm>
          <a:prstGeom prst="straightConnector1">
            <a:avLst/>
          </a:prstGeom>
          <a:noFill/>
          <a:ln w="19050">
            <a:solidFill>
              <a:srgbClr val="0000FF"/>
            </a:solidFill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5" name="AutoShape 32"/>
          <p:cNvCxnSpPr>
            <a:cxnSpLocks noChangeShapeType="1"/>
            <a:stCxn id="13322" idx="3"/>
            <a:endCxn id="13329" idx="1"/>
          </p:cNvCxnSpPr>
          <p:nvPr/>
        </p:nvCxnSpPr>
        <p:spPr bwMode="auto">
          <a:xfrm>
            <a:off x="4265613" y="3422650"/>
            <a:ext cx="473075" cy="250825"/>
          </a:xfrm>
          <a:prstGeom prst="straightConnector1">
            <a:avLst/>
          </a:prstGeom>
          <a:noFill/>
          <a:ln w="19050">
            <a:solidFill>
              <a:srgbClr val="0000FF"/>
            </a:solidFill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t>45</a:t>
            </a:fld>
            <a:endParaRPr lang="ru-RU" sz="2400" smtClean="0">
              <a:solidFill>
                <a:schemeClr val="accent2"/>
              </a:solidFill>
            </a:endParaRPr>
          </a:p>
        </p:txBody>
      </p:sp>
      <p:sp>
        <p:nvSpPr>
          <p:cNvPr id="25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smtClean="0">
                <a:solidFill>
                  <a:schemeClr val="accent2"/>
                </a:solidFill>
              </a:rPr>
              <a:t>(56)</a:t>
            </a:r>
            <a:endParaRPr lang="ru-RU" sz="2400" b="0">
              <a:solidFill>
                <a:schemeClr val="accent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39" y="2600325"/>
            <a:ext cx="864000" cy="7008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19" y="2839603"/>
            <a:ext cx="864000" cy="693100"/>
          </a:xfrm>
          <a:prstGeom prst="rect">
            <a:avLst/>
          </a:prstGeom>
        </p:spPr>
      </p:pic>
      <p:grpSp>
        <p:nvGrpSpPr>
          <p:cNvPr id="28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9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7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0941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06 -3.56779E-06 L 0.20868 -0.02984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34" y="-1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06 1.65201E-06 L 0.20834 0.03008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1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11" name="Text Box 191"/>
          <p:cNvSpPr txBox="1">
            <a:spLocks noChangeArrowheads="1"/>
          </p:cNvSpPr>
          <p:nvPr/>
        </p:nvSpPr>
        <p:spPr bwMode="auto">
          <a:xfrm>
            <a:off x="1943100" y="6092825"/>
            <a:ext cx="1116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>
                <a:solidFill>
                  <a:srgbClr val="0000FF"/>
                </a:solidFill>
              </a:rPr>
              <a:t>Путь Неба</a:t>
            </a:r>
          </a:p>
        </p:txBody>
      </p:sp>
      <p:sp>
        <p:nvSpPr>
          <p:cNvPr id="107712" name="Text Box 192"/>
          <p:cNvSpPr txBox="1">
            <a:spLocks noChangeArrowheads="1"/>
          </p:cNvSpPr>
          <p:nvPr/>
        </p:nvSpPr>
        <p:spPr bwMode="auto">
          <a:xfrm>
            <a:off x="3419475" y="6092825"/>
            <a:ext cx="12493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>
                <a:solidFill>
                  <a:srgbClr val="0000FF"/>
                </a:solidFill>
              </a:rPr>
              <a:t>Путь Земли</a:t>
            </a:r>
          </a:p>
        </p:txBody>
      </p:sp>
      <p:sp>
        <p:nvSpPr>
          <p:cNvPr id="107713" name="Text Box 193"/>
          <p:cNvSpPr txBox="1">
            <a:spLocks noChangeArrowheads="1"/>
          </p:cNvSpPr>
          <p:nvPr/>
        </p:nvSpPr>
        <p:spPr bwMode="auto">
          <a:xfrm>
            <a:off x="5364163" y="6092825"/>
            <a:ext cx="15827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>
                <a:solidFill>
                  <a:srgbClr val="0000FF"/>
                </a:solidFill>
              </a:rPr>
              <a:t>Путь Человека</a:t>
            </a:r>
          </a:p>
        </p:txBody>
      </p:sp>
      <p:cxnSp>
        <p:nvCxnSpPr>
          <p:cNvPr id="107705" name="AutoShape 185"/>
          <p:cNvCxnSpPr>
            <a:cxnSpLocks noChangeShapeType="1"/>
          </p:cNvCxnSpPr>
          <p:nvPr/>
        </p:nvCxnSpPr>
        <p:spPr bwMode="auto">
          <a:xfrm rot="5400000" flipV="1">
            <a:off x="6119813" y="3609975"/>
            <a:ext cx="1587" cy="1439863"/>
          </a:xfrm>
          <a:prstGeom prst="curvedConnector3">
            <a:avLst>
              <a:gd name="adj1" fmla="val -14400005"/>
            </a:avLst>
          </a:prstGeom>
          <a:noFill/>
          <a:ln w="38100">
            <a:solidFill>
              <a:schemeClr val="tx1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7668" name="Text Box 148"/>
          <p:cNvSpPr txBox="1">
            <a:spLocks noChangeArrowheads="1"/>
          </p:cNvSpPr>
          <p:nvPr/>
        </p:nvSpPr>
        <p:spPr bwMode="auto">
          <a:xfrm>
            <a:off x="457200" y="3149600"/>
            <a:ext cx="82518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800"/>
              <a:t>01 </a:t>
            </a:r>
            <a:r>
              <a:rPr lang="en-US" altLang="ru-RU" sz="800"/>
              <a:t>               </a:t>
            </a:r>
            <a:r>
              <a:rPr lang="ru-RU" altLang="ru-RU" sz="800"/>
              <a:t>02 </a:t>
            </a:r>
            <a:r>
              <a:rPr lang="en-US" altLang="ru-RU" sz="800"/>
              <a:t>              </a:t>
            </a:r>
            <a:r>
              <a:rPr lang="ru-RU" altLang="ru-RU" sz="800"/>
              <a:t>23 </a:t>
            </a:r>
            <a:r>
              <a:rPr lang="en-US" altLang="ru-RU" sz="800"/>
              <a:t>              </a:t>
            </a:r>
            <a:r>
              <a:rPr lang="ru-RU" altLang="ru-RU" sz="800"/>
              <a:t>24</a:t>
            </a:r>
            <a:r>
              <a:rPr lang="ru-RU" altLang="ru-RU" sz="500"/>
              <a:t> </a:t>
            </a:r>
            <a:r>
              <a:rPr lang="en-US" altLang="ru-RU" sz="500"/>
              <a:t>                       </a:t>
            </a:r>
            <a:r>
              <a:rPr lang="ru-RU" altLang="ru-RU" sz="800"/>
              <a:t>27 </a:t>
            </a:r>
            <a:r>
              <a:rPr lang="en-US" altLang="ru-RU" sz="800"/>
              <a:t>              </a:t>
            </a:r>
            <a:r>
              <a:rPr lang="ru-RU" altLang="ru-RU" sz="800"/>
              <a:t>28</a:t>
            </a:r>
            <a:r>
              <a:rPr lang="ru-RU" altLang="ru-RU" sz="600"/>
              <a:t> </a:t>
            </a:r>
            <a:r>
              <a:rPr lang="en-US" altLang="ru-RU" sz="600"/>
              <a:t>                   </a:t>
            </a:r>
            <a:r>
              <a:rPr lang="ru-RU" altLang="ru-RU" sz="400"/>
              <a:t> </a:t>
            </a:r>
            <a:r>
              <a:rPr lang="ru-RU" altLang="ru-RU" sz="800"/>
              <a:t>37 </a:t>
            </a:r>
            <a:r>
              <a:rPr lang="en-US" altLang="ru-RU" sz="800"/>
              <a:t>              </a:t>
            </a:r>
            <a:r>
              <a:rPr lang="ru-RU" altLang="ru-RU" sz="800"/>
              <a:t>38 </a:t>
            </a:r>
            <a:r>
              <a:rPr lang="en-US" altLang="ru-RU" sz="800"/>
              <a:t>              </a:t>
            </a:r>
            <a:r>
              <a:rPr lang="ru-RU" altLang="ru-RU" sz="800"/>
              <a:t>39 </a:t>
            </a:r>
            <a:r>
              <a:rPr lang="en-US" altLang="ru-RU" sz="800"/>
              <a:t>             </a:t>
            </a:r>
            <a:r>
              <a:rPr lang="ru-RU" altLang="ru-RU" sz="800"/>
              <a:t>40 </a:t>
            </a:r>
            <a:r>
              <a:rPr lang="en-US" altLang="ru-RU" sz="800"/>
              <a:t>              </a:t>
            </a:r>
            <a:r>
              <a:rPr lang="ru-RU" altLang="ru-RU" sz="800"/>
              <a:t>43 </a:t>
            </a:r>
            <a:r>
              <a:rPr lang="en-US" altLang="ru-RU" sz="800"/>
              <a:t>              </a:t>
            </a:r>
            <a:r>
              <a:rPr lang="ru-RU" altLang="ru-RU" sz="800"/>
              <a:t>44</a:t>
            </a:r>
            <a:r>
              <a:rPr lang="ru-RU" altLang="ru-RU" sz="400"/>
              <a:t> </a:t>
            </a:r>
            <a:r>
              <a:rPr lang="en-US" altLang="ru-RU" sz="400"/>
              <a:t>                             </a:t>
            </a:r>
            <a:r>
              <a:rPr lang="ru-RU" altLang="ru-RU" sz="800"/>
              <a:t>53 </a:t>
            </a:r>
            <a:r>
              <a:rPr lang="en-US" altLang="ru-RU" sz="800"/>
              <a:t>              </a:t>
            </a:r>
            <a:r>
              <a:rPr lang="ru-RU" altLang="ru-RU" sz="800"/>
              <a:t>54</a:t>
            </a:r>
            <a:r>
              <a:rPr lang="ru-RU" altLang="ru-RU" sz="600"/>
              <a:t> </a:t>
            </a:r>
            <a:r>
              <a:rPr lang="en-US" altLang="ru-RU" sz="600"/>
              <a:t>                    </a:t>
            </a:r>
            <a:r>
              <a:rPr lang="ru-RU" altLang="ru-RU" sz="800"/>
              <a:t>63 </a:t>
            </a:r>
            <a:r>
              <a:rPr lang="en-US" altLang="ru-RU" sz="800"/>
              <a:t>              </a:t>
            </a:r>
            <a:r>
              <a:rPr lang="ru-RU" altLang="ru-RU" sz="800"/>
              <a:t>64</a:t>
            </a:r>
          </a:p>
        </p:txBody>
      </p:sp>
      <p:pic>
        <p:nvPicPr>
          <p:cNvPr id="107523" name="Picture 3" descr="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7113" y="2600325"/>
            <a:ext cx="360362" cy="528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7" name="Picture 7" descr="6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6613" y="2600325"/>
            <a:ext cx="360362" cy="528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11"/>
          <p:cNvGrpSpPr/>
          <p:nvPr/>
        </p:nvGrpSpPr>
        <p:grpSpPr>
          <a:xfrm>
            <a:off x="231775" y="1266825"/>
            <a:ext cx="8420100" cy="204788"/>
            <a:chOff x="146" y="798"/>
            <a:chExt cx="5304" cy="129"/>
          </a:xfrm>
        </p:grpSpPr>
        <p:pic>
          <p:nvPicPr>
            <p:cNvPr id="14577" name="Picture 9" descr="0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78" name="Picture 10" descr="0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79" name="Picture 11" descr="0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80" name="Picture 14" descr="0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81" name="Picture 15" descr="0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82" name="Picture 25" descr="1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649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83" name="Picture 26" descr="2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3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84" name="Picture 29" descr="2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0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85" name="Picture 30" descr="2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9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86" name="Picture 33" descr="27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5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87" name="Picture 35" descr="29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33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88" name="Picture 47" descr="41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89" name="Picture 48" descr="4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8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90" name="Picture 63" descr="59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85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91" name="Picture 64" descr="6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7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92" name="Picture 65" descr="6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6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187"/>
          <p:cNvGrpSpPr/>
          <p:nvPr/>
        </p:nvGrpSpPr>
        <p:grpSpPr>
          <a:xfrm>
            <a:off x="90488" y="1266825"/>
            <a:ext cx="8701087" cy="206375"/>
            <a:chOff x="57" y="798"/>
            <a:chExt cx="5481" cy="130"/>
          </a:xfrm>
        </p:grpSpPr>
        <p:pic>
          <p:nvPicPr>
            <p:cNvPr id="14561" name="Picture 6" descr="14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06" y="799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62" name="Picture 8" descr="01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63" name="Picture 20" descr="13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1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64" name="Picture 34" descr="28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4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65" name="Picture 36" descr="30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2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66" name="Picture 37" descr="31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1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67" name="Picture 38" descr="32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9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68" name="Picture 39" descr="33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8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69" name="Picture 40" descr="34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75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70" name="Picture 49" descr="43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7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71" name="Picture 50" descr="44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59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72" name="Picture 55" descr="4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0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73" name="Picture 56" descr="5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89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74" name="Picture 59" descr="55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3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75" name="Picture 60" descr="56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2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76" name="Picture 66" descr="6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5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7587" name="Picture 67" descr="63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6863" y="2600325"/>
            <a:ext cx="360362" cy="528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88" name="Picture 68" descr="01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775" y="2600325"/>
            <a:ext cx="360363" cy="528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89" name="Picture 69" descr="02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8525" y="2600325"/>
            <a:ext cx="360363" cy="528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90" name="Picture 70" descr="39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9950" y="2600325"/>
            <a:ext cx="360363" cy="528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91" name="Picture 71" descr="24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8025" y="2600325"/>
            <a:ext cx="360363" cy="528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92" name="Picture 72" descr="38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0200" y="2600325"/>
            <a:ext cx="360363" cy="528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93" name="Picture 73" descr="37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450" y="2600325"/>
            <a:ext cx="360363" cy="528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94" name="Picture 74" descr="23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8275" y="2600325"/>
            <a:ext cx="360363" cy="528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95" name="Picture 75" descr="44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7613" y="2600325"/>
            <a:ext cx="360362" cy="528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96" name="Picture 76" descr="44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7863" y="2600325"/>
            <a:ext cx="360362" cy="528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54" name="Text Box 77"/>
          <p:cNvSpPr txBox="1">
            <a:spLocks noChangeArrowheads="1"/>
          </p:cNvSpPr>
          <p:nvPr/>
        </p:nvSpPr>
        <p:spPr bwMode="auto">
          <a:xfrm>
            <a:off x="98425" y="1119188"/>
            <a:ext cx="89757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800"/>
              <a:t>01 02 03 04 05 06</a:t>
            </a:r>
            <a:r>
              <a:rPr lang="ru-RU" altLang="ru-RU" sz="600"/>
              <a:t> </a:t>
            </a:r>
            <a:r>
              <a:rPr lang="ru-RU" altLang="ru-RU" sz="800"/>
              <a:t>07 08 09 10</a:t>
            </a:r>
            <a:r>
              <a:rPr lang="ru-RU" altLang="ru-RU" sz="600"/>
              <a:t> </a:t>
            </a:r>
            <a:r>
              <a:rPr lang="ru-RU" altLang="ru-RU" sz="800"/>
              <a:t>11 12 13 14</a:t>
            </a:r>
            <a:r>
              <a:rPr lang="ru-RU" altLang="ru-RU" sz="200"/>
              <a:t> </a:t>
            </a:r>
            <a:r>
              <a:rPr lang="ru-RU" altLang="ru-RU" sz="800"/>
              <a:t>15 16 17 18 19 20 21 22 23 24</a:t>
            </a:r>
            <a:r>
              <a:rPr lang="ru-RU" altLang="ru-RU" sz="500"/>
              <a:t> </a:t>
            </a:r>
            <a:r>
              <a:rPr lang="ru-RU" altLang="ru-RU" sz="800"/>
              <a:t>25 26 27 28</a:t>
            </a:r>
            <a:r>
              <a:rPr lang="ru-RU" altLang="ru-RU" sz="600"/>
              <a:t> </a:t>
            </a:r>
            <a:r>
              <a:rPr lang="ru-RU" altLang="ru-RU" sz="800"/>
              <a:t>29 30</a:t>
            </a:r>
            <a:r>
              <a:rPr lang="ru-RU" altLang="ru-RU" sz="600"/>
              <a:t> </a:t>
            </a:r>
            <a:r>
              <a:rPr lang="ru-RU" altLang="ru-RU" sz="800"/>
              <a:t>31 32 33 34 35 36</a:t>
            </a:r>
            <a:r>
              <a:rPr lang="ru-RU" altLang="ru-RU" sz="400"/>
              <a:t> </a:t>
            </a:r>
            <a:r>
              <a:rPr lang="ru-RU" altLang="ru-RU" sz="800"/>
              <a:t>37 38 39 40 41 42 43 44</a:t>
            </a:r>
            <a:r>
              <a:rPr lang="ru-RU" altLang="ru-RU" sz="400"/>
              <a:t> </a:t>
            </a:r>
            <a:r>
              <a:rPr lang="ru-RU" altLang="ru-RU" sz="800"/>
              <a:t>45 46 47 48</a:t>
            </a:r>
            <a:r>
              <a:rPr lang="ru-RU" altLang="ru-RU" sz="400"/>
              <a:t> </a:t>
            </a:r>
            <a:r>
              <a:rPr lang="ru-RU" altLang="ru-RU" sz="800"/>
              <a:t>49 50</a:t>
            </a:r>
            <a:r>
              <a:rPr lang="ru-RU" altLang="ru-RU" sz="600"/>
              <a:t> </a:t>
            </a:r>
            <a:r>
              <a:rPr lang="ru-RU" altLang="ru-RU" sz="800"/>
              <a:t>51 52 53 54</a:t>
            </a:r>
            <a:r>
              <a:rPr lang="ru-RU" altLang="ru-RU" sz="600"/>
              <a:t> </a:t>
            </a:r>
            <a:r>
              <a:rPr lang="ru-RU" altLang="ru-RU" sz="800"/>
              <a:t>55 56</a:t>
            </a:r>
            <a:r>
              <a:rPr lang="ru-RU" altLang="ru-RU" sz="600"/>
              <a:t> </a:t>
            </a:r>
            <a:r>
              <a:rPr lang="ru-RU" altLang="ru-RU" sz="800"/>
              <a:t>57 58 59 60</a:t>
            </a:r>
            <a:r>
              <a:rPr lang="ru-RU" altLang="ru-RU" sz="600"/>
              <a:t> </a:t>
            </a:r>
            <a:r>
              <a:rPr lang="ru-RU" altLang="ru-RU" sz="800"/>
              <a:t>61 62 63 64</a:t>
            </a:r>
          </a:p>
        </p:txBody>
      </p:sp>
      <p:pic>
        <p:nvPicPr>
          <p:cNvPr id="107598" name="Picture 78" descr="40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9700" y="2600325"/>
            <a:ext cx="360363" cy="528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99" name="Picture 79" descr="53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7363" y="2600325"/>
            <a:ext cx="360362" cy="528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7600" name="AutoShape 80"/>
          <p:cNvCxnSpPr>
            <a:cxnSpLocks noChangeShapeType="1"/>
          </p:cNvCxnSpPr>
          <p:nvPr/>
        </p:nvCxnSpPr>
        <p:spPr bwMode="auto">
          <a:xfrm>
            <a:off x="160338" y="1471613"/>
            <a:ext cx="379412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01" name="AutoShape 81"/>
          <p:cNvCxnSpPr>
            <a:cxnSpLocks noChangeShapeType="1"/>
          </p:cNvCxnSpPr>
          <p:nvPr/>
        </p:nvCxnSpPr>
        <p:spPr bwMode="auto">
          <a:xfrm>
            <a:off x="301625" y="1471613"/>
            <a:ext cx="77787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02" name="AutoShape 82"/>
          <p:cNvCxnSpPr>
            <a:cxnSpLocks noChangeShapeType="1"/>
          </p:cNvCxnSpPr>
          <p:nvPr/>
        </p:nvCxnSpPr>
        <p:spPr bwMode="auto">
          <a:xfrm>
            <a:off x="441325" y="1471613"/>
            <a:ext cx="117792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03" name="AutoShape 83"/>
          <p:cNvCxnSpPr>
            <a:cxnSpLocks noChangeShapeType="1"/>
          </p:cNvCxnSpPr>
          <p:nvPr/>
        </p:nvCxnSpPr>
        <p:spPr bwMode="auto">
          <a:xfrm>
            <a:off x="581025" y="1471613"/>
            <a:ext cx="157797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04" name="AutoShape 84"/>
          <p:cNvCxnSpPr>
            <a:cxnSpLocks noChangeShapeType="1"/>
          </p:cNvCxnSpPr>
          <p:nvPr/>
        </p:nvCxnSpPr>
        <p:spPr bwMode="auto">
          <a:xfrm>
            <a:off x="722313" y="1471613"/>
            <a:ext cx="3598862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05" name="AutoShape 85"/>
          <p:cNvCxnSpPr>
            <a:cxnSpLocks noChangeShapeType="1"/>
          </p:cNvCxnSpPr>
          <p:nvPr/>
        </p:nvCxnSpPr>
        <p:spPr bwMode="auto">
          <a:xfrm>
            <a:off x="862013" y="1471613"/>
            <a:ext cx="2919412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06" name="AutoShape 86"/>
          <p:cNvCxnSpPr>
            <a:cxnSpLocks noChangeShapeType="1"/>
          </p:cNvCxnSpPr>
          <p:nvPr/>
        </p:nvCxnSpPr>
        <p:spPr bwMode="auto">
          <a:xfrm>
            <a:off x="1003300" y="1471613"/>
            <a:ext cx="1155700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07" name="AutoShape 87"/>
          <p:cNvCxnSpPr>
            <a:cxnSpLocks noChangeShapeType="1"/>
          </p:cNvCxnSpPr>
          <p:nvPr/>
        </p:nvCxnSpPr>
        <p:spPr bwMode="auto">
          <a:xfrm>
            <a:off x="1143000" y="1471613"/>
            <a:ext cx="476250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08" name="AutoShape 88"/>
          <p:cNvCxnSpPr>
            <a:cxnSpLocks noChangeShapeType="1"/>
          </p:cNvCxnSpPr>
          <p:nvPr/>
        </p:nvCxnSpPr>
        <p:spPr bwMode="auto">
          <a:xfrm>
            <a:off x="1282700" y="1471613"/>
            <a:ext cx="303847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09" name="AutoShape 89"/>
          <p:cNvCxnSpPr>
            <a:cxnSpLocks noChangeShapeType="1"/>
          </p:cNvCxnSpPr>
          <p:nvPr/>
        </p:nvCxnSpPr>
        <p:spPr bwMode="auto">
          <a:xfrm>
            <a:off x="1423988" y="1471613"/>
            <a:ext cx="2357437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10" name="AutoShape 90"/>
          <p:cNvCxnSpPr>
            <a:cxnSpLocks noChangeShapeType="1"/>
          </p:cNvCxnSpPr>
          <p:nvPr/>
        </p:nvCxnSpPr>
        <p:spPr bwMode="auto">
          <a:xfrm>
            <a:off x="1563688" y="1471613"/>
            <a:ext cx="5994400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11" name="AutoShape 91"/>
          <p:cNvCxnSpPr>
            <a:cxnSpLocks noChangeShapeType="1"/>
          </p:cNvCxnSpPr>
          <p:nvPr/>
        </p:nvCxnSpPr>
        <p:spPr bwMode="auto">
          <a:xfrm>
            <a:off x="1704975" y="1471613"/>
            <a:ext cx="5313363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12" name="AutoShape 92"/>
          <p:cNvCxnSpPr>
            <a:cxnSpLocks noChangeShapeType="1"/>
          </p:cNvCxnSpPr>
          <p:nvPr/>
        </p:nvCxnSpPr>
        <p:spPr bwMode="auto">
          <a:xfrm>
            <a:off x="1844675" y="1471613"/>
            <a:ext cx="4633913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13" name="AutoShape 93"/>
          <p:cNvCxnSpPr>
            <a:cxnSpLocks noChangeShapeType="1"/>
          </p:cNvCxnSpPr>
          <p:nvPr/>
        </p:nvCxnSpPr>
        <p:spPr bwMode="auto">
          <a:xfrm>
            <a:off x="1984375" y="1473200"/>
            <a:ext cx="3954463" cy="1127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14" name="AutoShape 94"/>
          <p:cNvCxnSpPr>
            <a:cxnSpLocks noChangeShapeType="1"/>
          </p:cNvCxnSpPr>
          <p:nvPr/>
        </p:nvCxnSpPr>
        <p:spPr bwMode="auto">
          <a:xfrm>
            <a:off x="2125663" y="1471613"/>
            <a:ext cx="3275012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15" name="AutoShape 95"/>
          <p:cNvCxnSpPr>
            <a:cxnSpLocks noChangeShapeType="1"/>
          </p:cNvCxnSpPr>
          <p:nvPr/>
        </p:nvCxnSpPr>
        <p:spPr bwMode="auto">
          <a:xfrm>
            <a:off x="2265363" y="1471613"/>
            <a:ext cx="2595562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16" name="AutoShape 96"/>
          <p:cNvCxnSpPr>
            <a:cxnSpLocks noChangeShapeType="1"/>
          </p:cNvCxnSpPr>
          <p:nvPr/>
        </p:nvCxnSpPr>
        <p:spPr bwMode="auto">
          <a:xfrm>
            <a:off x="2406650" y="1471613"/>
            <a:ext cx="4611688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17" name="AutoShape 97"/>
          <p:cNvCxnSpPr>
            <a:cxnSpLocks noChangeShapeType="1"/>
          </p:cNvCxnSpPr>
          <p:nvPr/>
        </p:nvCxnSpPr>
        <p:spPr bwMode="auto">
          <a:xfrm>
            <a:off x="2546350" y="1471613"/>
            <a:ext cx="5011738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18" name="AutoShape 98"/>
          <p:cNvCxnSpPr>
            <a:cxnSpLocks noChangeShapeType="1"/>
          </p:cNvCxnSpPr>
          <p:nvPr/>
        </p:nvCxnSpPr>
        <p:spPr bwMode="auto">
          <a:xfrm flipH="1">
            <a:off x="2159000" y="1471613"/>
            <a:ext cx="528638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19" name="AutoShape 99"/>
          <p:cNvCxnSpPr>
            <a:cxnSpLocks noChangeShapeType="1"/>
          </p:cNvCxnSpPr>
          <p:nvPr/>
        </p:nvCxnSpPr>
        <p:spPr bwMode="auto">
          <a:xfrm flipH="1">
            <a:off x="1619250" y="1471613"/>
            <a:ext cx="1208088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20" name="AutoShape 100"/>
          <p:cNvCxnSpPr>
            <a:cxnSpLocks noChangeShapeType="1"/>
          </p:cNvCxnSpPr>
          <p:nvPr/>
        </p:nvCxnSpPr>
        <p:spPr bwMode="auto">
          <a:xfrm>
            <a:off x="2967038" y="1471613"/>
            <a:ext cx="1893887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21" name="AutoShape 101"/>
          <p:cNvCxnSpPr>
            <a:cxnSpLocks noChangeShapeType="1"/>
          </p:cNvCxnSpPr>
          <p:nvPr/>
        </p:nvCxnSpPr>
        <p:spPr bwMode="auto">
          <a:xfrm>
            <a:off x="3108325" y="1471613"/>
            <a:ext cx="2292350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22" name="AutoShape 102"/>
          <p:cNvCxnSpPr>
            <a:cxnSpLocks noChangeShapeType="1"/>
          </p:cNvCxnSpPr>
          <p:nvPr/>
        </p:nvCxnSpPr>
        <p:spPr bwMode="auto">
          <a:xfrm flipH="1">
            <a:off x="1079500" y="1471613"/>
            <a:ext cx="216852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23" name="AutoShape 103"/>
          <p:cNvCxnSpPr>
            <a:cxnSpLocks noChangeShapeType="1"/>
          </p:cNvCxnSpPr>
          <p:nvPr/>
        </p:nvCxnSpPr>
        <p:spPr bwMode="auto">
          <a:xfrm flipH="1">
            <a:off x="1079500" y="1471613"/>
            <a:ext cx="2309813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24" name="AutoShape 104"/>
          <p:cNvCxnSpPr>
            <a:cxnSpLocks noChangeShapeType="1"/>
          </p:cNvCxnSpPr>
          <p:nvPr/>
        </p:nvCxnSpPr>
        <p:spPr bwMode="auto">
          <a:xfrm>
            <a:off x="3529013" y="1471613"/>
            <a:ext cx="348932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25" name="AutoShape 105"/>
          <p:cNvCxnSpPr>
            <a:cxnSpLocks noChangeShapeType="1"/>
          </p:cNvCxnSpPr>
          <p:nvPr/>
        </p:nvCxnSpPr>
        <p:spPr bwMode="auto">
          <a:xfrm>
            <a:off x="3668713" y="1471613"/>
            <a:ext cx="388937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26" name="AutoShape 106"/>
          <p:cNvCxnSpPr>
            <a:cxnSpLocks noChangeShapeType="1"/>
          </p:cNvCxnSpPr>
          <p:nvPr/>
        </p:nvCxnSpPr>
        <p:spPr bwMode="auto">
          <a:xfrm flipH="1">
            <a:off x="1079500" y="1471613"/>
            <a:ext cx="2730500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27" name="AutoShape 107"/>
          <p:cNvCxnSpPr>
            <a:cxnSpLocks noChangeShapeType="1"/>
          </p:cNvCxnSpPr>
          <p:nvPr/>
        </p:nvCxnSpPr>
        <p:spPr bwMode="auto">
          <a:xfrm flipH="1">
            <a:off x="539750" y="1471613"/>
            <a:ext cx="3409950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7628" name="Picture 108" descr="27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7775" y="2600325"/>
            <a:ext cx="360363" cy="528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7629" name="AutoShape 109"/>
          <p:cNvCxnSpPr>
            <a:cxnSpLocks noChangeShapeType="1"/>
          </p:cNvCxnSpPr>
          <p:nvPr/>
        </p:nvCxnSpPr>
        <p:spPr bwMode="auto">
          <a:xfrm flipH="1">
            <a:off x="2698750" y="1471613"/>
            <a:ext cx="1392238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30" name="AutoShape 110"/>
          <p:cNvCxnSpPr>
            <a:cxnSpLocks noChangeShapeType="1"/>
          </p:cNvCxnSpPr>
          <p:nvPr/>
        </p:nvCxnSpPr>
        <p:spPr bwMode="auto">
          <a:xfrm>
            <a:off x="4651375" y="1471613"/>
            <a:ext cx="1827213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7631" name="Picture 111" descr="28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7525" y="2600325"/>
            <a:ext cx="360363" cy="528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7632" name="AutoShape 112"/>
          <p:cNvCxnSpPr>
            <a:cxnSpLocks noChangeShapeType="1"/>
          </p:cNvCxnSpPr>
          <p:nvPr/>
        </p:nvCxnSpPr>
        <p:spPr bwMode="auto">
          <a:xfrm>
            <a:off x="4792663" y="1471613"/>
            <a:ext cx="114617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33" name="AutoShape 113"/>
          <p:cNvCxnSpPr>
            <a:cxnSpLocks noChangeShapeType="1"/>
          </p:cNvCxnSpPr>
          <p:nvPr/>
        </p:nvCxnSpPr>
        <p:spPr bwMode="auto">
          <a:xfrm flipH="1">
            <a:off x="3238500" y="1471613"/>
            <a:ext cx="992188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34" name="AutoShape 114"/>
          <p:cNvCxnSpPr>
            <a:cxnSpLocks noChangeShapeType="1"/>
          </p:cNvCxnSpPr>
          <p:nvPr/>
        </p:nvCxnSpPr>
        <p:spPr bwMode="auto">
          <a:xfrm>
            <a:off x="4371975" y="1471613"/>
            <a:ext cx="2106613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35" name="AutoShape 115"/>
          <p:cNvCxnSpPr>
            <a:cxnSpLocks noChangeShapeType="1"/>
          </p:cNvCxnSpPr>
          <p:nvPr/>
        </p:nvCxnSpPr>
        <p:spPr bwMode="auto">
          <a:xfrm>
            <a:off x="4511675" y="1471613"/>
            <a:ext cx="1427163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36" name="AutoShape 116"/>
          <p:cNvCxnSpPr>
            <a:cxnSpLocks noChangeShapeType="1"/>
          </p:cNvCxnSpPr>
          <p:nvPr/>
        </p:nvCxnSpPr>
        <p:spPr bwMode="auto">
          <a:xfrm flipH="1">
            <a:off x="4860925" y="1471613"/>
            <a:ext cx="71438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37" name="AutoShape 117"/>
          <p:cNvCxnSpPr>
            <a:cxnSpLocks noChangeShapeType="1"/>
          </p:cNvCxnSpPr>
          <p:nvPr/>
        </p:nvCxnSpPr>
        <p:spPr bwMode="auto">
          <a:xfrm>
            <a:off x="5073650" y="1471613"/>
            <a:ext cx="32702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38" name="AutoShape 118"/>
          <p:cNvCxnSpPr>
            <a:cxnSpLocks noChangeShapeType="1"/>
          </p:cNvCxnSpPr>
          <p:nvPr/>
        </p:nvCxnSpPr>
        <p:spPr bwMode="auto">
          <a:xfrm>
            <a:off x="5213350" y="1471613"/>
            <a:ext cx="3424238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39" name="AutoShape 119"/>
          <p:cNvCxnSpPr>
            <a:cxnSpLocks noChangeShapeType="1"/>
          </p:cNvCxnSpPr>
          <p:nvPr/>
        </p:nvCxnSpPr>
        <p:spPr bwMode="auto">
          <a:xfrm>
            <a:off x="5353050" y="1471613"/>
            <a:ext cx="2744788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40" name="AutoShape 120"/>
          <p:cNvCxnSpPr>
            <a:cxnSpLocks noChangeShapeType="1"/>
          </p:cNvCxnSpPr>
          <p:nvPr/>
        </p:nvCxnSpPr>
        <p:spPr bwMode="auto">
          <a:xfrm>
            <a:off x="5494338" y="1471613"/>
            <a:ext cx="3143250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41" name="AutoShape 121"/>
          <p:cNvCxnSpPr>
            <a:cxnSpLocks noChangeShapeType="1"/>
          </p:cNvCxnSpPr>
          <p:nvPr/>
        </p:nvCxnSpPr>
        <p:spPr bwMode="auto">
          <a:xfrm>
            <a:off x="5634038" y="1471613"/>
            <a:ext cx="2463800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42" name="AutoShape 122"/>
          <p:cNvCxnSpPr>
            <a:cxnSpLocks noChangeShapeType="1"/>
          </p:cNvCxnSpPr>
          <p:nvPr/>
        </p:nvCxnSpPr>
        <p:spPr bwMode="auto">
          <a:xfrm flipH="1">
            <a:off x="2159000" y="1471613"/>
            <a:ext cx="361632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43" name="AutoShape 123"/>
          <p:cNvCxnSpPr>
            <a:cxnSpLocks noChangeShapeType="1"/>
          </p:cNvCxnSpPr>
          <p:nvPr/>
        </p:nvCxnSpPr>
        <p:spPr bwMode="auto">
          <a:xfrm flipH="1">
            <a:off x="1619250" y="1471613"/>
            <a:ext cx="429577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44" name="AutoShape 124"/>
          <p:cNvCxnSpPr>
            <a:cxnSpLocks noChangeShapeType="1"/>
          </p:cNvCxnSpPr>
          <p:nvPr/>
        </p:nvCxnSpPr>
        <p:spPr bwMode="auto">
          <a:xfrm flipH="1">
            <a:off x="539750" y="1471613"/>
            <a:ext cx="551497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45" name="AutoShape 125"/>
          <p:cNvCxnSpPr>
            <a:cxnSpLocks noChangeShapeType="1"/>
          </p:cNvCxnSpPr>
          <p:nvPr/>
        </p:nvCxnSpPr>
        <p:spPr bwMode="auto">
          <a:xfrm flipH="1">
            <a:off x="539750" y="1471613"/>
            <a:ext cx="5656263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46" name="AutoShape 126"/>
          <p:cNvCxnSpPr>
            <a:cxnSpLocks noChangeShapeType="1"/>
          </p:cNvCxnSpPr>
          <p:nvPr/>
        </p:nvCxnSpPr>
        <p:spPr bwMode="auto">
          <a:xfrm>
            <a:off x="6335713" y="1471613"/>
            <a:ext cx="68262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47" name="AutoShape 127"/>
          <p:cNvCxnSpPr>
            <a:cxnSpLocks noChangeShapeType="1"/>
          </p:cNvCxnSpPr>
          <p:nvPr/>
        </p:nvCxnSpPr>
        <p:spPr bwMode="auto">
          <a:xfrm>
            <a:off x="6477000" y="1471613"/>
            <a:ext cx="1081088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48" name="AutoShape 128"/>
          <p:cNvCxnSpPr>
            <a:cxnSpLocks noChangeShapeType="1"/>
          </p:cNvCxnSpPr>
          <p:nvPr/>
        </p:nvCxnSpPr>
        <p:spPr bwMode="auto">
          <a:xfrm flipH="1">
            <a:off x="3781425" y="1471613"/>
            <a:ext cx="283527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49" name="AutoShape 129"/>
          <p:cNvCxnSpPr>
            <a:cxnSpLocks noChangeShapeType="1"/>
          </p:cNvCxnSpPr>
          <p:nvPr/>
        </p:nvCxnSpPr>
        <p:spPr bwMode="auto">
          <a:xfrm flipH="1">
            <a:off x="4321175" y="1471613"/>
            <a:ext cx="2436813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50" name="AutoShape 130"/>
          <p:cNvCxnSpPr>
            <a:cxnSpLocks noChangeShapeType="1"/>
          </p:cNvCxnSpPr>
          <p:nvPr/>
        </p:nvCxnSpPr>
        <p:spPr bwMode="auto">
          <a:xfrm flipH="1">
            <a:off x="6478588" y="1471613"/>
            <a:ext cx="419100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51" name="AutoShape 131"/>
          <p:cNvCxnSpPr>
            <a:cxnSpLocks noChangeShapeType="1"/>
          </p:cNvCxnSpPr>
          <p:nvPr/>
        </p:nvCxnSpPr>
        <p:spPr bwMode="auto">
          <a:xfrm flipH="1">
            <a:off x="5938838" y="1471613"/>
            <a:ext cx="1098550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52" name="AutoShape 132"/>
          <p:cNvCxnSpPr>
            <a:cxnSpLocks noChangeShapeType="1"/>
          </p:cNvCxnSpPr>
          <p:nvPr/>
        </p:nvCxnSpPr>
        <p:spPr bwMode="auto">
          <a:xfrm flipH="1">
            <a:off x="4860925" y="1471613"/>
            <a:ext cx="2317750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53" name="AutoShape 133"/>
          <p:cNvCxnSpPr>
            <a:cxnSpLocks noChangeShapeType="1"/>
          </p:cNvCxnSpPr>
          <p:nvPr/>
        </p:nvCxnSpPr>
        <p:spPr bwMode="auto">
          <a:xfrm flipH="1">
            <a:off x="5400675" y="1471613"/>
            <a:ext cx="1917700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54" name="AutoShape 134"/>
          <p:cNvCxnSpPr>
            <a:cxnSpLocks noChangeShapeType="1"/>
          </p:cNvCxnSpPr>
          <p:nvPr/>
        </p:nvCxnSpPr>
        <p:spPr bwMode="auto">
          <a:xfrm>
            <a:off x="7456488" y="1473200"/>
            <a:ext cx="1181100" cy="1127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55" name="AutoShape 135"/>
          <p:cNvCxnSpPr>
            <a:cxnSpLocks noChangeShapeType="1"/>
          </p:cNvCxnSpPr>
          <p:nvPr/>
        </p:nvCxnSpPr>
        <p:spPr bwMode="auto">
          <a:xfrm>
            <a:off x="7600950" y="1471613"/>
            <a:ext cx="496888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56" name="AutoShape 136"/>
          <p:cNvCxnSpPr>
            <a:cxnSpLocks noChangeShapeType="1"/>
          </p:cNvCxnSpPr>
          <p:nvPr/>
        </p:nvCxnSpPr>
        <p:spPr bwMode="auto">
          <a:xfrm flipH="1">
            <a:off x="3238500" y="1471613"/>
            <a:ext cx="4500563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57" name="AutoShape 137"/>
          <p:cNvCxnSpPr>
            <a:cxnSpLocks noChangeShapeType="1"/>
          </p:cNvCxnSpPr>
          <p:nvPr/>
        </p:nvCxnSpPr>
        <p:spPr bwMode="auto">
          <a:xfrm flipH="1">
            <a:off x="3238500" y="1471613"/>
            <a:ext cx="4641850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58" name="AutoShape 138"/>
          <p:cNvCxnSpPr>
            <a:cxnSpLocks noChangeShapeType="1"/>
          </p:cNvCxnSpPr>
          <p:nvPr/>
        </p:nvCxnSpPr>
        <p:spPr bwMode="auto">
          <a:xfrm flipH="1">
            <a:off x="4321175" y="1471613"/>
            <a:ext cx="369887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59" name="AutoShape 139"/>
          <p:cNvCxnSpPr>
            <a:cxnSpLocks noChangeShapeType="1"/>
          </p:cNvCxnSpPr>
          <p:nvPr/>
        </p:nvCxnSpPr>
        <p:spPr bwMode="auto">
          <a:xfrm flipH="1">
            <a:off x="3781425" y="1471613"/>
            <a:ext cx="4379913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60" name="AutoShape 140"/>
          <p:cNvCxnSpPr>
            <a:cxnSpLocks noChangeShapeType="1"/>
          </p:cNvCxnSpPr>
          <p:nvPr/>
        </p:nvCxnSpPr>
        <p:spPr bwMode="auto">
          <a:xfrm flipH="1">
            <a:off x="2698750" y="1471613"/>
            <a:ext cx="5602288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61" name="AutoShape 141"/>
          <p:cNvCxnSpPr>
            <a:cxnSpLocks noChangeShapeType="1"/>
          </p:cNvCxnSpPr>
          <p:nvPr/>
        </p:nvCxnSpPr>
        <p:spPr bwMode="auto">
          <a:xfrm flipH="1">
            <a:off x="2698750" y="1471613"/>
            <a:ext cx="574357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62" name="AutoShape 142"/>
          <p:cNvCxnSpPr>
            <a:cxnSpLocks noChangeShapeType="1"/>
          </p:cNvCxnSpPr>
          <p:nvPr/>
        </p:nvCxnSpPr>
        <p:spPr bwMode="auto">
          <a:xfrm flipH="1">
            <a:off x="2698750" y="1471613"/>
            <a:ext cx="588327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63" name="AutoShape 143"/>
          <p:cNvCxnSpPr>
            <a:cxnSpLocks noChangeShapeType="1"/>
          </p:cNvCxnSpPr>
          <p:nvPr/>
        </p:nvCxnSpPr>
        <p:spPr bwMode="auto">
          <a:xfrm flipH="1">
            <a:off x="3238500" y="1471613"/>
            <a:ext cx="548322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" name="Group 229"/>
          <p:cNvGrpSpPr/>
          <p:nvPr/>
        </p:nvGrpSpPr>
        <p:grpSpPr>
          <a:xfrm>
            <a:off x="652463" y="1266825"/>
            <a:ext cx="8426450" cy="206375"/>
            <a:chOff x="411" y="798"/>
            <a:chExt cx="5308" cy="130"/>
          </a:xfrm>
        </p:grpSpPr>
        <p:pic>
          <p:nvPicPr>
            <p:cNvPr id="14529" name="Picture 4" descr="54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30" name="Picture 5" descr="53"/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53" y="799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31" name="Picture 12" descr="05"/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32" name="Picture 13" descr="06"/>
            <p:cNvPicPr>
              <a:picLocks noChangeAspect="1" noChangeArrowheads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9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33" name="Picture 16" descr="09"/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34" name="Picture 17" descr="10"/>
            <p:cNvPicPr>
              <a:picLocks noChangeAspect="1" noChangeArrowheads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3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35" name="Picture 18" descr="11"/>
            <p:cNvPicPr>
              <a:picLocks noChangeAspect="1" noChangeArrowheads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4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36" name="Picture 19" descr="12"/>
            <p:cNvPicPr>
              <a:picLocks noChangeAspect="1" noChangeArrowheads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3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37" name="Picture 21" descr="15"/>
            <p:cNvPicPr>
              <a:picLocks noChangeAspect="1" noChangeArrowheads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95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38" name="Picture 22" descr="16"/>
            <p:cNvPicPr>
              <a:picLocks noChangeAspect="1" noChangeArrowheads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83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39" name="Picture 23" descr="17"/>
            <p:cNvPicPr>
              <a:picLocks noChangeAspect="1" noChangeArrowheads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7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40" name="Picture 24" descr="18"/>
            <p:cNvPicPr>
              <a:picLocks noChangeAspect="1" noChangeArrowheads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6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41" name="Picture 27" descr="21"/>
            <p:cNvPicPr>
              <a:picLocks noChangeAspect="1" noChangeArrowheads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25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42" name="Picture 28" descr="22"/>
            <p:cNvPicPr>
              <a:picLocks noChangeAspect="1" noChangeArrowheads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1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43" name="Picture 31" descr="25"/>
            <p:cNvPicPr>
              <a:picLocks noChangeAspect="1" noChangeArrowheads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79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44" name="Picture 32" descr="26"/>
            <p:cNvPicPr>
              <a:picLocks noChangeAspect="1" noChangeArrowheads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6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45" name="Picture 41" descr="35"/>
            <p:cNvPicPr>
              <a:picLocks noChangeAspect="1" noChangeArrowheads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63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46" name="Picture 42" descr="36"/>
            <p:cNvPicPr>
              <a:picLocks noChangeAspect="1" noChangeArrowheads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5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47" name="Picture 43" descr="37"/>
            <p:cNvPicPr>
              <a:picLocks noChangeAspect="1" noChangeArrowheads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4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48" name="Picture 44" descr="38"/>
            <p:cNvPicPr>
              <a:picLocks noChangeAspect="1" noChangeArrowheads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2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49" name="Picture 45" descr="39"/>
            <p:cNvPicPr>
              <a:picLocks noChangeAspect="1" noChangeArrowheads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1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50" name="Picture 46" descr="40"/>
            <p:cNvPicPr>
              <a:picLocks noChangeAspect="1" noChangeArrowheads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05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51" name="Picture 51" descr="45"/>
            <p:cNvPicPr>
              <a:picLocks noChangeAspect="1" noChangeArrowheads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4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52" name="Picture 52" descr="46"/>
            <p:cNvPicPr>
              <a:picLocks noChangeAspect="1" noChangeArrowheads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3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53" name="Picture 53" descr="47"/>
            <p:cNvPicPr>
              <a:picLocks noChangeAspect="1" noChangeArrowheads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2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54" name="Picture 54" descr="48"/>
            <p:cNvPicPr>
              <a:picLocks noChangeAspect="1" noChangeArrowheads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13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55" name="Picture 57" descr="51"/>
            <p:cNvPicPr>
              <a:picLocks noChangeAspect="1" noChangeArrowheads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47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56" name="Picture 58" descr="52"/>
            <p:cNvPicPr>
              <a:picLocks noChangeAspect="1" noChangeArrowheads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6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57" name="Picture 61" descr="57"/>
            <p:cNvPicPr>
              <a:picLocks noChangeAspect="1" noChangeArrowheads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0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58" name="Picture 62" descr="58"/>
            <p:cNvPicPr>
              <a:picLocks noChangeAspect="1" noChangeArrowheads="1"/>
            </p:cNvPicPr>
            <p:nvPr/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9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59" name="Picture 144" descr="64"/>
            <p:cNvPicPr>
              <a:picLocks noChangeAspect="1" noChangeArrowheads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63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60" name="Picture 145" descr="63"/>
            <p:cNvPicPr>
              <a:picLocks noChangeAspect="1" noChangeArrowheads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4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7666" name="AutoShape 146"/>
          <p:cNvCxnSpPr>
            <a:cxnSpLocks noChangeShapeType="1"/>
          </p:cNvCxnSpPr>
          <p:nvPr/>
        </p:nvCxnSpPr>
        <p:spPr bwMode="auto">
          <a:xfrm flipH="1">
            <a:off x="8637588" y="1471613"/>
            <a:ext cx="227012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67" name="AutoShape 147"/>
          <p:cNvCxnSpPr>
            <a:cxnSpLocks noChangeShapeType="1"/>
          </p:cNvCxnSpPr>
          <p:nvPr/>
        </p:nvCxnSpPr>
        <p:spPr bwMode="auto">
          <a:xfrm flipH="1">
            <a:off x="8097838" y="1471613"/>
            <a:ext cx="91122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7670" name="Picture 150" descr="64"/>
          <p:cNvPicPr>
            <a:picLocks noChangeAspect="1" noChangeArrowheads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0175" y="4329113"/>
            <a:ext cx="719138" cy="10541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71" name="Picture 151" descr="63"/>
          <p:cNvPicPr>
            <a:picLocks noChangeAspect="1" noChangeArrowheads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0313" y="4329113"/>
            <a:ext cx="719137" cy="10541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72" name="Picture 152" descr="01"/>
          <p:cNvPicPr>
            <a:picLocks noChangeAspect="1" noChangeArrowheads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9000" y="4329113"/>
            <a:ext cx="719138" cy="10541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73" name="Picture 153" descr="02"/>
          <p:cNvPicPr>
            <a:picLocks noChangeAspect="1" noChangeArrowheads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6800" y="4329113"/>
            <a:ext cx="719138" cy="10541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685" name="Text Box 165"/>
          <p:cNvSpPr txBox="1">
            <a:spLocks noChangeArrowheads="1"/>
          </p:cNvSpPr>
          <p:nvPr/>
        </p:nvSpPr>
        <p:spPr bwMode="auto">
          <a:xfrm>
            <a:off x="2447925" y="5489575"/>
            <a:ext cx="15938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600"/>
              <a:t>01 </a:t>
            </a:r>
            <a:r>
              <a:rPr lang="en-US" altLang="ru-RU" sz="1600"/>
              <a:t>                   </a:t>
            </a:r>
            <a:r>
              <a:rPr lang="ru-RU" altLang="ru-RU" sz="1600"/>
              <a:t>02</a:t>
            </a:r>
          </a:p>
        </p:txBody>
      </p:sp>
      <p:cxnSp>
        <p:nvCxnSpPr>
          <p:cNvPr id="107686" name="AutoShape 166"/>
          <p:cNvCxnSpPr>
            <a:cxnSpLocks noChangeShapeType="1"/>
          </p:cNvCxnSpPr>
          <p:nvPr/>
        </p:nvCxnSpPr>
        <p:spPr bwMode="auto">
          <a:xfrm>
            <a:off x="539750" y="3128963"/>
            <a:ext cx="1979613" cy="1200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87" name="AutoShape 167"/>
          <p:cNvCxnSpPr>
            <a:cxnSpLocks noChangeShapeType="1"/>
          </p:cNvCxnSpPr>
          <p:nvPr/>
        </p:nvCxnSpPr>
        <p:spPr bwMode="auto">
          <a:xfrm>
            <a:off x="1079500" y="3128963"/>
            <a:ext cx="2887663" cy="1200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88" name="AutoShape 168"/>
          <p:cNvCxnSpPr>
            <a:cxnSpLocks noChangeShapeType="1"/>
          </p:cNvCxnSpPr>
          <p:nvPr/>
        </p:nvCxnSpPr>
        <p:spPr bwMode="auto">
          <a:xfrm>
            <a:off x="1619250" y="3128963"/>
            <a:ext cx="2347913" cy="1200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89" name="AutoShape 169"/>
          <p:cNvCxnSpPr>
            <a:cxnSpLocks noChangeShapeType="1"/>
          </p:cNvCxnSpPr>
          <p:nvPr/>
        </p:nvCxnSpPr>
        <p:spPr bwMode="auto">
          <a:xfrm>
            <a:off x="2159000" y="3128963"/>
            <a:ext cx="1808163" cy="1200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90" name="AutoShape 170"/>
          <p:cNvCxnSpPr>
            <a:cxnSpLocks noChangeShapeType="1"/>
          </p:cNvCxnSpPr>
          <p:nvPr/>
        </p:nvCxnSpPr>
        <p:spPr bwMode="auto">
          <a:xfrm>
            <a:off x="2698750" y="3128963"/>
            <a:ext cx="1268413" cy="1200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91" name="AutoShape 171"/>
          <p:cNvCxnSpPr>
            <a:cxnSpLocks noChangeShapeType="1"/>
          </p:cNvCxnSpPr>
          <p:nvPr/>
        </p:nvCxnSpPr>
        <p:spPr bwMode="auto">
          <a:xfrm flipH="1">
            <a:off x="2519363" y="3128963"/>
            <a:ext cx="719137" cy="1200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92" name="AutoShape 172"/>
          <p:cNvCxnSpPr>
            <a:cxnSpLocks noChangeShapeType="1"/>
          </p:cNvCxnSpPr>
          <p:nvPr/>
        </p:nvCxnSpPr>
        <p:spPr bwMode="auto">
          <a:xfrm>
            <a:off x="3781425" y="3128963"/>
            <a:ext cx="3059113" cy="1200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93" name="AutoShape 173"/>
          <p:cNvCxnSpPr>
            <a:cxnSpLocks noChangeShapeType="1"/>
          </p:cNvCxnSpPr>
          <p:nvPr/>
        </p:nvCxnSpPr>
        <p:spPr bwMode="auto">
          <a:xfrm>
            <a:off x="4321175" y="3128963"/>
            <a:ext cx="1079500" cy="1200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94" name="AutoShape 174"/>
          <p:cNvCxnSpPr>
            <a:cxnSpLocks noChangeShapeType="1"/>
          </p:cNvCxnSpPr>
          <p:nvPr/>
        </p:nvCxnSpPr>
        <p:spPr bwMode="auto">
          <a:xfrm>
            <a:off x="4860925" y="3128963"/>
            <a:ext cx="1979613" cy="1200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95" name="AutoShape 175"/>
          <p:cNvCxnSpPr>
            <a:cxnSpLocks noChangeShapeType="1"/>
          </p:cNvCxnSpPr>
          <p:nvPr/>
        </p:nvCxnSpPr>
        <p:spPr bwMode="auto">
          <a:xfrm flipH="1">
            <a:off x="5400675" y="3128963"/>
            <a:ext cx="0" cy="1200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96" name="AutoShape 176"/>
          <p:cNvCxnSpPr>
            <a:cxnSpLocks noChangeShapeType="1"/>
          </p:cNvCxnSpPr>
          <p:nvPr/>
        </p:nvCxnSpPr>
        <p:spPr bwMode="auto">
          <a:xfrm flipH="1">
            <a:off x="2519363" y="3128963"/>
            <a:ext cx="3419475" cy="1200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97" name="AutoShape 177"/>
          <p:cNvCxnSpPr>
            <a:cxnSpLocks noChangeShapeType="1"/>
          </p:cNvCxnSpPr>
          <p:nvPr/>
        </p:nvCxnSpPr>
        <p:spPr bwMode="auto">
          <a:xfrm flipH="1">
            <a:off x="2519363" y="3128963"/>
            <a:ext cx="3959225" cy="1200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98" name="AutoShape 178"/>
          <p:cNvCxnSpPr>
            <a:cxnSpLocks noChangeShapeType="1"/>
          </p:cNvCxnSpPr>
          <p:nvPr/>
        </p:nvCxnSpPr>
        <p:spPr bwMode="auto">
          <a:xfrm flipH="1">
            <a:off x="6840538" y="3128963"/>
            <a:ext cx="177800" cy="1200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99" name="AutoShape 179"/>
          <p:cNvCxnSpPr>
            <a:cxnSpLocks noChangeShapeType="1"/>
          </p:cNvCxnSpPr>
          <p:nvPr/>
        </p:nvCxnSpPr>
        <p:spPr bwMode="auto">
          <a:xfrm flipH="1">
            <a:off x="5400675" y="3128963"/>
            <a:ext cx="2157413" cy="1200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700" name="AutoShape 180"/>
          <p:cNvCxnSpPr>
            <a:cxnSpLocks noChangeShapeType="1"/>
          </p:cNvCxnSpPr>
          <p:nvPr/>
        </p:nvCxnSpPr>
        <p:spPr bwMode="auto">
          <a:xfrm flipH="1">
            <a:off x="6840538" y="3128963"/>
            <a:ext cx="1257300" cy="1200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701" name="AutoShape 181"/>
          <p:cNvCxnSpPr>
            <a:cxnSpLocks noChangeShapeType="1"/>
          </p:cNvCxnSpPr>
          <p:nvPr/>
        </p:nvCxnSpPr>
        <p:spPr bwMode="auto">
          <a:xfrm flipH="1">
            <a:off x="5400675" y="3128963"/>
            <a:ext cx="3236913" cy="1200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7702" name="Text Box 182"/>
          <p:cNvSpPr txBox="1">
            <a:spLocks noChangeArrowheads="1"/>
          </p:cNvSpPr>
          <p:nvPr/>
        </p:nvSpPr>
        <p:spPr bwMode="auto">
          <a:xfrm>
            <a:off x="5256213" y="5453063"/>
            <a:ext cx="1708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600"/>
              <a:t>63 </a:t>
            </a:r>
            <a:r>
              <a:rPr lang="en-US" altLang="ru-RU" sz="1600"/>
              <a:t>                     </a:t>
            </a:r>
            <a:r>
              <a:rPr lang="ru-RU" altLang="ru-RU" sz="1600"/>
              <a:t>64</a:t>
            </a:r>
          </a:p>
        </p:txBody>
      </p:sp>
      <p:cxnSp>
        <p:nvCxnSpPr>
          <p:cNvPr id="107704" name="AutoShape 184"/>
          <p:cNvCxnSpPr>
            <a:cxnSpLocks noChangeShapeType="1"/>
          </p:cNvCxnSpPr>
          <p:nvPr/>
        </p:nvCxnSpPr>
        <p:spPr bwMode="auto">
          <a:xfrm rot="5400000">
            <a:off x="6119813" y="4664075"/>
            <a:ext cx="1587" cy="1439863"/>
          </a:xfrm>
          <a:prstGeom prst="curvedConnector3">
            <a:avLst>
              <a:gd name="adj1" fmla="val 14400005"/>
            </a:avLst>
          </a:prstGeom>
          <a:noFill/>
          <a:ln w="38100">
            <a:solidFill>
              <a:schemeClr val="tx1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447" name="Text Box 186"/>
          <p:cNvSpPr txBox="1">
            <a:spLocks noChangeArrowheads="1"/>
          </p:cNvSpPr>
          <p:nvPr/>
        </p:nvSpPr>
        <p:spPr bwMode="auto">
          <a:xfrm>
            <a:off x="1763713" y="277813"/>
            <a:ext cx="635071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3200">
                <a:latin typeface="SimSun" panose="02010600030101010101" pitchFamily="2" charset="-122"/>
                <a:ea typeface="SimSun" panose="02010600030101010101" pitchFamily="2" charset="-122"/>
              </a:rPr>
              <a:t>互卦</a:t>
            </a:r>
            <a:r>
              <a:rPr lang="ru-RU" altLang="ru-RU" sz="3200" smtClean="0"/>
              <a:t>– </a:t>
            </a:r>
            <a:r>
              <a:rPr lang="ru-RU" altLang="ru-RU" sz="3200"/>
              <a:t>превращение гексаграмм</a:t>
            </a:r>
          </a:p>
        </p:txBody>
      </p:sp>
      <p:grpSp>
        <p:nvGrpSpPr>
          <p:cNvPr id="5" name="Group 194"/>
          <p:cNvGrpSpPr/>
          <p:nvPr/>
        </p:nvGrpSpPr>
        <p:grpSpPr>
          <a:xfrm>
            <a:off x="88900" y="1265238"/>
            <a:ext cx="8701088" cy="206375"/>
            <a:chOff x="57" y="798"/>
            <a:chExt cx="5481" cy="130"/>
          </a:xfrm>
        </p:grpSpPr>
        <p:pic>
          <p:nvPicPr>
            <p:cNvPr id="14513" name="Picture 195" descr="14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06" y="799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14" name="Picture 196" descr="01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15" name="Picture 197" descr="13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1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16" name="Picture 198" descr="28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4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17" name="Picture 199" descr="30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2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18" name="Picture 200" descr="31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1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19" name="Picture 201" descr="32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9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20" name="Picture 202" descr="33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8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21" name="Picture 203" descr="34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75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22" name="Picture 204" descr="43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7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23" name="Picture 205" descr="44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59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24" name="Picture 206" descr="4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0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25" name="Picture 207" descr="5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89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26" name="Picture 208" descr="55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3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27" name="Picture 209" descr="56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2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28" name="Picture 210" descr="6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5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212"/>
          <p:cNvGrpSpPr/>
          <p:nvPr/>
        </p:nvGrpSpPr>
        <p:grpSpPr>
          <a:xfrm>
            <a:off x="230188" y="1265238"/>
            <a:ext cx="8420100" cy="204787"/>
            <a:chOff x="146" y="798"/>
            <a:chExt cx="5304" cy="129"/>
          </a:xfrm>
        </p:grpSpPr>
        <p:pic>
          <p:nvPicPr>
            <p:cNvPr id="14497" name="Picture 213" descr="0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98" name="Picture 214" descr="0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99" name="Picture 215" descr="0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00" name="Picture 216" descr="0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01" name="Picture 217" descr="0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02" name="Picture 218" descr="1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649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03" name="Picture 219" descr="2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3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04" name="Picture 220" descr="2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0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05" name="Picture 221" descr="2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9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06" name="Picture 222" descr="27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5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07" name="Picture 223" descr="29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33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08" name="Picture 224" descr="41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09" name="Picture 225" descr="4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8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10" name="Picture 226" descr="59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85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11" name="Picture 227" descr="6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7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12" name="Picture 228" descr="6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6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230"/>
          <p:cNvGrpSpPr/>
          <p:nvPr/>
        </p:nvGrpSpPr>
        <p:grpSpPr>
          <a:xfrm>
            <a:off x="650875" y="1265238"/>
            <a:ext cx="8426450" cy="206375"/>
            <a:chOff x="411" y="798"/>
            <a:chExt cx="5308" cy="130"/>
          </a:xfrm>
        </p:grpSpPr>
        <p:pic>
          <p:nvPicPr>
            <p:cNvPr id="14465" name="Picture 231" descr="54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66" name="Picture 232" descr="53"/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53" y="799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67" name="Picture 233" descr="05"/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68" name="Picture 234" descr="06"/>
            <p:cNvPicPr>
              <a:picLocks noChangeAspect="1" noChangeArrowheads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9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69" name="Picture 235" descr="09"/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70" name="Picture 236" descr="10"/>
            <p:cNvPicPr>
              <a:picLocks noChangeAspect="1" noChangeArrowheads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3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71" name="Picture 237" descr="11"/>
            <p:cNvPicPr>
              <a:picLocks noChangeAspect="1" noChangeArrowheads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4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72" name="Picture 238" descr="12"/>
            <p:cNvPicPr>
              <a:picLocks noChangeAspect="1" noChangeArrowheads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3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73" name="Picture 239" descr="15"/>
            <p:cNvPicPr>
              <a:picLocks noChangeAspect="1" noChangeArrowheads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95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74" name="Picture 240" descr="16"/>
            <p:cNvPicPr>
              <a:picLocks noChangeAspect="1" noChangeArrowheads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83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75" name="Picture 241" descr="17"/>
            <p:cNvPicPr>
              <a:picLocks noChangeAspect="1" noChangeArrowheads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7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76" name="Picture 242" descr="18"/>
            <p:cNvPicPr>
              <a:picLocks noChangeAspect="1" noChangeArrowheads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6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77" name="Picture 243" descr="21"/>
            <p:cNvPicPr>
              <a:picLocks noChangeAspect="1" noChangeArrowheads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25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78" name="Picture 244" descr="22"/>
            <p:cNvPicPr>
              <a:picLocks noChangeAspect="1" noChangeArrowheads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1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79" name="Picture 245" descr="25"/>
            <p:cNvPicPr>
              <a:picLocks noChangeAspect="1" noChangeArrowheads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79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80" name="Picture 246" descr="26"/>
            <p:cNvPicPr>
              <a:picLocks noChangeAspect="1" noChangeArrowheads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6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81" name="Picture 247" descr="35"/>
            <p:cNvPicPr>
              <a:picLocks noChangeAspect="1" noChangeArrowheads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63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82" name="Picture 248" descr="36"/>
            <p:cNvPicPr>
              <a:picLocks noChangeAspect="1" noChangeArrowheads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5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83" name="Picture 249" descr="37"/>
            <p:cNvPicPr>
              <a:picLocks noChangeAspect="1" noChangeArrowheads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4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84" name="Picture 250" descr="38"/>
            <p:cNvPicPr>
              <a:picLocks noChangeAspect="1" noChangeArrowheads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2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85" name="Picture 251" descr="39"/>
            <p:cNvPicPr>
              <a:picLocks noChangeAspect="1" noChangeArrowheads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1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86" name="Picture 252" descr="40"/>
            <p:cNvPicPr>
              <a:picLocks noChangeAspect="1" noChangeArrowheads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05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87" name="Picture 253" descr="45"/>
            <p:cNvPicPr>
              <a:picLocks noChangeAspect="1" noChangeArrowheads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4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88" name="Picture 254" descr="46"/>
            <p:cNvPicPr>
              <a:picLocks noChangeAspect="1" noChangeArrowheads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3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89" name="Picture 255" descr="47"/>
            <p:cNvPicPr>
              <a:picLocks noChangeAspect="1" noChangeArrowheads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2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90" name="Picture 256" descr="48"/>
            <p:cNvPicPr>
              <a:picLocks noChangeAspect="1" noChangeArrowheads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13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91" name="Picture 257" descr="51"/>
            <p:cNvPicPr>
              <a:picLocks noChangeAspect="1" noChangeArrowheads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47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92" name="Picture 258" descr="52"/>
            <p:cNvPicPr>
              <a:picLocks noChangeAspect="1" noChangeArrowheads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6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93" name="Picture 259" descr="57"/>
            <p:cNvPicPr>
              <a:picLocks noChangeAspect="1" noChangeArrowheads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0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94" name="Picture 260" descr="58"/>
            <p:cNvPicPr>
              <a:picLocks noChangeAspect="1" noChangeArrowheads="1"/>
            </p:cNvPicPr>
            <p:nvPr/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9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95" name="Picture 261" descr="64"/>
            <p:cNvPicPr>
              <a:picLocks noChangeAspect="1" noChangeArrowheads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63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96" name="Picture 262" descr="63"/>
            <p:cNvPicPr>
              <a:picLocks noChangeAspect="1" noChangeArrowheads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4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7787" name="Text Box 267"/>
          <p:cNvSpPr txBox="1">
            <a:spLocks noChangeArrowheads="1"/>
          </p:cNvSpPr>
          <p:nvPr/>
        </p:nvSpPr>
        <p:spPr bwMode="auto">
          <a:xfrm>
            <a:off x="2441708" y="5740400"/>
            <a:ext cx="2580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000" smtClean="0">
                <a:latin typeface="SimSun" panose="02010600030101010101" pitchFamily="2" charset="-122"/>
                <a:ea typeface="SimSun" panose="02010600030101010101" pitchFamily="2" charset="-122"/>
              </a:rPr>
              <a:t>乾</a:t>
            </a:r>
            <a:endParaRPr lang="ru-RU" altLang="ru-RU" sz="1600"/>
          </a:p>
        </p:txBody>
      </p:sp>
      <p:sp>
        <p:nvSpPr>
          <p:cNvPr id="107788" name="Text Box 268"/>
          <p:cNvSpPr txBox="1">
            <a:spLocks noChangeArrowheads="1"/>
          </p:cNvSpPr>
          <p:nvPr/>
        </p:nvSpPr>
        <p:spPr bwMode="auto">
          <a:xfrm>
            <a:off x="3779912" y="5740400"/>
            <a:ext cx="2580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000" smtClean="0">
                <a:latin typeface="SimSun" panose="02010600030101010101" pitchFamily="2" charset="-122"/>
                <a:ea typeface="SimSun" panose="02010600030101010101" pitchFamily="2" charset="-122"/>
              </a:rPr>
              <a:t>坤</a:t>
            </a:r>
            <a:endParaRPr lang="ru-RU" altLang="ru-RU" sz="1600"/>
          </a:p>
        </p:txBody>
      </p:sp>
      <p:sp>
        <p:nvSpPr>
          <p:cNvPr id="107789" name="Text Box 269"/>
          <p:cNvSpPr txBox="1">
            <a:spLocks noChangeArrowheads="1"/>
          </p:cNvSpPr>
          <p:nvPr/>
        </p:nvSpPr>
        <p:spPr bwMode="auto">
          <a:xfrm>
            <a:off x="5135953" y="5740400"/>
            <a:ext cx="5161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000">
                <a:latin typeface="SimSun" panose="02010600030101010101" pitchFamily="2" charset="-122"/>
                <a:ea typeface="SimSun" panose="02010600030101010101" pitchFamily="2" charset="-122"/>
              </a:rPr>
              <a:t>既</a:t>
            </a:r>
            <a:r>
              <a:rPr lang="ja-JP" altLang="en-US" sz="2000" smtClean="0">
                <a:latin typeface="SimSun" panose="02010600030101010101" pitchFamily="2" charset="-122"/>
                <a:ea typeface="SimSun" panose="02010600030101010101" pitchFamily="2" charset="-122"/>
              </a:rPr>
              <a:t>濟</a:t>
            </a:r>
            <a:endParaRPr lang="ja-JP" altLang="en-US" sz="200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07790" name="Text Box 270"/>
          <p:cNvSpPr txBox="1">
            <a:spLocks noChangeArrowheads="1"/>
          </p:cNvSpPr>
          <p:nvPr/>
        </p:nvSpPr>
        <p:spPr bwMode="auto">
          <a:xfrm>
            <a:off x="6588224" y="5740400"/>
            <a:ext cx="5161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000">
                <a:latin typeface="SimSun" panose="02010600030101010101" pitchFamily="2" charset="-122"/>
                <a:ea typeface="SimSun" panose="02010600030101010101" pitchFamily="2" charset="-122"/>
              </a:rPr>
              <a:t>未</a:t>
            </a:r>
            <a:r>
              <a:rPr lang="ja-JP" altLang="en-US" sz="2000" smtClean="0">
                <a:latin typeface="SimSun" panose="02010600030101010101" pitchFamily="2" charset="-122"/>
                <a:ea typeface="SimSun" panose="02010600030101010101" pitchFamily="2" charset="-122"/>
              </a:rPr>
              <a:t>濟</a:t>
            </a:r>
            <a:endParaRPr lang="ru-RU" altLang="ru-RU" sz="2000">
              <a:ea typeface="SimSun" panose="02010600030101010101" pitchFamily="2" charset="-122"/>
            </a:endParaRPr>
          </a:p>
        </p:txBody>
      </p:sp>
      <p:sp>
        <p:nvSpPr>
          <p:cNvPr id="25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t>46</a:t>
            </a:fld>
            <a:endParaRPr lang="ru-RU" sz="2400" smtClean="0">
              <a:solidFill>
                <a:schemeClr val="accent2"/>
              </a:solidFill>
            </a:endParaRPr>
          </a:p>
        </p:txBody>
      </p:sp>
      <p:sp>
        <p:nvSpPr>
          <p:cNvPr id="258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smtClean="0">
                <a:solidFill>
                  <a:schemeClr val="accent2"/>
                </a:solidFill>
              </a:rPr>
              <a:t>(56)</a:t>
            </a:r>
            <a:endParaRPr lang="ru-RU" sz="2400" b="0">
              <a:solidFill>
                <a:schemeClr val="accent2"/>
              </a:solidFill>
            </a:endParaRPr>
          </a:p>
        </p:txBody>
      </p:sp>
      <p:cxnSp>
        <p:nvCxnSpPr>
          <p:cNvPr id="265" name="AutoShape 185"/>
          <p:cNvCxnSpPr>
            <a:cxnSpLocks noChangeShapeType="1"/>
            <a:stCxn id="107672" idx="2"/>
            <a:endCxn id="107672" idx="1"/>
          </p:cNvCxnSpPr>
          <p:nvPr/>
        </p:nvCxnSpPr>
        <p:spPr bwMode="auto">
          <a:xfrm rot="5400000" flipH="1">
            <a:off x="2075260" y="4939904"/>
            <a:ext cx="527050" cy="359569"/>
          </a:xfrm>
          <a:prstGeom prst="curvedConnector4">
            <a:avLst>
              <a:gd name="adj1" fmla="val -43373"/>
              <a:gd name="adj2" fmla="val 163576"/>
            </a:avLst>
          </a:prstGeom>
          <a:noFill/>
          <a:ln w="38100">
            <a:solidFill>
              <a:schemeClr val="tx1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1" name="AutoShape 185"/>
          <p:cNvCxnSpPr>
            <a:cxnSpLocks noChangeShapeType="1"/>
            <a:stCxn id="107673" idx="3"/>
            <a:endCxn id="107673" idx="2"/>
          </p:cNvCxnSpPr>
          <p:nvPr/>
        </p:nvCxnSpPr>
        <p:spPr bwMode="auto">
          <a:xfrm flipH="1">
            <a:off x="3966369" y="4856163"/>
            <a:ext cx="359569" cy="527050"/>
          </a:xfrm>
          <a:prstGeom prst="curvedConnector4">
            <a:avLst>
              <a:gd name="adj1" fmla="val -63576"/>
              <a:gd name="adj2" fmla="val 143373"/>
            </a:avLst>
          </a:prstGeom>
          <a:noFill/>
          <a:ln w="38100">
            <a:solidFill>
              <a:schemeClr val="tx1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54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55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66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3421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7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07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7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7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07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0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"/>
                                        <p:tgtEl>
                                          <p:spTgt spid="107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"/>
                                        <p:tgtEl>
                                          <p:spTgt spid="10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00"/>
                                        <p:tgtEl>
                                          <p:spTgt spid="107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"/>
                                        <p:tgtEl>
                                          <p:spTgt spid="107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00"/>
                                        <p:tgtEl>
                                          <p:spTgt spid="107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00"/>
                                        <p:tgtEl>
                                          <p:spTgt spid="107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100"/>
                                        <p:tgtEl>
                                          <p:spTgt spid="107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100"/>
                                        <p:tgtEl>
                                          <p:spTgt spid="107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00"/>
                                        <p:tgtEl>
                                          <p:spTgt spid="107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9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100"/>
                                        <p:tgtEl>
                                          <p:spTgt spid="107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100"/>
                                        <p:tgtEl>
                                          <p:spTgt spid="107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100"/>
                                        <p:tgtEl>
                                          <p:spTgt spid="107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0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100"/>
                                        <p:tgtEl>
                                          <p:spTgt spid="107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100"/>
                                        <p:tgtEl>
                                          <p:spTgt spid="107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100"/>
                                        <p:tgtEl>
                                          <p:spTgt spid="107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100"/>
                                        <p:tgtEl>
                                          <p:spTgt spid="107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1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100"/>
                                        <p:tgtEl>
                                          <p:spTgt spid="107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100"/>
                                        <p:tgtEl>
                                          <p:spTgt spid="107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100"/>
                                        <p:tgtEl>
                                          <p:spTgt spid="107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1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100"/>
                                        <p:tgtEl>
                                          <p:spTgt spid="107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100"/>
                                        <p:tgtEl>
                                          <p:spTgt spid="107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100"/>
                                        <p:tgtEl>
                                          <p:spTgt spid="107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100"/>
                                        <p:tgtEl>
                                          <p:spTgt spid="107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1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100"/>
                                        <p:tgtEl>
                                          <p:spTgt spid="107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1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100"/>
                                        <p:tgtEl>
                                          <p:spTgt spid="107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100"/>
                                        <p:tgtEl>
                                          <p:spTgt spid="107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1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100"/>
                                        <p:tgtEl>
                                          <p:spTgt spid="107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1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100"/>
                                        <p:tgtEl>
                                          <p:spTgt spid="107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1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100"/>
                                        <p:tgtEl>
                                          <p:spTgt spid="107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1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100"/>
                                        <p:tgtEl>
                                          <p:spTgt spid="107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100"/>
                                        <p:tgtEl>
                                          <p:spTgt spid="107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1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4" dur="100"/>
                                        <p:tgtEl>
                                          <p:spTgt spid="107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1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8" dur="100"/>
                                        <p:tgtEl>
                                          <p:spTgt spid="107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1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2" dur="100"/>
                                        <p:tgtEl>
                                          <p:spTgt spid="107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19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6" dur="100"/>
                                        <p:tgtEl>
                                          <p:spTgt spid="107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0" dur="100"/>
                                        <p:tgtEl>
                                          <p:spTgt spid="107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2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4" dur="100"/>
                                        <p:tgtEl>
                                          <p:spTgt spid="107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20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8" dur="100"/>
                                        <p:tgtEl>
                                          <p:spTgt spid="107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2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100"/>
                                        <p:tgtEl>
                                          <p:spTgt spid="107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2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6" dur="100"/>
                                        <p:tgtEl>
                                          <p:spTgt spid="107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0" dur="100"/>
                                        <p:tgtEl>
                                          <p:spTgt spid="107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2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4" dur="100"/>
                                        <p:tgtEl>
                                          <p:spTgt spid="107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2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8" dur="100"/>
                                        <p:tgtEl>
                                          <p:spTgt spid="107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2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2" dur="100"/>
                                        <p:tgtEl>
                                          <p:spTgt spid="107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2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6" dur="100"/>
                                        <p:tgtEl>
                                          <p:spTgt spid="107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0" dur="100"/>
                                        <p:tgtEl>
                                          <p:spTgt spid="107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2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4" dur="100"/>
                                        <p:tgtEl>
                                          <p:spTgt spid="107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2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100"/>
                                        <p:tgtEl>
                                          <p:spTgt spid="10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2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2" dur="100"/>
                                        <p:tgtEl>
                                          <p:spTgt spid="10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2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6" dur="100"/>
                                        <p:tgtEl>
                                          <p:spTgt spid="10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0" dur="100"/>
                                        <p:tgtEl>
                                          <p:spTgt spid="10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2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4" dur="100"/>
                                        <p:tgtEl>
                                          <p:spTgt spid="10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2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8" dur="100"/>
                                        <p:tgtEl>
                                          <p:spTgt spid="10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2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2" dur="100"/>
                                        <p:tgtEl>
                                          <p:spTgt spid="10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 nodeType="afterGroup">
                            <p:stCondLst>
                              <p:cond delay="6400"/>
                            </p:stCondLst>
                            <p:childTnLst>
                              <p:par>
                                <p:cTn id="2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6" dur="100"/>
                                        <p:tgtEl>
                                          <p:spTgt spid="10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0" dur="100"/>
                                        <p:tgtEl>
                                          <p:spTgt spid="10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2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4" dur="100"/>
                                        <p:tgtEl>
                                          <p:spTgt spid="10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2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8" dur="100"/>
                                        <p:tgtEl>
                                          <p:spTgt spid="10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2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2" dur="100"/>
                                        <p:tgtEl>
                                          <p:spTgt spid="10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29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6" dur="100"/>
                                        <p:tgtEl>
                                          <p:spTgt spid="10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0" dur="100"/>
                                        <p:tgtEl>
                                          <p:spTgt spid="10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3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4" dur="100"/>
                                        <p:tgtEl>
                                          <p:spTgt spid="10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30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8" dur="100"/>
                                        <p:tgtEl>
                                          <p:spTgt spid="107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3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2" dur="100"/>
                                        <p:tgtEl>
                                          <p:spTgt spid="10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3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6" dur="1000"/>
                                        <p:tgtEl>
                                          <p:spTgt spid="10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9" dur="1000"/>
                                        <p:tgtEl>
                                          <p:spTgt spid="107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2" dur="1000"/>
                                        <p:tgtEl>
                                          <p:spTgt spid="107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5" dur="1000"/>
                                        <p:tgtEl>
                                          <p:spTgt spid="107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3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9" dur="1000"/>
                                        <p:tgtEl>
                                          <p:spTgt spid="107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2" dur="1000"/>
                                        <p:tgtEl>
                                          <p:spTgt spid="107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5" dur="1000"/>
                                        <p:tgtEl>
                                          <p:spTgt spid="107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8" dur="1000"/>
                                        <p:tgtEl>
                                          <p:spTgt spid="107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1" dur="1000"/>
                                        <p:tgtEl>
                                          <p:spTgt spid="107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4" dur="1000"/>
                                        <p:tgtEl>
                                          <p:spTgt spid="107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 nodeType="afterGroup">
                            <p:stCondLst>
                              <p:cond delay="9400"/>
                            </p:stCondLst>
                            <p:childTnLst>
                              <p:par>
                                <p:cTn id="3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8" dur="200"/>
                                        <p:tgtEl>
                                          <p:spTgt spid="107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3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2" dur="200"/>
                                        <p:tgtEl>
                                          <p:spTgt spid="107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3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6" dur="200"/>
                                        <p:tgtEl>
                                          <p:spTgt spid="107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0" dur="200"/>
                                        <p:tgtEl>
                                          <p:spTgt spid="107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3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4" dur="200"/>
                                        <p:tgtEl>
                                          <p:spTgt spid="107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 nodeType="afterGroup">
                            <p:stCondLst>
                              <p:cond delay="10400"/>
                            </p:stCondLst>
                            <p:childTnLst>
                              <p:par>
                                <p:cTn id="3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8" dur="200"/>
                                        <p:tgtEl>
                                          <p:spTgt spid="107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 nodeType="afterGroup">
                            <p:stCondLst>
                              <p:cond delay="10600"/>
                            </p:stCondLst>
                            <p:childTnLst>
                              <p:par>
                                <p:cTn id="3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2" dur="200"/>
                                        <p:tgtEl>
                                          <p:spTgt spid="107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3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6" dur="200"/>
                                        <p:tgtEl>
                                          <p:spTgt spid="107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0" dur="200"/>
                                        <p:tgtEl>
                                          <p:spTgt spid="107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 nodeType="afterGroup">
                            <p:stCondLst>
                              <p:cond delay="11200"/>
                            </p:stCondLst>
                            <p:childTnLst>
                              <p:par>
                                <p:cTn id="3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4" dur="200"/>
                                        <p:tgtEl>
                                          <p:spTgt spid="107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 nodeType="afterGroup">
                            <p:stCondLst>
                              <p:cond delay="11400"/>
                            </p:stCondLst>
                            <p:childTnLst>
                              <p:par>
                                <p:cTn id="3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8" dur="200"/>
                                        <p:tgtEl>
                                          <p:spTgt spid="107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 nodeType="afterGroup">
                            <p:stCondLst>
                              <p:cond delay="11600"/>
                            </p:stCondLst>
                            <p:childTnLst>
                              <p:par>
                                <p:cTn id="3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2" dur="200"/>
                                        <p:tgtEl>
                                          <p:spTgt spid="107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 nodeType="afterGroup">
                            <p:stCondLst>
                              <p:cond delay="11800"/>
                            </p:stCondLst>
                            <p:childTnLst>
                              <p:par>
                                <p:cTn id="39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6" dur="200"/>
                                        <p:tgtEl>
                                          <p:spTgt spid="107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0" dur="200"/>
                                        <p:tgtEl>
                                          <p:spTgt spid="107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 nodeType="afterGroup">
                            <p:stCondLst>
                              <p:cond delay="12200"/>
                            </p:stCondLst>
                            <p:childTnLst>
                              <p:par>
                                <p:cTn id="4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4" dur="200"/>
                                        <p:tgtEl>
                                          <p:spTgt spid="107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 nodeType="afterGroup">
                            <p:stCondLst>
                              <p:cond delay="12400"/>
                            </p:stCondLst>
                            <p:childTnLst>
                              <p:par>
                                <p:cTn id="40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8" dur="200"/>
                                        <p:tgtEl>
                                          <p:spTgt spid="107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 nodeType="afterGroup">
                            <p:stCondLst>
                              <p:cond delay="12600"/>
                            </p:stCondLst>
                            <p:childTnLst>
                              <p:par>
                                <p:cTn id="410" presetID="22" presetClass="entr" presetSubtype="2" repeatCount="indefinite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2" dur="2000"/>
                                        <p:tgtEl>
                                          <p:spTgt spid="107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8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5" dur="2000"/>
                                        <p:tgtEl>
                                          <p:spTgt spid="107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1" presetClass="entr" presetSubtype="1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8" dur="2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1" presetClass="entr" presetSubtype="1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1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 nodeType="afterGroup">
                            <p:stCondLst>
                              <p:cond delay="15600"/>
                            </p:stCondLst>
                            <p:childTnLst>
                              <p:par>
                                <p:cTn id="4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5" dur="500"/>
                                        <p:tgtEl>
                                          <p:spTgt spid="107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6" dur="500"/>
                                        <p:tgtEl>
                                          <p:spTgt spid="107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9" dur="500"/>
                                        <p:tgtEl>
                                          <p:spTgt spid="107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0" dur="500"/>
                                        <p:tgtEl>
                                          <p:spTgt spid="107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3" dur="500"/>
                                        <p:tgtEl>
                                          <p:spTgt spid="107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4" dur="500"/>
                                        <p:tgtEl>
                                          <p:spTgt spid="107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711" grpId="0"/>
      <p:bldP spid="107712" grpId="1"/>
      <p:bldP spid="107713" grpId="2"/>
      <p:bldP spid="107668" grpId="3"/>
      <p:bldP spid="107685" grpId="4"/>
      <p:bldP spid="107702" grpId="5"/>
      <p:bldP spid="107787" grpId="6"/>
      <p:bldP spid="107788" grpId="7"/>
      <p:bldP spid="107789" grpId="8"/>
      <p:bldP spid="107790" grpId="9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0352" y="188913"/>
            <a:ext cx="7381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2685" y="188913"/>
            <a:ext cx="738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626774" y="188913"/>
            <a:ext cx="1187450" cy="107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8000" rIns="18000"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spcBef>
                <a:spcPct val="100000"/>
              </a:spcBef>
            </a:pPr>
            <a:endParaRPr lang="ru-RU" altLang="ru-RU" sz="1200" b="1"/>
          </a:p>
          <a:p>
            <a:pPr algn="ctr" eaLnBrk="1" hangingPunct="1"/>
            <a:r>
              <a:rPr lang="ru-RU" altLang="ru-RU" sz="1400" b="1"/>
              <a:t>КАНЬ-ВОДА</a:t>
            </a:r>
          </a:p>
          <a:p>
            <a:pPr algn="ctr" eaLnBrk="1" hangingPunct="1">
              <a:spcBef>
                <a:spcPct val="100000"/>
              </a:spcBef>
            </a:pPr>
            <a:r>
              <a:rPr lang="ru-RU" altLang="ru-RU" sz="1400" b="1"/>
              <a:t>ЛИ-ОГОНЬ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5364088" y="185738"/>
            <a:ext cx="1187450" cy="107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8000" rIns="18000"/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spcBef>
                <a:spcPct val="100000"/>
              </a:spcBef>
            </a:pPr>
            <a:endParaRPr lang="ru-RU" altLang="ru-RU" sz="1200" b="1"/>
          </a:p>
          <a:p>
            <a:pPr algn="ctr" eaLnBrk="1" hangingPunct="1"/>
            <a:r>
              <a:rPr lang="ru-RU" altLang="ru-RU" sz="1400" b="1"/>
              <a:t>ЛИ-ОГОНЬ</a:t>
            </a:r>
          </a:p>
          <a:p>
            <a:pPr algn="ctr" eaLnBrk="1" hangingPunct="1">
              <a:spcBef>
                <a:spcPct val="100000"/>
              </a:spcBef>
            </a:pPr>
            <a:r>
              <a:rPr lang="ru-RU" altLang="ru-RU" sz="1400" b="1"/>
              <a:t>КАНЬ-ВОДА</a:t>
            </a:r>
          </a:p>
          <a:p>
            <a:pPr algn="ctr" eaLnBrk="1" hangingPunct="1">
              <a:spcBef>
                <a:spcPct val="50000"/>
              </a:spcBef>
            </a:pPr>
            <a:endParaRPr lang="ru-RU" altLang="ru-RU"/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47203" y="368300"/>
            <a:ext cx="246862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mtClean="0"/>
              <a:t>№63 </a:t>
            </a:r>
            <a:r>
              <a:rPr lang="ru-RU" sz="2400">
                <a:ea typeface="SimSun-ExtB" panose="02010609060101010101" pitchFamily="49" charset="-122"/>
              </a:rPr>
              <a:t>䷾</a:t>
            </a:r>
            <a:r>
              <a:rPr lang="en-US" sz="2400" err="1" smtClean="0">
                <a:latin typeface="SimSun-ExtB" panose="02010609060101010101" pitchFamily="49" charset="-122"/>
                <a:ea typeface="SimSun-ExtB" panose="02010609060101010101" pitchFamily="49" charset="-122"/>
              </a:rPr>
              <a:t>既濟 </a:t>
            </a:r>
            <a:r>
              <a:rPr lang="ru-RU" altLang="ru-RU" err="1" smtClean="0"/>
              <a:t>Цзи </a:t>
            </a:r>
            <a:r>
              <a:rPr lang="ru-RU" altLang="ru-RU" err="1"/>
              <a:t>Цзи</a:t>
            </a:r>
            <a:endParaRPr lang="ru-RU" altLang="ru-RU"/>
          </a:p>
          <a:p>
            <a:pPr algn="ctr" eaLnBrk="1" hangingPunct="1">
              <a:spcBef>
                <a:spcPct val="50000"/>
              </a:spcBef>
            </a:pPr>
            <a:r>
              <a:rPr lang="ru-RU" altLang="ru-RU"/>
              <a:t>Уже конец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6595285" y="366713"/>
            <a:ext cx="245900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/>
              <a:t>№ 64 </a:t>
            </a:r>
            <a:r>
              <a:rPr lang="ru-RU" sz="2400">
                <a:ea typeface="SimSun-ExtB" panose="02010609060101010101" pitchFamily="49" charset="-122"/>
              </a:rPr>
              <a:t>䷿</a:t>
            </a:r>
            <a:r>
              <a:rPr lang="en-US" sz="2400" err="1">
                <a:latin typeface="SimSun-ExtB" panose="02010609060101010101" pitchFamily="49" charset="-122"/>
                <a:ea typeface="SimSun-ExtB" panose="02010609060101010101" pitchFamily="49" charset="-122"/>
              </a:rPr>
              <a:t>未濟</a:t>
            </a:r>
            <a:r>
              <a:rPr lang="ru-RU" altLang="ru-RU" smtClean="0">
                <a:ea typeface="SimSun-ExtB" panose="02010609060101010101" pitchFamily="49" charset="-122"/>
              </a:rPr>
              <a:t> </a:t>
            </a:r>
            <a:r>
              <a:rPr lang="ru-RU" altLang="ru-RU" err="1" smtClean="0"/>
              <a:t>Вэй </a:t>
            </a:r>
            <a:r>
              <a:rPr lang="ru-RU" altLang="ru-RU" err="1"/>
              <a:t>Цзи</a:t>
            </a:r>
            <a:endParaRPr lang="ru-RU" altLang="ru-RU"/>
          </a:p>
          <a:p>
            <a:pPr algn="ctr" eaLnBrk="1" hangingPunct="1">
              <a:spcBef>
                <a:spcPct val="50000"/>
              </a:spcBef>
            </a:pPr>
            <a:r>
              <a:rPr lang="ru-RU" altLang="ru-RU"/>
              <a:t>Ещё не конец</a:t>
            </a: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2303702" y="1268760"/>
            <a:ext cx="4541357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4000" rIns="54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0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ja-JP" altLang="en-US" sz="1600" b="0" dirty="0">
                <a:latin typeface="SimSun" panose="02010600030101010101" pitchFamily="2" charset="-122"/>
                <a:ea typeface="SimSun" panose="02010600030101010101" pitchFamily="2" charset="-122"/>
              </a:rPr>
              <a:t>山海經</a:t>
            </a:r>
            <a:r>
              <a:rPr lang="en-US" altLang="ja-JP" sz="1600" b="0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r>
              <a:rPr lang="ja-JP" altLang="en-US" sz="1600" b="0" dirty="0">
                <a:latin typeface="SimSun" panose="02010600030101010101" pitchFamily="2" charset="-122"/>
                <a:ea typeface="SimSun" panose="02010600030101010101" pitchFamily="2" charset="-122"/>
              </a:rPr>
              <a:t>风格 </a:t>
            </a:r>
            <a:endParaRPr lang="ru-RU" altLang="ja-JP" sz="1600" b="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600" b="0" dirty="0" smtClean="0">
                <a:latin typeface="Arial Narrow" panose="020B0606020202030204" pitchFamily="34" charset="0"/>
              </a:rPr>
              <a:t>Между </a:t>
            </a:r>
            <a:r>
              <a:rPr lang="ru-RU" altLang="ru-RU" sz="1600" b="0" dirty="0">
                <a:latin typeface="Arial Narrow" panose="020B0606020202030204" pitchFamily="34" charset="0"/>
              </a:rPr>
              <a:t>Небом и Землей есть существо.</a:t>
            </a:r>
            <a:br>
              <a:rPr lang="ru-RU" altLang="ru-RU" sz="1600" b="0" dirty="0">
                <a:latin typeface="Arial Narrow" panose="020B0606020202030204" pitchFamily="34" charset="0"/>
              </a:rPr>
            </a:br>
            <a:r>
              <a:rPr lang="ru-RU" altLang="ru-RU" sz="1600" b="0" dirty="0">
                <a:latin typeface="Arial Narrow" panose="020B0606020202030204" pitchFamily="34" charset="0"/>
              </a:rPr>
              <a:t>Сделано из огня и воды.</a:t>
            </a:r>
            <a:br>
              <a:rPr lang="ru-RU" altLang="ru-RU" sz="1600" b="0" dirty="0">
                <a:latin typeface="Arial Narrow" panose="020B0606020202030204" pitchFamily="34" charset="0"/>
              </a:rPr>
            </a:br>
            <a:r>
              <a:rPr lang="ru-RU" altLang="ru-RU" sz="1600" b="0" dirty="0">
                <a:latin typeface="Arial Narrow" panose="020B0606020202030204" pitchFamily="34" charset="0"/>
              </a:rPr>
              <a:t>Похоже на дерево</a:t>
            </a:r>
            <a:r>
              <a:rPr lang="en-US" altLang="ru-RU" sz="1600" b="0" dirty="0">
                <a:latin typeface="Arial Narrow" panose="020B0606020202030204" pitchFamily="34" charset="0"/>
              </a:rPr>
              <a:t/>
            </a:r>
            <a:br>
              <a:rPr lang="en-US" altLang="ru-RU" sz="1600" b="0" dirty="0">
                <a:latin typeface="Arial Narrow" panose="020B0606020202030204" pitchFamily="34" charset="0"/>
              </a:rPr>
            </a:br>
            <a:r>
              <a:rPr lang="ru-RU" altLang="ru-RU" sz="1600" b="0" dirty="0">
                <a:latin typeface="Arial Narrow" panose="020B0606020202030204" pitchFamily="34" charset="0"/>
              </a:rPr>
              <a:t>с крепкой сердцевиной</a:t>
            </a:r>
            <a:r>
              <a:rPr lang="en-US" altLang="ru-RU" sz="1600" b="0" dirty="0">
                <a:latin typeface="Arial Narrow" panose="020B0606020202030204" pitchFamily="34" charset="0"/>
              </a:rPr>
              <a:t/>
            </a:r>
            <a:br>
              <a:rPr lang="en-US" altLang="ru-RU" sz="1600" b="0" dirty="0">
                <a:latin typeface="Arial Narrow" panose="020B0606020202030204" pitchFamily="34" charset="0"/>
              </a:rPr>
            </a:br>
            <a:r>
              <a:rPr lang="ru-RU" altLang="ru-RU" sz="1600" b="0" dirty="0">
                <a:latin typeface="Arial Narrow" panose="020B0606020202030204" pitchFamily="34" charset="0"/>
              </a:rPr>
              <a:t>и сухой вершиной.</a:t>
            </a:r>
            <a:br>
              <a:rPr lang="ru-RU" altLang="ru-RU" sz="1600" b="0" dirty="0">
                <a:latin typeface="Arial Narrow" panose="020B0606020202030204" pitchFamily="34" charset="0"/>
              </a:rPr>
            </a:br>
            <a:r>
              <a:rPr lang="ru-RU" altLang="ru-RU" sz="1600" b="0" dirty="0">
                <a:latin typeface="Arial Narrow" panose="020B0606020202030204" pitchFamily="34" charset="0"/>
              </a:rPr>
              <a:t>У него два тела — мужское и женское.</a:t>
            </a:r>
            <a:br>
              <a:rPr lang="ru-RU" altLang="ru-RU" sz="1600" b="0" dirty="0">
                <a:latin typeface="Arial Narrow" panose="020B0606020202030204" pitchFamily="34" charset="0"/>
              </a:rPr>
            </a:br>
            <a:r>
              <a:rPr lang="ru-RU" altLang="ru-RU" sz="1600" b="0" dirty="0">
                <a:latin typeface="Arial Narrow" panose="020B0606020202030204" pitchFamily="34" charset="0"/>
              </a:rPr>
              <a:t>Одно печальное и грустное,</a:t>
            </a:r>
            <a:br>
              <a:rPr lang="ru-RU" altLang="ru-RU" sz="1600" b="0" dirty="0">
                <a:latin typeface="Arial Narrow" panose="020B0606020202030204" pitchFamily="34" charset="0"/>
              </a:rPr>
            </a:br>
            <a:r>
              <a:rPr lang="ru-RU" altLang="ru-RU" sz="1600" b="0" dirty="0">
                <a:latin typeface="Arial Narrow" panose="020B0606020202030204" pitchFamily="34" charset="0"/>
              </a:rPr>
              <a:t>у другого большой живот.</a:t>
            </a:r>
            <a:br>
              <a:rPr lang="ru-RU" altLang="ru-RU" sz="1600" b="0" dirty="0">
                <a:latin typeface="Arial Narrow" panose="020B0606020202030204" pitchFamily="34" charset="0"/>
              </a:rPr>
            </a:br>
            <a:r>
              <a:rPr lang="ru-RU" altLang="ru-RU" sz="1600" b="0" dirty="0">
                <a:latin typeface="Arial Narrow" panose="020B0606020202030204" pitchFamily="34" charset="0"/>
              </a:rPr>
              <a:t>Оба — средние в семье.</a:t>
            </a:r>
            <a:br>
              <a:rPr lang="ru-RU" altLang="ru-RU" sz="1600" b="0" dirty="0">
                <a:latin typeface="Arial Narrow" panose="020B0606020202030204" pitchFamily="34" charset="0"/>
              </a:rPr>
            </a:br>
            <a:r>
              <a:rPr lang="ru-RU" altLang="ru-RU" sz="1600" b="0" dirty="0">
                <a:latin typeface="Arial Narrow" panose="020B0606020202030204" pitchFamily="34" charset="0"/>
              </a:rPr>
              <a:t>Одно смотрит на север,</a:t>
            </a:r>
            <a:r>
              <a:rPr lang="en-US" altLang="ru-RU" sz="1600" b="0" dirty="0">
                <a:latin typeface="Arial Narrow" panose="020B0606020202030204" pitchFamily="34" charset="0"/>
              </a:rPr>
              <a:t/>
            </a:r>
            <a:br>
              <a:rPr lang="en-US" altLang="ru-RU" sz="1600" b="0" dirty="0">
                <a:latin typeface="Arial Narrow" panose="020B0606020202030204" pitchFamily="34" charset="0"/>
              </a:rPr>
            </a:br>
            <a:r>
              <a:rPr lang="ru-RU" altLang="ru-RU" sz="1600" b="0" dirty="0">
                <a:latin typeface="Arial Narrow" panose="020B0606020202030204" pitchFamily="34" charset="0"/>
              </a:rPr>
              <a:t>другое — на юг.</a:t>
            </a:r>
            <a:br>
              <a:rPr lang="ru-RU" altLang="ru-RU" sz="1600" b="0" dirty="0">
                <a:latin typeface="Arial Narrow" panose="020B0606020202030204" pitchFamily="34" charset="0"/>
              </a:rPr>
            </a:br>
            <a:r>
              <a:rPr lang="ru-RU" altLang="ru-RU" sz="1600" b="0" dirty="0">
                <a:latin typeface="Arial Narrow" panose="020B0606020202030204" pitchFamily="34" charset="0"/>
              </a:rPr>
              <a:t>Свет и тень бегут в них по кругу.</a:t>
            </a:r>
            <a:br>
              <a:rPr lang="ru-RU" altLang="ru-RU" sz="1600" b="0" dirty="0">
                <a:latin typeface="Arial Narrow" panose="020B0606020202030204" pitchFamily="34" charset="0"/>
              </a:rPr>
            </a:br>
            <a:r>
              <a:rPr lang="ru-RU" altLang="ru-RU" sz="1600" b="0" dirty="0">
                <a:latin typeface="Arial Narrow" panose="020B0606020202030204" pitchFamily="34" charset="0"/>
              </a:rPr>
              <a:t>Они то соединяются,</a:t>
            </a:r>
            <a:r>
              <a:rPr lang="en-US" altLang="ru-RU" sz="1600" b="0" dirty="0">
                <a:latin typeface="Arial Narrow" panose="020B0606020202030204" pitchFamily="34" charset="0"/>
              </a:rPr>
              <a:t/>
            </a:r>
            <a:br>
              <a:rPr lang="en-US" altLang="ru-RU" sz="1600" b="0" dirty="0">
                <a:latin typeface="Arial Narrow" panose="020B0606020202030204" pitchFamily="34" charset="0"/>
              </a:rPr>
            </a:br>
            <a:r>
              <a:rPr lang="ru-RU" altLang="ru-RU" sz="1600" b="0" dirty="0">
                <a:latin typeface="Arial Narrow" panose="020B0606020202030204" pitchFamily="34" charset="0"/>
              </a:rPr>
              <a:t>то разъединяются.</a:t>
            </a:r>
            <a:br>
              <a:rPr lang="ru-RU" altLang="ru-RU" sz="1600" b="0" dirty="0">
                <a:latin typeface="Arial Narrow" panose="020B0606020202030204" pitchFamily="34" charset="0"/>
              </a:rPr>
            </a:br>
            <a:r>
              <a:rPr lang="ru-RU" altLang="ru-RU" sz="1600" b="0" dirty="0">
                <a:latin typeface="Arial Narrow" panose="020B0606020202030204" pitchFamily="34" charset="0"/>
              </a:rPr>
              <a:t>Похоже на две пружины в три витка.</a:t>
            </a:r>
            <a:br>
              <a:rPr lang="ru-RU" altLang="ru-RU" sz="1600" b="0" dirty="0">
                <a:latin typeface="Arial Narrow" panose="020B0606020202030204" pitchFamily="34" charset="0"/>
              </a:rPr>
            </a:br>
            <a:r>
              <a:rPr lang="ru-RU" altLang="ru-RU" sz="1600" b="0" dirty="0">
                <a:latin typeface="Arial Narrow" panose="020B0606020202030204" pitchFamily="34" charset="0"/>
              </a:rPr>
              <a:t>Держит Небо и Землю.</a:t>
            </a:r>
            <a:br>
              <a:rPr lang="ru-RU" altLang="ru-RU" sz="1600" b="0" dirty="0">
                <a:latin typeface="Arial Narrow" panose="020B0606020202030204" pitchFamily="34" charset="0"/>
              </a:rPr>
            </a:br>
            <a:r>
              <a:rPr lang="ru-RU" altLang="ru-RU" sz="1600" b="0" dirty="0">
                <a:latin typeface="Arial Narrow" panose="020B0606020202030204" pitchFamily="34" charset="0"/>
              </a:rPr>
              <a:t>Любит ездить в повозке.</a:t>
            </a:r>
            <a:r>
              <a:rPr lang="en-US" altLang="ru-RU" sz="1600" b="0" dirty="0">
                <a:latin typeface="Arial Narrow" panose="020B0606020202030204" pitchFamily="34" charset="0"/>
              </a:rPr>
              <a:t> </a:t>
            </a:r>
            <a:r>
              <a:rPr lang="ru-RU" altLang="ru-RU" sz="1600" b="0" dirty="0">
                <a:latin typeface="Arial Narrow" panose="020B0606020202030204" pitchFamily="34" charset="0"/>
              </a:rPr>
              <a:t>У него мокрые голова и хвост.</a:t>
            </a:r>
            <a:br>
              <a:rPr lang="ru-RU" altLang="ru-RU" sz="1600" b="0" dirty="0">
                <a:latin typeface="Arial Narrow" panose="020B0606020202030204" pitchFamily="34" charset="0"/>
              </a:rPr>
            </a:br>
            <a:r>
              <a:rPr lang="ru-RU" altLang="ru-RU" sz="1600" b="0" dirty="0">
                <a:latin typeface="Arial Narrow" panose="020B0606020202030204" pitchFamily="34" charset="0"/>
              </a:rPr>
              <a:t>Нападает на страну бесов</a:t>
            </a:r>
            <a:r>
              <a:rPr lang="en-US" altLang="ru-RU" sz="1600" b="0" dirty="0">
                <a:latin typeface="Arial Narrow" panose="020B0606020202030204" pitchFamily="34" charset="0"/>
              </a:rPr>
              <a:t> </a:t>
            </a:r>
            <a:r>
              <a:rPr lang="ru-RU" altLang="ru-RU" sz="1600" b="0" dirty="0">
                <a:latin typeface="Arial Narrow" panose="020B0606020202030204" pitchFamily="34" charset="0"/>
              </a:rPr>
              <a:t>и через три года покоряет ее.</a:t>
            </a:r>
            <a:br>
              <a:rPr lang="ru-RU" altLang="ru-RU" sz="1600" b="0" dirty="0">
                <a:latin typeface="Arial Narrow" panose="020B0606020202030204" pitchFamily="34" charset="0"/>
              </a:rPr>
            </a:br>
            <a:r>
              <a:rPr lang="ru-RU" altLang="ru-RU" sz="1600" b="0" dirty="0">
                <a:latin typeface="Arial Narrow" panose="020B0606020202030204" pitchFamily="34" charset="0"/>
              </a:rPr>
              <a:t>В одной руке держит Солнце,</a:t>
            </a:r>
            <a:r>
              <a:rPr lang="en-US" altLang="ru-RU" sz="1600" b="0" dirty="0">
                <a:latin typeface="Arial Narrow" panose="020B0606020202030204" pitchFamily="34" charset="0"/>
              </a:rPr>
              <a:t> </a:t>
            </a:r>
            <a:r>
              <a:rPr lang="ru-RU" altLang="ru-RU" sz="1600" b="0" dirty="0">
                <a:latin typeface="Arial Narrow" panose="020B0606020202030204" pitchFamily="34" charset="0"/>
              </a:rPr>
              <a:t>в другой — Луну.</a:t>
            </a:r>
            <a:br>
              <a:rPr lang="ru-RU" altLang="ru-RU" sz="1600" b="0" dirty="0">
                <a:latin typeface="Arial Narrow" panose="020B0606020202030204" pitchFamily="34" charset="0"/>
              </a:rPr>
            </a:br>
            <a:r>
              <a:rPr lang="ru-RU" altLang="ru-RU" sz="1600" b="0" dirty="0">
                <a:latin typeface="Arial Narrow" panose="020B0606020202030204" pitchFamily="34" charset="0"/>
              </a:rPr>
              <a:t>Когда умирает — рождается снова. </a:t>
            </a:r>
          </a:p>
        </p:txBody>
      </p:sp>
      <p:pic>
        <p:nvPicPr>
          <p:cNvPr id="175113" name="Picture 9" descr="1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0563" y="1520825"/>
            <a:ext cx="2608262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4" name="Picture 10" descr="1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0413" y="1520825"/>
            <a:ext cx="2608262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5" name="Picture 11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80963"/>
            <a:ext cx="9144000" cy="668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45" y="153336"/>
            <a:ext cx="3927463" cy="6300000"/>
          </a:xfrm>
          <a:prstGeom prst="rect">
            <a:avLst/>
          </a:prstGeom>
        </p:spPr>
      </p:pic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rgbClr val="FFC000"/>
                </a:solidFill>
              </a:rPr>
              <a:t>47</a:t>
            </a:fld>
            <a:endParaRPr lang="ru-RU" sz="2400" smtClean="0">
              <a:solidFill>
                <a:srgbClr val="FFC000"/>
              </a:solidFill>
            </a:endParaRPr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rgbClr val="FFC000"/>
                </a:solidFill>
              </a:rPr>
              <a:t>(81)</a:t>
            </a:r>
            <a:endParaRPr lang="ru-RU" sz="2400" b="0" dirty="0">
              <a:solidFill>
                <a:srgbClr val="FFC000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0536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5115"/>
                                        </p:tgtEl>
                                      </p:cBhvr>
                                      <p:by x="57000" y="57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75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06 3.7037E-06 L -0.21527 3.7037E-06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4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1.11111E-06 3.7037E-06 L 0.21597 3.7037E-06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48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3717" y="180000"/>
            <a:ext cx="2255746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smtClean="0">
                <a:latin typeface="SimSun" panose="02010600030101010101" pitchFamily="2" charset="-122"/>
                <a:ea typeface="SimSun" panose="02010600030101010101" pitchFamily="2" charset="-122"/>
              </a:rPr>
              <a:t>尊陶渊明为师</a:t>
            </a:r>
          </a:p>
          <a:p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 </a:t>
            </a:r>
          </a:p>
          <a:p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住在南方的乡村</a:t>
            </a:r>
          </a:p>
          <a:p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    是我最初的心愿，</a:t>
            </a:r>
          </a:p>
          <a:p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我认为诗人陶潜</a:t>
            </a:r>
          </a:p>
          <a:p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    是我最高的典范。</a:t>
            </a:r>
          </a:p>
          <a:p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即便我在这一年</a:t>
            </a:r>
          </a:p>
          <a:p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    难以积攒很多钱，</a:t>
            </a:r>
          </a:p>
          <a:p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为的是能去京城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89463" y="180000"/>
            <a:ext cx="235994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    </a:t>
            </a:r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不至于半途而返。</a:t>
            </a:r>
          </a:p>
          <a:p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不过更多的时间</a:t>
            </a:r>
          </a:p>
          <a:p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    还得在家里度过， </a:t>
            </a:r>
          </a:p>
          <a:p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需要在这里思考，</a:t>
            </a:r>
          </a:p>
          <a:p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    需要在这里劳作。</a:t>
            </a:r>
          </a:p>
          <a:p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当早晨雾气迷蒙，</a:t>
            </a:r>
          </a:p>
          <a:p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    看太阳如何东升，</a:t>
            </a:r>
          </a:p>
          <a:p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看那平静的水面</a:t>
            </a:r>
          </a:p>
          <a:p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    如何能容纳清风。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44008" y="180000"/>
            <a:ext cx="225574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日常的繁忙劳碌</a:t>
            </a:r>
          </a:p>
          <a:p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    我可以稍加拖延，</a:t>
            </a:r>
          </a:p>
          <a:p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而那些古代典籍，</a:t>
            </a:r>
          </a:p>
          <a:p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    要逐行细读钻研，</a:t>
            </a:r>
          </a:p>
          <a:p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古时候曾经有人</a:t>
            </a:r>
          </a:p>
          <a:p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    痴迷于这些经典，</a:t>
            </a:r>
          </a:p>
          <a:p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须穿越百年迷雾</a:t>
            </a:r>
          </a:p>
          <a:p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    才能够无声交谈。</a:t>
            </a:r>
          </a:p>
          <a:p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我只有一点遗憾：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04248" y="180000"/>
            <a:ext cx="2359941" cy="2254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    </a:t>
            </a:r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当代的活人中间，</a:t>
            </a:r>
          </a:p>
          <a:p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没有人跟我交流</a:t>
            </a:r>
          </a:p>
          <a:p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    我感到特别孤单。</a:t>
            </a:r>
          </a:p>
          <a:p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原本奇妙的创作</a:t>
            </a:r>
          </a:p>
          <a:p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    无人来分享赞叹，</a:t>
            </a:r>
          </a:p>
          <a:p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当思绪混沌纷乱</a:t>
            </a:r>
          </a:p>
          <a:p>
            <a:r>
              <a:rPr lang="ru-RU" altLang="zh-CN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    </a:t>
            </a:r>
            <a:r>
              <a:rPr lang="zh-CN" altLang="en-US" sz="1600" b="1" smtClean="0">
                <a:latin typeface="SimSun" panose="02010600030101010101" pitchFamily="2" charset="-122"/>
                <a:ea typeface="SimSun" panose="02010600030101010101" pitchFamily="2" charset="-122"/>
              </a:rPr>
              <a:t>也无人排解忧烦。 </a:t>
            </a:r>
          </a:p>
          <a:p>
            <a:pPr algn="r">
              <a:spcBef>
                <a:spcPts val="900"/>
              </a:spcBef>
            </a:pPr>
            <a:r>
              <a:rPr lang="en-US" altLang="zh-CN" sz="1050" smtClean="0">
                <a:latin typeface="SimSun" panose="02010600030101010101" pitchFamily="2" charset="-122"/>
                <a:ea typeface="SimSun" panose="02010600030101010101" pitchFamily="2" charset="-122"/>
              </a:rPr>
              <a:t>1992</a:t>
            </a:r>
            <a:r>
              <a:rPr lang="zh-CN" altLang="en-US" sz="1050" smtClean="0">
                <a:latin typeface="SimSun" panose="02010600030101010101" pitchFamily="2" charset="-122"/>
                <a:ea typeface="SimSun" panose="02010600030101010101" pitchFamily="2" charset="-122"/>
              </a:rPr>
              <a:t>年</a:t>
            </a:r>
            <a:r>
              <a:rPr lang="en-US" altLang="zh-CN" sz="1050" smtClean="0">
                <a:latin typeface="SimSun" panose="02010600030101010101" pitchFamily="2" charset="-122"/>
                <a:ea typeface="SimSun" panose="02010600030101010101" pitchFamily="2" charset="-122"/>
              </a:rPr>
              <a:t>8</a:t>
            </a:r>
            <a:r>
              <a:rPr lang="zh-CN" altLang="en-US" sz="1050" smtClean="0">
                <a:latin typeface="SimSun" panose="02010600030101010101" pitchFamily="2" charset="-122"/>
                <a:ea typeface="SimSun" panose="02010600030101010101" pitchFamily="2" charset="-122"/>
              </a:rPr>
              <a:t>月 利波甫卡</a:t>
            </a:r>
          </a:p>
          <a:p>
            <a:pPr algn="r"/>
            <a:r>
              <a:rPr lang="en-US" altLang="zh-CN" sz="1050" smtClean="0">
                <a:latin typeface="SimSun" panose="02010600030101010101" pitchFamily="2" charset="-122"/>
                <a:ea typeface="SimSun" panose="02010600030101010101" pitchFamily="2" charset="-122"/>
              </a:rPr>
              <a:t>2019</a:t>
            </a:r>
            <a:r>
              <a:rPr lang="zh-CN" altLang="en-US" sz="1050" smtClean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en-US" altLang="zh-CN" sz="1050" smtClean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lang="zh-CN" altLang="en-US" sz="1050" smtClean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en-US" altLang="zh-CN" sz="1050" smtClean="0">
                <a:latin typeface="SimSun" panose="02010600030101010101" pitchFamily="2" charset="-122"/>
                <a:ea typeface="SimSun" panose="02010600030101010101" pitchFamily="2" charset="-122"/>
              </a:rPr>
              <a:t>21 </a:t>
            </a:r>
            <a:r>
              <a:rPr lang="zh-CN" altLang="en-US" sz="1050" smtClean="0">
                <a:latin typeface="SimSun" panose="02010600030101010101" pitchFamily="2" charset="-122"/>
                <a:ea typeface="SimSun" panose="02010600030101010101" pitchFamily="2" charset="-122"/>
              </a:rPr>
              <a:t>谷羽译</a:t>
            </a:r>
          </a:p>
        </p:txBody>
      </p:sp>
      <p:pic>
        <p:nvPicPr>
          <p:cNvPr id="30" name="Рисунок 29" descr="00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496" y="2598104"/>
            <a:ext cx="7416000" cy="37832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3334340"/>
            <a:ext cx="141577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昔欲居南村</a:t>
            </a:r>
            <a:r>
              <a:rPr lang="zh-TW" altLang="en-US" sz="1600" b="0" smtClean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altLang="zh-TW" sz="1600" b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1600" b="0" smtClean="0">
                <a:latin typeface="SimSun" panose="02010600030101010101" pitchFamily="2" charset="-122"/>
                <a:ea typeface="SimSun" panose="02010600030101010101" pitchFamily="2" charset="-122"/>
              </a:rPr>
              <a:t>非</a:t>
            </a:r>
            <a:r>
              <a:rPr lang="zh-TW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為卜其宅。</a:t>
            </a:r>
          </a:p>
          <a:p>
            <a:r>
              <a:rPr lang="zh-TW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聞多素心人</a:t>
            </a:r>
            <a:r>
              <a:rPr lang="zh-TW" altLang="en-US" sz="1600" b="0" smtClean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altLang="zh-TW" sz="1600" b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1600" b="0" smtClean="0">
                <a:latin typeface="SimSun" panose="02010600030101010101" pitchFamily="2" charset="-122"/>
                <a:ea typeface="SimSun" panose="02010600030101010101" pitchFamily="2" charset="-122"/>
              </a:rPr>
              <a:t>樂</a:t>
            </a:r>
            <a:r>
              <a:rPr lang="zh-TW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與數晨夕。</a:t>
            </a:r>
          </a:p>
          <a:p>
            <a:r>
              <a:rPr lang="zh-TW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懷此頗有年</a:t>
            </a:r>
            <a:r>
              <a:rPr lang="zh-TW" altLang="en-US" sz="1600" b="0" smtClean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altLang="zh-TW" sz="1600" b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1600" b="0" smtClean="0">
                <a:latin typeface="SimSun" panose="02010600030101010101" pitchFamily="2" charset="-122"/>
                <a:ea typeface="SimSun" panose="02010600030101010101" pitchFamily="2" charset="-122"/>
              </a:rPr>
              <a:t>今</a:t>
            </a:r>
            <a:r>
              <a:rPr lang="zh-TW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日從茲役。</a:t>
            </a:r>
          </a:p>
          <a:p>
            <a:r>
              <a:rPr lang="zh-TW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敝廬何必廣</a:t>
            </a:r>
            <a:r>
              <a:rPr lang="zh-TW" altLang="en-US" sz="1600" b="0" smtClean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altLang="zh-TW" sz="1600" b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1600" b="0" smtClean="0">
                <a:latin typeface="SimSun" panose="02010600030101010101" pitchFamily="2" charset="-122"/>
                <a:ea typeface="SimSun" panose="02010600030101010101" pitchFamily="2" charset="-122"/>
              </a:rPr>
              <a:t>取</a:t>
            </a:r>
            <a:r>
              <a:rPr lang="zh-TW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足蔽床席。</a:t>
            </a:r>
          </a:p>
          <a:p>
            <a:r>
              <a:rPr lang="zh-TW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鄰曲時時來</a:t>
            </a:r>
            <a:r>
              <a:rPr lang="zh-TW" altLang="en-US" sz="1600" b="0" smtClean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altLang="zh-TW" sz="1600" b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1600" b="0" smtClean="0">
                <a:latin typeface="SimSun" panose="02010600030101010101" pitchFamily="2" charset="-122"/>
                <a:ea typeface="SimSun" panose="02010600030101010101" pitchFamily="2" charset="-122"/>
              </a:rPr>
              <a:t>抗</a:t>
            </a:r>
            <a:r>
              <a:rPr lang="zh-TW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言談在昔。</a:t>
            </a:r>
          </a:p>
          <a:p>
            <a:r>
              <a:rPr lang="zh-TW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奇文共欣賞</a:t>
            </a:r>
            <a:r>
              <a:rPr lang="zh-TW" altLang="en-US" sz="1600" b="0" smtClean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altLang="zh-TW" sz="1600" b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1600" b="0" smtClean="0">
                <a:latin typeface="SimSun" panose="02010600030101010101" pitchFamily="2" charset="-122"/>
                <a:ea typeface="SimSun" panose="02010600030101010101" pitchFamily="2" charset="-122"/>
              </a:rPr>
              <a:t>疑</a:t>
            </a:r>
            <a:r>
              <a:rPr lang="zh-TW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義相與析</a:t>
            </a:r>
            <a:r>
              <a:rPr lang="zh-TW" altLang="en-US" sz="1600" b="0" smtClean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zh-TW" altLang="en-US" b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50057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49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44000"/>
            <a:ext cx="2421070" cy="63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13" y="144000"/>
            <a:ext cx="2333971" cy="630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30021" y="332656"/>
            <a:ext cx="1290051" cy="5903494"/>
          </a:xfrm>
          <a:prstGeom prst="rect">
            <a:avLst/>
          </a:prstGeom>
          <a:solidFill>
            <a:srgbClr val="E8D8BE"/>
          </a:solidFill>
        </p:spPr>
        <p:txBody>
          <a:bodyPr wrap="none" lIns="180000" tIns="180000" rIns="180000" bIns="180000" rtlCol="0">
            <a:spAutoFit/>
          </a:bodyPr>
          <a:lstStyle/>
          <a:p>
            <a:r>
              <a:rPr lang="zh-CN" altLang="en-US" sz="7200" smtClean="0">
                <a:latin typeface="SimSun" panose="02010600030101010101" pitchFamily="2" charset="-122"/>
                <a:ea typeface="SimSun" panose="02010600030101010101" pitchFamily="2" charset="-122"/>
              </a:rPr>
              <a:t>道</a:t>
            </a:r>
            <a:endParaRPr lang="ru-RU" altLang="zh-CN" sz="720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7200" smtClean="0">
                <a:latin typeface="SimSun" panose="02010600030101010101" pitchFamily="2" charset="-122"/>
                <a:ea typeface="SimSun" panose="02010600030101010101" pitchFamily="2" charset="-122"/>
              </a:rPr>
              <a:t>德</a:t>
            </a:r>
            <a:endParaRPr lang="ru-RU" altLang="zh-CN" sz="720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7200" smtClean="0">
                <a:latin typeface="SimSun" panose="02010600030101010101" pitchFamily="2" charset="-122"/>
                <a:ea typeface="SimSun" panose="02010600030101010101" pitchFamily="2" charset="-122"/>
              </a:rPr>
              <a:t>里</a:t>
            </a:r>
            <a:endParaRPr lang="ru-RU" altLang="zh-CN" sz="720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7200" smtClean="0">
                <a:latin typeface="SimSun" panose="02010600030101010101" pitchFamily="2" charset="-122"/>
                <a:ea typeface="SimSun" panose="02010600030101010101" pitchFamily="2" charset="-122"/>
              </a:rPr>
              <a:t>坡</a:t>
            </a:r>
            <a:endParaRPr lang="ru-RU" altLang="zh-CN" sz="720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7200" smtClean="0">
                <a:latin typeface="SimSun" panose="02010600030101010101" pitchFamily="2" charset="-122"/>
                <a:ea typeface="SimSun" panose="02010600030101010101" pitchFamily="2" charset="-122"/>
              </a:rPr>
              <a:t>纬</a:t>
            </a:r>
            <a:endParaRPr lang="ru-RU" sz="7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80474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5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574" y="144000"/>
            <a:ext cx="2444753" cy="630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70" y="144000"/>
            <a:ext cx="2411297" cy="630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24624" y="117344"/>
            <a:ext cx="2639864" cy="201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sz="2400" b="0" smtClean="0"/>
              <a:t>Московский дворик.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sz="2400" b="0" smtClean="0"/>
              <a:t>Середина двадцатого века.</a:t>
            </a:r>
            <a:endParaRPr lang="ru-RU" sz="240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204864"/>
            <a:ext cx="2231136" cy="22677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48641" y="4653136"/>
            <a:ext cx="2471831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600" err="1">
                <a:latin typeface="SimSun" panose="02010600030101010101" pitchFamily="2" charset="-122"/>
                <a:ea typeface="SimSun" panose="02010600030101010101" pitchFamily="2" charset="-122"/>
              </a:rPr>
              <a:t>白醋</a:t>
            </a:r>
            <a:endParaRPr lang="ru-RU" sz="96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6244486"/>
      </p:ext>
    </p:extLst>
  </p:cSld>
  <p:clrMapOvr>
    <a:masterClrMapping/>
  </p:clrMapOvr>
  <p:transition spd="slow">
    <p:randomBar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50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992" y="188640"/>
            <a:ext cx="2362136" cy="630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776" y="236249"/>
            <a:ext cx="3254096" cy="470898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err="1">
                <a:latin typeface="SimSun" panose="02010600030101010101" pitchFamily="2" charset="-122"/>
                <a:ea typeface="SimSun" panose="02010600030101010101" pitchFamily="2" charset="-122"/>
              </a:rPr>
              <a:t>道德里坡纬</a:t>
            </a:r>
            <a:r>
              <a:rPr lang="ru-RU">
                <a:ea typeface="SimSun" panose="02010600030101010101" pitchFamily="2" charset="-122"/>
              </a:rPr>
              <a:t>. 13</a:t>
            </a:r>
          </a:p>
          <a:p>
            <a:r>
              <a:rPr lang="ru-RU" b="0">
                <a:ea typeface="SimSun" panose="02010600030101010101" pitchFamily="2" charset="-122"/>
              </a:rPr>
              <a:t> </a:t>
            </a: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如果你有名望，</a:t>
            </a:r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在去里坡甫卡的路上，</a:t>
            </a:r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请把名声丢在莫克沙河对岸。</a:t>
            </a:r>
            <a:endParaRPr lang="ru-RU" b="0">
              <a:ea typeface="SimSun" panose="02010600030101010101" pitchFamily="2" charset="-122"/>
            </a:endParaRPr>
          </a:p>
          <a:p>
            <a:r>
              <a:rPr lang="ru-RU" b="0">
                <a:ea typeface="SimSun" panose="02010600030101010101" pitchFamily="2" charset="-122"/>
              </a:rPr>
              <a:t> </a:t>
            </a: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如果你在社会上地位显赫，</a:t>
            </a:r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在去里坡甫卡的路上，</a:t>
            </a:r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请把地位抛在莫克沙河对岸。</a:t>
            </a:r>
            <a:endParaRPr lang="ru-RU" b="0">
              <a:ea typeface="SimSun" panose="02010600030101010101" pitchFamily="2" charset="-122"/>
            </a:endParaRPr>
          </a:p>
          <a:p>
            <a:r>
              <a:rPr lang="ru-RU" b="0">
                <a:ea typeface="SimSun" panose="02010600030101010101" pitchFamily="2" charset="-122"/>
              </a:rPr>
              <a:t> </a:t>
            </a: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如果你有爱心，</a:t>
            </a:r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在去里坡甫卡的路上，</a:t>
            </a:r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请把爱心舎弃在莫克沙河对岸。</a:t>
            </a:r>
            <a:endParaRPr lang="ru-RU" b="0">
              <a:ea typeface="SimSun" panose="02010600030101010101" pitchFamily="2" charset="-122"/>
            </a:endParaRPr>
          </a:p>
          <a:p>
            <a:r>
              <a:rPr lang="ru-RU" b="0">
                <a:ea typeface="SimSun" panose="02010600030101010101" pitchFamily="2" charset="-122"/>
              </a:rPr>
              <a:t> </a:t>
            </a: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对于你说来，</a:t>
            </a:r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在去里坡甫卡的路上，</a:t>
            </a:r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最好把自己放在莫克沙河对岸。</a:t>
            </a:r>
            <a:endParaRPr lang="ru-RU" b="0">
              <a:ea typeface="SimSun" panose="02010600030101010101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94357" y="236249"/>
            <a:ext cx="3021661" cy="470898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但这几点未必能做得到。</a:t>
            </a:r>
            <a:endParaRPr lang="ru-RU" b="0">
              <a:ea typeface="SimSun" panose="02010600030101010101" pitchFamily="2" charset="-122"/>
            </a:endParaRPr>
          </a:p>
          <a:p>
            <a:r>
              <a:rPr lang="ru-RU" b="0">
                <a:ea typeface="SimSun" panose="02010600030101010101" pitchFamily="2" charset="-122"/>
              </a:rPr>
              <a:t> </a:t>
            </a: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因此把你所有之物送给邻居。</a:t>
            </a:r>
            <a:endParaRPr lang="ru-RU" b="0">
              <a:ea typeface="SimSun" panose="02010600030101010101" pitchFamily="2" charset="-122"/>
            </a:endParaRPr>
          </a:p>
          <a:p>
            <a:r>
              <a:rPr lang="ru-RU" b="0">
                <a:ea typeface="SimSun" panose="02010600030101010101" pitchFamily="2" charset="-122"/>
              </a:rPr>
              <a:t> </a:t>
            </a: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给自己留下</a:t>
            </a:r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草地的清風 ，</a:t>
            </a:r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森林的气息，</a:t>
            </a:r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太婆湾的水，</a:t>
            </a:r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高高的天空</a:t>
            </a:r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及地球的引力。</a:t>
            </a:r>
            <a:endParaRPr lang="ru-RU" b="0">
              <a:ea typeface="SimSun" panose="02010600030101010101" pitchFamily="2" charset="-122"/>
            </a:endParaRPr>
          </a:p>
          <a:p>
            <a:r>
              <a:rPr lang="ru-RU" b="0">
                <a:ea typeface="SimSun" panose="02010600030101010101" pitchFamily="2" charset="-122"/>
              </a:rPr>
              <a:t> </a:t>
            </a: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付出爱而不要求任何回报。</a:t>
            </a:r>
            <a:endParaRPr lang="ru-RU" b="0">
              <a:ea typeface="SimSun" panose="02010600030101010101" pitchFamily="2" charset="-122"/>
            </a:endParaRPr>
          </a:p>
          <a:p>
            <a:r>
              <a:rPr lang="ru-RU" b="0">
                <a:ea typeface="SimSun" panose="02010600030101010101" pitchFamily="2" charset="-122"/>
              </a:rPr>
              <a:t> </a:t>
            </a: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免费赠送，毋须多虑，</a:t>
            </a:r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当你离开里坡甫卡的时候，</a:t>
            </a:r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再到莫克沙河对岸</a:t>
            </a:r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定能找回你舍弃的东西。</a:t>
            </a:r>
            <a:endParaRPr lang="ru-RU" b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83425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51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992" y="195761"/>
            <a:ext cx="2362136" cy="6285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236249"/>
            <a:ext cx="3385542" cy="627864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道德里坡纬</a:t>
            </a:r>
            <a:r>
              <a:rPr lang="en-US" altLang="zh-CN" sz="2400">
                <a:latin typeface="SimSun" panose="02010600030101010101" pitchFamily="2" charset="-122"/>
                <a:ea typeface="SimSun" panose="02010600030101010101" pitchFamily="2" charset="-122"/>
              </a:rPr>
              <a:t>. 43</a:t>
            </a:r>
          </a:p>
          <a:p>
            <a:endParaRPr lang="en-US" altLang="zh-CN" sz="2400" b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400" b="0">
                <a:latin typeface="SimSun" panose="02010600030101010101" pitchFamily="2" charset="-122"/>
                <a:ea typeface="SimSun" panose="02010600030101010101" pitchFamily="2" charset="-122"/>
              </a:rPr>
              <a:t>你看：</a:t>
            </a:r>
          </a:p>
          <a:p>
            <a:r>
              <a:rPr lang="zh-CN" altLang="en-US" sz="2400" b="0">
                <a:latin typeface="SimSun" panose="02010600030101010101" pitchFamily="2" charset="-122"/>
                <a:ea typeface="SimSun" panose="02010600030101010101" pitchFamily="2" charset="-122"/>
              </a:rPr>
              <a:t>一只鸟飞过房顶，</a:t>
            </a:r>
          </a:p>
          <a:p>
            <a:r>
              <a:rPr lang="zh-CN" altLang="en-US" sz="2400" b="0">
                <a:latin typeface="SimSun" panose="02010600030101010101" pitchFamily="2" charset="-122"/>
                <a:ea typeface="SimSun" panose="02010600030101010101" pitchFamily="2" charset="-122"/>
              </a:rPr>
              <a:t>风超过了鸟，</a:t>
            </a:r>
          </a:p>
          <a:p>
            <a:r>
              <a:rPr lang="zh-CN" altLang="en-US" sz="2400" b="0">
                <a:latin typeface="SimSun" panose="02010600030101010101" pitchFamily="2" charset="-122"/>
                <a:ea typeface="SimSun" panose="02010600030101010101" pitchFamily="2" charset="-122"/>
              </a:rPr>
              <a:t>一束光超过风，</a:t>
            </a:r>
          </a:p>
          <a:p>
            <a:r>
              <a:rPr lang="zh-CN" altLang="en-US" sz="2400" b="0">
                <a:latin typeface="SimSun" panose="02010600030101010101" pitchFamily="2" charset="-122"/>
                <a:ea typeface="SimSun" panose="02010600030101010101" pitchFamily="2" charset="-122"/>
              </a:rPr>
              <a:t>人的思想超过光速。</a:t>
            </a:r>
          </a:p>
          <a:p>
            <a:r>
              <a:rPr lang="zh-CN" altLang="en-US" sz="2400" b="0">
                <a:latin typeface="SimSun" panose="02010600030101010101" pitchFamily="2" charset="-122"/>
                <a:ea typeface="SimSun" panose="02010600030101010101" pitchFamily="2" charset="-122"/>
              </a:rPr>
              <a:t>但是，无论它多么快，</a:t>
            </a:r>
          </a:p>
          <a:p>
            <a:r>
              <a:rPr lang="zh-CN" altLang="en-US" sz="2400" b="0">
                <a:latin typeface="SimSun" panose="02010600030101010101" pitchFamily="2" charset="-122"/>
                <a:ea typeface="SimSun" panose="02010600030101010101" pitchFamily="2" charset="-122"/>
              </a:rPr>
              <a:t>等待它的是虚无。</a:t>
            </a:r>
          </a:p>
          <a:p>
            <a:endParaRPr lang="zh-CN" altLang="en-US" sz="2400" b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400" b="0">
                <a:latin typeface="SimSun" panose="02010600030101010101" pitchFamily="2" charset="-122"/>
                <a:ea typeface="SimSun" panose="02010600030101010101" pitchFamily="2" charset="-122"/>
              </a:rPr>
              <a:t>越弱越软，</a:t>
            </a:r>
          </a:p>
          <a:p>
            <a:r>
              <a:rPr lang="zh-CN" altLang="en-US" sz="2400" b="0">
                <a:latin typeface="SimSun" panose="02010600030101010101" pitchFamily="2" charset="-122"/>
                <a:ea typeface="SimSun" panose="02010600030101010101" pitchFamily="2" charset="-122"/>
              </a:rPr>
              <a:t>飞行越快越远，</a:t>
            </a:r>
          </a:p>
          <a:p>
            <a:r>
              <a:rPr lang="zh-CN" altLang="en-US" sz="2400" b="0">
                <a:latin typeface="SimSun" panose="02010600030101010101" pitchFamily="2" charset="-122"/>
                <a:ea typeface="SimSun" panose="02010600030101010101" pitchFamily="2" charset="-122"/>
              </a:rPr>
              <a:t>传播的范围越广，</a:t>
            </a:r>
          </a:p>
          <a:p>
            <a:r>
              <a:rPr lang="zh-CN" altLang="en-US" sz="2400" b="0">
                <a:latin typeface="SimSun" panose="02010600030101010101" pitchFamily="2" charset="-122"/>
                <a:ea typeface="SimSun" panose="02010600030101010101" pitchFamily="2" charset="-122"/>
              </a:rPr>
              <a:t>渗透得越深。</a:t>
            </a:r>
          </a:p>
          <a:p>
            <a:r>
              <a:rPr lang="zh-CN" altLang="en-US" sz="2400" b="0">
                <a:latin typeface="SimSun" panose="02010600030101010101" pitchFamily="2" charset="-122"/>
                <a:ea typeface="SimSun" panose="02010600030101010101" pitchFamily="2" charset="-122"/>
              </a:rPr>
              <a:t>缺席者不参与比赛，</a:t>
            </a:r>
          </a:p>
          <a:p>
            <a:r>
              <a:rPr lang="zh-CN" altLang="en-US" sz="2400" b="0">
                <a:latin typeface="SimSun" panose="02010600030101010101" pitchFamily="2" charset="-122"/>
                <a:ea typeface="SimSun" panose="02010600030101010101" pitchFamily="2" charset="-122"/>
              </a:rPr>
              <a:t>未出发就在终点线等待。</a:t>
            </a:r>
          </a:p>
          <a:p>
            <a:endParaRPr lang="zh-CN" altLang="en-US" sz="2400" b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96136" y="236249"/>
            <a:ext cx="3385542" cy="369331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2400" b="0">
                <a:latin typeface="SimSun" panose="02010600030101010101" pitchFamily="2" charset="-122"/>
                <a:ea typeface="SimSun" panose="02010600030101010101" pitchFamily="2" charset="-122"/>
              </a:rPr>
              <a:t>存在诞生于虚无，</a:t>
            </a:r>
          </a:p>
          <a:p>
            <a:r>
              <a:rPr lang="zh-CN" altLang="en-US" sz="2400" b="0">
                <a:latin typeface="SimSun" panose="02010600030101010101" pitchFamily="2" charset="-122"/>
                <a:ea typeface="SimSun" panose="02010600030101010101" pitchFamily="2" charset="-122"/>
              </a:rPr>
              <a:t>并返回虚无。</a:t>
            </a:r>
          </a:p>
          <a:p>
            <a:r>
              <a:rPr lang="zh-CN" altLang="en-US" sz="2400" b="0">
                <a:latin typeface="SimSun" panose="02010600030101010101" pitchFamily="2" charset="-122"/>
                <a:ea typeface="SimSun" panose="02010600030101010101" pitchFamily="2" charset="-122"/>
              </a:rPr>
              <a:t>谁住在边界地带？</a:t>
            </a:r>
          </a:p>
          <a:p>
            <a:r>
              <a:rPr lang="zh-CN" altLang="en-US" sz="2400" b="0">
                <a:latin typeface="SimSun" panose="02010600030101010101" pitchFamily="2" charset="-122"/>
                <a:ea typeface="SimSun" panose="02010600030101010101" pitchFamily="2" charset="-122"/>
              </a:rPr>
              <a:t>那是个男人。</a:t>
            </a:r>
          </a:p>
          <a:p>
            <a:endParaRPr lang="zh-CN" altLang="en-US" sz="2400" b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400" b="0">
                <a:latin typeface="SimSun" panose="02010600030101010101" pitchFamily="2" charset="-122"/>
                <a:ea typeface="SimSun" panose="02010600030101010101" pitchFamily="2" charset="-122"/>
              </a:rPr>
              <a:t>其实里坡甫卡并不存在，</a:t>
            </a:r>
          </a:p>
          <a:p>
            <a:r>
              <a:rPr lang="zh-CN" altLang="en-US" sz="2400" b="0">
                <a:latin typeface="SimSun" panose="02010600030101010101" pitchFamily="2" charset="-122"/>
                <a:ea typeface="SimSun" panose="02010600030101010101" pitchFamily="2" charset="-122"/>
              </a:rPr>
              <a:t>这就是其中的原因。</a:t>
            </a:r>
          </a:p>
          <a:p>
            <a:endParaRPr lang="zh-CN" altLang="en-US" sz="2400" b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400" b="0">
                <a:latin typeface="SimSun" panose="02010600030101010101" pitchFamily="2" charset="-122"/>
                <a:ea typeface="SimSun" panose="02010600030101010101" pitchFamily="2" charset="-122"/>
              </a:rPr>
              <a:t>里坡甫卡没有男人。</a:t>
            </a:r>
            <a:endParaRPr lang="ru-RU" sz="2400" b="0">
              <a:ea typeface="SimSun" panose="02010600030101010101" pitchFamily="2" charset="-122"/>
            </a:endParaRPr>
          </a:p>
          <a:p>
            <a:endParaRPr lang="ru-RU" sz="2400" b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14329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52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090" y="208212"/>
            <a:ext cx="2421038" cy="6260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733" y="236249"/>
            <a:ext cx="3000821" cy="49859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道德里坡纬</a:t>
            </a:r>
            <a:r>
              <a:rPr lang="ru-RU" b="0">
                <a:ea typeface="SimSun" panose="02010600030101010101" pitchFamily="2" charset="-122"/>
              </a:rPr>
              <a:t>. 50</a:t>
            </a:r>
          </a:p>
          <a:p>
            <a:endParaRPr lang="ru-RU" b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b="0" smtClean="0">
                <a:latin typeface="SimSun" panose="02010600030101010101" pitchFamily="2" charset="-122"/>
                <a:ea typeface="SimSun" panose="02010600030101010101" pitchFamily="2" charset="-122"/>
              </a:rPr>
              <a:t>生</a:t>
            </a:r>
            <a:r>
              <a:rPr lang="en-US" b="0">
                <a:latin typeface="SimSun" panose="02010600030101010101" pitchFamily="2" charset="-122"/>
                <a:ea typeface="SimSun" panose="02010600030101010101" pitchFamily="2" charset="-122"/>
              </a:rPr>
              <a:t>——是出，死——是入。</a:t>
            </a:r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十分之三的人出生。</a:t>
            </a:r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这是婴儿。</a:t>
            </a:r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十分之三的人死。</a:t>
            </a:r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这是老人。</a:t>
            </a:r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十分之三的人</a:t>
            </a:r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生孩子</a:t>
            </a:r>
            <a:r>
              <a:rPr lang="en-US" b="0" smtClean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b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为什么这样</a:t>
            </a:r>
            <a:r>
              <a:rPr lang="en-US" b="0" smtClean="0">
                <a:latin typeface="SimSun" panose="02010600030101010101" pitchFamily="2" charset="-122"/>
                <a:ea typeface="SimSun" panose="02010600030101010101" pitchFamily="2" charset="-122"/>
              </a:rPr>
              <a:t>？</a:t>
            </a:r>
            <a:endParaRPr lang="ru-RU" b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因为这是自古以来的循环</a:t>
            </a:r>
            <a:r>
              <a:rPr lang="en-US" b="0" smtClean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b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只有老顽童会天真地设想</a:t>
            </a:r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里坡甫卡的墓园，</a:t>
            </a:r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大概是他的葬身之地</a:t>
            </a:r>
            <a:r>
              <a:rPr lang="en-US" b="0" smtClean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b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而其他地方都是生命的根基</a:t>
            </a:r>
            <a:r>
              <a:rPr lang="en-US" b="0" smtClean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b="0">
              <a:ea typeface="SimSun" panose="02010600030101010101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94357" y="236249"/>
            <a:ext cx="3000821" cy="470898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第十个人，</a:t>
            </a:r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走在路上，哼唱小曲</a:t>
            </a:r>
            <a:r>
              <a:rPr lang="en-US" b="0" smtClean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b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他周身无生穴，</a:t>
            </a:r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故不怕遭遇袭击。</a:t>
            </a:r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他周身无死穴，</a:t>
            </a:r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才不怕埋入土地</a:t>
            </a:r>
            <a:r>
              <a:rPr lang="en-US" b="0" smtClean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b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ru-RU" b="0">
              <a:ea typeface="SimSun" panose="02010600030101010101" pitchFamily="2" charset="-122"/>
            </a:endParaRPr>
          </a:p>
          <a:p>
            <a:r>
              <a:rPr lang="en-US" b="0" err="1" smtClean="0">
                <a:latin typeface="SimSun" panose="02010600030101010101" pitchFamily="2" charset="-122"/>
                <a:ea typeface="SimSun" panose="02010600030101010101" pitchFamily="2" charset="-122"/>
              </a:rPr>
              <a:t>年轻的老者轻松如秋天的茸毛</a:t>
            </a:r>
            <a:endParaRPr lang="ru-RU" b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b="0" smtClean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这是什么原因</a:t>
            </a:r>
            <a:r>
              <a:rPr lang="en-US" b="0" smtClean="0">
                <a:latin typeface="SimSun" panose="02010600030101010101" pitchFamily="2" charset="-122"/>
                <a:ea typeface="SimSun" panose="02010600030101010101" pitchFamily="2" charset="-122"/>
              </a:rPr>
              <a:t>？</a:t>
            </a:r>
            <a:endParaRPr lang="ru-RU" b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由于他身上无致命之处</a:t>
            </a:r>
            <a:r>
              <a:rPr lang="en-US" b="0" smtClean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b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在里坡甫卡很好，</a:t>
            </a:r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人们从出生之日起不害怕，</a:t>
            </a:r>
            <a:endParaRPr lang="ru-RU" b="0">
              <a:ea typeface="SimSun" panose="02010600030101010101" pitchFamily="2" charset="-122"/>
            </a:endParaRPr>
          </a:p>
          <a:p>
            <a:r>
              <a:rPr lang="en-US" b="0" err="1">
                <a:latin typeface="SimSun" panose="02010600030101010101" pitchFamily="2" charset="-122"/>
                <a:ea typeface="SimSun" panose="02010600030101010101" pitchFamily="2" charset="-122"/>
              </a:rPr>
              <a:t>在末日之前不会死。</a:t>
            </a:r>
            <a:endParaRPr lang="ru-RU" b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79623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53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48618"/>
            <a:ext cx="3996000" cy="9521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286" y="159160"/>
            <a:ext cx="4305202" cy="63000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72" y="153336"/>
            <a:ext cx="3915172" cy="6300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788024" y="4250025"/>
            <a:ext cx="3932167" cy="12464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0" dirty="0" smtClean="0"/>
              <a:t>Теория графов - </a:t>
            </a:r>
            <a:r>
              <a:rPr lang="ja-JP" altLang="en-US" dirty="0" smtClean="0"/>
              <a:t>图论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b="0" dirty="0" smtClean="0"/>
              <a:t>Теория автоматов - </a:t>
            </a:r>
            <a:r>
              <a:rPr lang="ja-JP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自</a:t>
            </a:r>
            <a:r>
              <a:rPr lang="ja-JP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动机理论</a:t>
            </a:r>
            <a:endParaRPr lang="ru-RU" dirty="0" smtClean="0">
              <a:ea typeface="SimSun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ru-RU" b="0" dirty="0" smtClean="0"/>
              <a:t>Распределённые системы - </a:t>
            </a:r>
            <a:r>
              <a:rPr lang="ja-JP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并</a:t>
            </a:r>
            <a:r>
              <a:rPr lang="ja-JP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发计</a:t>
            </a:r>
            <a:r>
              <a:rPr lang="ja-JP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算</a:t>
            </a:r>
            <a:endParaRPr lang="ja-JP" altLang="en-US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620688"/>
            <a:ext cx="565861" cy="270843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4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仪</a:t>
            </a:r>
            <a:endParaRPr lang="ru-RU" altLang="ja-JP" sz="4400" dirty="0" smtClean="0">
              <a:ea typeface="SimSun" panose="02010600030101010101" pitchFamily="2" charset="-122"/>
            </a:endParaRPr>
          </a:p>
          <a:p>
            <a:r>
              <a:rPr lang="ja-JP" altLang="en-US" sz="4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式</a:t>
            </a:r>
            <a:endParaRPr lang="ru-RU" altLang="ja-JP" sz="4400" dirty="0" smtClean="0">
              <a:ea typeface="SimSun" panose="02010600030101010101" pitchFamily="2" charset="-122"/>
            </a:endParaRPr>
          </a:p>
          <a:p>
            <a:r>
              <a:rPr lang="ja-JP" altLang="en-US" sz="4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数</a:t>
            </a:r>
            <a:endParaRPr lang="ru-RU" altLang="ja-JP" sz="4400" dirty="0" smtClean="0">
              <a:ea typeface="SimSun" panose="02010600030101010101" pitchFamily="2" charset="-122"/>
            </a:endParaRPr>
          </a:p>
          <a:p>
            <a:r>
              <a:rPr lang="ja-JP" altLang="en-US" sz="4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字</a:t>
            </a:r>
            <a:endParaRPr lang="ru-RU" sz="4400" dirty="0">
              <a:ea typeface="SimSun" panose="02010600030101010101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55067" y="4250025"/>
            <a:ext cx="3965124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0" dirty="0" smtClean="0"/>
              <a:t>Формальная верификация программ</a:t>
            </a:r>
          </a:p>
          <a:p>
            <a:pPr>
              <a:lnSpc>
                <a:spcPct val="150000"/>
              </a:lnSpc>
            </a:pPr>
            <a:r>
              <a:rPr lang="ja-JP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形式验</a:t>
            </a:r>
            <a:r>
              <a:rPr lang="ja-JP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证</a:t>
            </a:r>
            <a:endParaRPr lang="ru-RU" dirty="0" smtClean="0">
              <a:ea typeface="SimSun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ru-RU" b="0" dirty="0" smtClean="0"/>
              <a:t>Автоматическая генерация тестов</a:t>
            </a:r>
          </a:p>
          <a:p>
            <a:pPr>
              <a:lnSpc>
                <a:spcPct val="150000"/>
              </a:lnSpc>
            </a:pPr>
            <a:r>
              <a:rPr lang="ja-JP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自动化测试</a:t>
            </a:r>
            <a:endParaRPr lang="ru-RU" dirty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81935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/>
      <p:bldP spid="2" grpId="0"/>
      <p:bldP spid="2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2000" y="6021288"/>
            <a:ext cx="7885877" cy="369332"/>
          </a:xfrm>
          <a:prstGeom prst="rect">
            <a:avLst/>
          </a:prstGeom>
          <a:solidFill>
            <a:srgbClr val="F9E9AD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"</a:t>
            </a: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重章叠唱</a:t>
            </a:r>
            <a:r>
              <a:rPr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"</a:t>
            </a: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系</a:t>
            </a:r>
            <a:r>
              <a:rPr lang="zh-CN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数</a:t>
            </a:r>
            <a:r>
              <a:rPr lang="ru-RU" altLang="zh-CN" sz="2400" dirty="0" smtClean="0">
                <a:ea typeface="SimSun" panose="02010600030101010101" pitchFamily="2" charset="-122"/>
              </a:rPr>
              <a:t> </a:t>
            </a:r>
            <a:r>
              <a:rPr lang="ru-RU" sz="2400" dirty="0" smtClean="0"/>
              <a:t>Коэффициент регулярности = 3,87 %</a:t>
            </a:r>
            <a:endParaRPr lang="ru-RU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11560" y="6021288"/>
            <a:ext cx="7902228" cy="369332"/>
          </a:xfrm>
          <a:prstGeom prst="rect">
            <a:avLst/>
          </a:prstGeom>
          <a:solidFill>
            <a:srgbClr val="F9E9AD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"</a:t>
            </a: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重章叠唱</a:t>
            </a:r>
            <a:r>
              <a:rPr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"</a:t>
            </a: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系</a:t>
            </a:r>
            <a:r>
              <a:rPr lang="zh-CN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数</a:t>
            </a:r>
            <a:r>
              <a:rPr lang="ru-RU" altLang="zh-CN" sz="2400" dirty="0" smtClean="0">
                <a:ea typeface="SimSun" panose="02010600030101010101" pitchFamily="2" charset="-122"/>
              </a:rPr>
              <a:t> </a:t>
            </a:r>
            <a:r>
              <a:rPr lang="ru-RU" sz="2400" dirty="0" smtClean="0"/>
              <a:t>Коэффициент параллелизма = 100 %</a:t>
            </a:r>
            <a:endParaRPr lang="ru-RU" sz="2400" dirty="0"/>
          </a:p>
        </p:txBody>
      </p:sp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54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48" y="1124744"/>
            <a:ext cx="8820000" cy="46865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0685" y="332656"/>
            <a:ext cx="645952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4000" b="0">
                <a:latin typeface="SimSun-ExtB" panose="02010609060101010101" pitchFamily="49" charset="-122"/>
              </a:rPr>
              <a:t>詩經</a:t>
            </a:r>
            <a:r>
              <a:rPr lang="ru-RU" altLang="ja-JP" sz="4000" b="0">
                <a:ea typeface="SimSun-ExtB" panose="02010609060101010101" pitchFamily="49" charset="-122"/>
              </a:rPr>
              <a:t> </a:t>
            </a:r>
            <a:r>
              <a:rPr lang="ru-RU" altLang="ja-JP" sz="4000" smtClean="0"/>
              <a:t>№ 153 </a:t>
            </a:r>
            <a:r>
              <a:rPr lang="nn-NO" sz="4000" smtClean="0"/>
              <a:t>(I</a:t>
            </a:r>
            <a:r>
              <a:rPr lang="nn-NO" sz="4000"/>
              <a:t>, XIV, </a:t>
            </a:r>
            <a:r>
              <a:rPr lang="nn-NO" sz="4000" smtClean="0"/>
              <a:t>4).</a:t>
            </a:r>
            <a:r>
              <a:rPr lang="nn-NO" sz="4000"/>
              <a:t>  </a:t>
            </a:r>
            <a:r>
              <a:rPr lang="nn-NO" sz="4000" smtClean="0">
                <a:latin typeface="SimSun" panose="02010600030101010101" pitchFamily="2" charset="-122"/>
                <a:ea typeface="SimSun" panose="02010600030101010101" pitchFamily="2" charset="-122"/>
              </a:rPr>
              <a:t>下泉</a:t>
            </a:r>
            <a:endParaRPr lang="ru-RU" sz="4000">
              <a:ea typeface="SimSun" panose="02010600030101010101" pitchFamily="2" charset="-122"/>
            </a:endParaRPr>
          </a:p>
        </p:txBody>
      </p:sp>
      <p:pic>
        <p:nvPicPr>
          <p:cNvPr id="26" name="Рисунок 2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48" y="1123200"/>
            <a:ext cx="8820000" cy="46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304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55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48" y="2282400"/>
            <a:ext cx="8820000" cy="35234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0685" y="332656"/>
            <a:ext cx="525304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4000" b="0">
                <a:latin typeface="SimSun-ExtB" panose="02010609060101010101" pitchFamily="49" charset="-122"/>
              </a:rPr>
              <a:t>詩經</a:t>
            </a:r>
            <a:r>
              <a:rPr lang="ru-RU" altLang="ja-JP" sz="4000" b="0">
                <a:ea typeface="SimSun-ExtB" panose="02010609060101010101" pitchFamily="49" charset="-122"/>
              </a:rPr>
              <a:t> </a:t>
            </a:r>
            <a:r>
              <a:rPr lang="ru-RU" altLang="ja-JP" sz="4000" smtClean="0"/>
              <a:t>№ 8 </a:t>
            </a:r>
            <a:r>
              <a:rPr lang="nn-NO" sz="4000" smtClean="0"/>
              <a:t>(I</a:t>
            </a:r>
            <a:r>
              <a:rPr lang="nn-NO" sz="4000"/>
              <a:t>, </a:t>
            </a:r>
            <a:r>
              <a:rPr lang="nn-NO" sz="4000" smtClean="0"/>
              <a:t>I, </a:t>
            </a:r>
            <a:r>
              <a:rPr lang="ru-RU" sz="4000" smtClean="0"/>
              <a:t>8</a:t>
            </a:r>
            <a:r>
              <a:rPr lang="nn-NO" sz="4000" smtClean="0"/>
              <a:t>).</a:t>
            </a:r>
            <a:r>
              <a:rPr lang="nn-NO" sz="4000"/>
              <a:t>  </a:t>
            </a:r>
            <a:r>
              <a:rPr lang="ja-JP" altLang="en-US" sz="4000">
                <a:latin typeface="SimSun" panose="02010600030101010101" pitchFamily="2" charset="-122"/>
                <a:ea typeface="SimSun" panose="02010600030101010101" pitchFamily="2" charset="-122"/>
              </a:rPr>
              <a:t>芣苡</a:t>
            </a:r>
            <a:endParaRPr lang="ru-RU" sz="4000">
              <a:ea typeface="SimSun-ExtB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000" y="6021288"/>
            <a:ext cx="8070223" cy="369332"/>
          </a:xfrm>
          <a:prstGeom prst="rect">
            <a:avLst/>
          </a:prstGeom>
          <a:solidFill>
            <a:srgbClr val="F9E9AD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"</a:t>
            </a: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重章叠唱</a:t>
            </a:r>
            <a:r>
              <a:rPr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"</a:t>
            </a: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系数</a:t>
            </a:r>
            <a:r>
              <a:rPr lang="ru-RU" altLang="zh-CN" sz="2400" dirty="0">
                <a:ea typeface="SimSun" panose="02010600030101010101" pitchFamily="2" charset="-122"/>
              </a:rPr>
              <a:t> </a:t>
            </a:r>
            <a:r>
              <a:rPr lang="ru-RU" sz="2400" dirty="0" smtClean="0"/>
              <a:t>Коэффициент регулярности = 14,18 %</a:t>
            </a:r>
            <a:endParaRPr lang="ru-RU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915816" y="1268760"/>
            <a:ext cx="316432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b="0" err="1">
                <a:latin typeface="SimSun" panose="02010600030101010101" pitchFamily="2" charset="-122"/>
                <a:ea typeface="SimSun" panose="02010600030101010101" pitchFamily="2" charset="-122"/>
              </a:rPr>
              <a:t>袁枚</a:t>
            </a:r>
            <a:r>
              <a:rPr lang="ru-RU" sz="3200" b="0">
                <a:ea typeface="SimSun" panose="02010600030101010101" pitchFamily="2" charset="-122"/>
              </a:rPr>
              <a:t> (1716-1798)</a:t>
            </a:r>
          </a:p>
        </p:txBody>
      </p:sp>
    </p:spTree>
    <p:extLst>
      <p:ext uri="{BB962C8B-B14F-4D97-AF65-F5344CB8AC3E}">
        <p14:creationId xmlns:p14="http://schemas.microsoft.com/office/powerpoint/2010/main" val="4179737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9352"/>
            <a:ext cx="6395423" cy="6299968"/>
          </a:xfrm>
          <a:prstGeom prst="rect">
            <a:avLst/>
          </a:prstGeom>
        </p:spPr>
      </p:pic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56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28" name="Picture 2" descr="http://www.orientalstudies.ru/rus/images/personalia/spirin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826019" y="188640"/>
            <a:ext cx="1410672" cy="1620000"/>
          </a:xfrm>
          <a:prstGeom prst="rect">
            <a:avLst/>
          </a:prstGeom>
          <a:noFill/>
        </p:spPr>
      </p:pic>
      <p:pic>
        <p:nvPicPr>
          <p:cNvPr id="29" name="Picture 4" descr="https://s1.livelib.ru/boocover/1000236451/o/994a/V._S._Spirin__Postroenie_drevnekitajskih_tekstov.jpe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889752" y="2132856"/>
            <a:ext cx="1289194" cy="1692000"/>
          </a:xfrm>
          <a:prstGeom prst="rect">
            <a:avLst/>
          </a:prstGeom>
          <a:noFill/>
        </p:spPr>
      </p:pic>
      <p:pic>
        <p:nvPicPr>
          <p:cNvPr id="30" name="Picture 2" descr="Книга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927532" y="4313583"/>
            <a:ext cx="1316624" cy="1728000"/>
          </a:xfrm>
          <a:prstGeom prst="rect">
            <a:avLst/>
          </a:prstGeom>
          <a:noFill/>
        </p:spPr>
      </p:pic>
      <p:pic>
        <p:nvPicPr>
          <p:cNvPr id="31" name="Picture 4" descr="Артём Игоревич Кобзев.jpeg"/>
          <p:cNvPicPr>
            <a:picLocks noChangeAspect="1" noChangeArrowheads="1"/>
          </p:cNvPicPr>
          <p:nvPr/>
        </p:nvPicPr>
        <p:blipFill>
          <a:blip r:embed="rId7"/>
          <a:srcRect l="9984" r="11527"/>
          <a:stretch>
            <a:fillRect/>
          </a:stretch>
        </p:blipFill>
        <p:spPr bwMode="auto">
          <a:xfrm>
            <a:off x="396016" y="2287470"/>
            <a:ext cx="1159401" cy="1620000"/>
          </a:xfrm>
          <a:prstGeom prst="rect">
            <a:avLst/>
          </a:prstGeom>
          <a:noFill/>
        </p:spPr>
      </p:pic>
      <p:pic>
        <p:nvPicPr>
          <p:cNvPr id="32" name="Picture 8" descr="krushinskii_a_a.jpeg"/>
          <p:cNvPicPr>
            <a:picLocks noChangeAspect="1" noChangeArrowheads="1"/>
          </p:cNvPicPr>
          <p:nvPr/>
        </p:nvPicPr>
        <p:blipFill>
          <a:blip r:embed="rId8"/>
          <a:srcRect l="12956" r="18555"/>
          <a:stretch>
            <a:fillRect/>
          </a:stretch>
        </p:blipFill>
        <p:spPr bwMode="auto">
          <a:xfrm>
            <a:off x="395536" y="4267163"/>
            <a:ext cx="1159401" cy="1620000"/>
          </a:xfrm>
          <a:prstGeom prst="rect">
            <a:avLst/>
          </a:prstGeom>
          <a:noFill/>
        </p:spPr>
      </p:pic>
      <p:pic>
        <p:nvPicPr>
          <p:cNvPr id="33" name="Picture 10" descr="Логика &quot;И цзина&quot;. Дедукция в Древнем Китае купить в Твери | Хобби и отдых |  Авито"/>
          <p:cNvPicPr>
            <a:picLocks noChangeAspect="1" noChangeArrowheads="1"/>
          </p:cNvPicPr>
          <p:nvPr/>
        </p:nvPicPr>
        <p:blipFill>
          <a:blip r:embed="rId9"/>
          <a:srcRect l="12500" t="6250" r="12499" b="6250"/>
          <a:stretch>
            <a:fillRect/>
          </a:stretch>
        </p:blipFill>
        <p:spPr bwMode="auto">
          <a:xfrm>
            <a:off x="3832301" y="4313583"/>
            <a:ext cx="1316624" cy="1728000"/>
          </a:xfrm>
          <a:prstGeom prst="rect">
            <a:avLst/>
          </a:prstGeom>
          <a:noFill/>
        </p:spPr>
      </p:pic>
      <p:pic>
        <p:nvPicPr>
          <p:cNvPr id="34" name="Picture 14" descr="Учение о символах и числах в китайской классической философии] Кобзев, А.И."/>
          <p:cNvPicPr>
            <a:picLocks noChangeAspect="1" noChangeArrowheads="1"/>
          </p:cNvPicPr>
          <p:nvPr/>
        </p:nvPicPr>
        <p:blipFill>
          <a:blip r:embed="rId10"/>
          <a:srcRect r="6815"/>
          <a:stretch>
            <a:fillRect/>
          </a:stretch>
        </p:blipFill>
        <p:spPr bwMode="auto">
          <a:xfrm>
            <a:off x="3832301" y="2132856"/>
            <a:ext cx="1316624" cy="1728000"/>
          </a:xfrm>
          <a:prstGeom prst="rect">
            <a:avLst/>
          </a:prstGeom>
          <a:noFill/>
        </p:spPr>
      </p:pic>
      <p:pic>
        <p:nvPicPr>
          <p:cNvPr id="35" name="Рисунок 34" descr="Карапетьянц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6016" y="174648"/>
            <a:ext cx="1160005" cy="1620000"/>
          </a:xfrm>
          <a:prstGeom prst="rect">
            <a:avLst/>
          </a:prstGeom>
        </p:spPr>
      </p:pic>
      <p:pic>
        <p:nvPicPr>
          <p:cNvPr id="36" name="Рисунок 35" descr="Карапетьянц Книга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25213" y="152256"/>
            <a:ext cx="1261764" cy="16560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7452320" y="977658"/>
            <a:ext cx="144430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400" b="0" smtClean="0">
                <a:latin typeface="Arial Narrow" pitchFamily="34" charset="0"/>
              </a:rPr>
              <a:t>Спирин В.С.</a:t>
            </a:r>
          </a:p>
          <a:p>
            <a:r>
              <a:rPr lang="ru-RU" sz="2400" b="0" smtClean="0">
                <a:latin typeface="Arial Narrow" pitchFamily="34" charset="0"/>
              </a:rPr>
              <a:t>(1929-2002)</a:t>
            </a:r>
            <a:endParaRPr lang="ru-RU" sz="2400" b="0">
              <a:latin typeface="Arial Narrow" panose="020B0606020202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72599" y="1196752"/>
            <a:ext cx="174727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2000" b="0" err="1" smtClean="0">
                <a:latin typeface="Arial Narrow" pitchFamily="34" charset="0"/>
              </a:rPr>
              <a:t>Карапетьянц А.М.</a:t>
            </a:r>
          </a:p>
          <a:p>
            <a:pPr algn="ctr"/>
            <a:r>
              <a:rPr lang="ru-RU" sz="2000" b="0" smtClean="0">
                <a:latin typeface="Arial Narrow" pitchFamily="34" charset="0"/>
              </a:rPr>
              <a:t>(1943-2021)</a:t>
            </a:r>
            <a:endParaRPr lang="ru-RU" sz="2000" b="0">
              <a:latin typeface="Arial Narrow" panose="020B0606020202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85145" y="2831672"/>
            <a:ext cx="114935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2000" b="0" smtClean="0">
                <a:latin typeface="Arial Narrow" pitchFamily="34" charset="0"/>
              </a:rPr>
              <a:t>Кобзев А.И.</a:t>
            </a:r>
          </a:p>
          <a:p>
            <a:pPr algn="ctr"/>
            <a:r>
              <a:rPr lang="ru-RU" sz="2000" b="0" smtClean="0">
                <a:latin typeface="Arial Narrow" pitchFamily="34" charset="0"/>
              </a:rPr>
              <a:t> (1953 г.р.)</a:t>
            </a:r>
            <a:endParaRPr lang="ru-RU" sz="2000" b="0">
              <a:latin typeface="Arial Narrow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640635" y="4221088"/>
            <a:ext cx="163185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2000" b="0" smtClean="0">
                <a:latin typeface="Arial Narrow" pitchFamily="34" charset="0"/>
              </a:rPr>
              <a:t>Крушинский А.А.</a:t>
            </a:r>
          </a:p>
          <a:p>
            <a:pPr algn="ctr"/>
            <a:r>
              <a:rPr lang="ru-RU" sz="2000" b="0" smtClean="0">
                <a:latin typeface="Arial Narrow" pitchFamily="34" charset="0"/>
              </a:rPr>
              <a:t> (1953 г.р.)</a:t>
            </a:r>
            <a:endParaRPr lang="ru-RU" sz="2000" b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4135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9352"/>
            <a:ext cx="6395422" cy="6299968"/>
          </a:xfrm>
          <a:prstGeom prst="rect">
            <a:avLst/>
          </a:prstGeom>
        </p:spPr>
      </p:pic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57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41" name="Picture 2" descr="img9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90" y="1988840"/>
            <a:ext cx="2917094" cy="4320000"/>
          </a:xfrm>
          <a:prstGeom prst="rect">
            <a:avLst/>
          </a:prstGeom>
          <a:noFill/>
          <a:ln w="9525">
            <a:solidFill>
              <a:schemeClr val="accent6">
                <a:lumMod val="40000"/>
                <a:lumOff val="6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0" r="13996" b="14882"/>
          <a:stretch>
            <a:fillRect/>
          </a:stretch>
        </p:blipFill>
        <p:spPr bwMode="auto">
          <a:xfrm>
            <a:off x="5719984" y="1988841"/>
            <a:ext cx="3224574" cy="4320000"/>
          </a:xfrm>
          <a:prstGeom prst="rect">
            <a:avLst/>
          </a:prstGeom>
          <a:noFill/>
          <a:ln w="9525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6899" y="46072"/>
            <a:ext cx="3452869" cy="17851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600" b="0" dirty="0" smtClean="0">
                <a:latin typeface="Arial Narrow" pitchFamily="34" charset="0"/>
              </a:rPr>
              <a:t>Профессор </a:t>
            </a:r>
            <a:r>
              <a:rPr lang="ru-RU" sz="2000" dirty="0" smtClean="0">
                <a:latin typeface="Arial Narrow" pitchFamily="34" charset="0"/>
              </a:rPr>
              <a:t>Артём Кобзев</a:t>
            </a:r>
          </a:p>
          <a:p>
            <a:pPr algn="ctr"/>
            <a:r>
              <a:rPr lang="ru-RU" sz="1600" b="0" dirty="0" smtClean="0">
                <a:latin typeface="Arial Narrow" pitchFamily="34" charset="0"/>
              </a:rPr>
              <a:t>заведующий Отделом Китая</a:t>
            </a:r>
          </a:p>
          <a:p>
            <a:pPr algn="ctr"/>
            <a:r>
              <a:rPr lang="ru-RU" sz="1600" b="0" dirty="0" smtClean="0">
                <a:latin typeface="Arial Narrow" pitchFamily="34" charset="0"/>
              </a:rPr>
              <a:t>Института Востоковедения РАН</a:t>
            </a:r>
          </a:p>
          <a:p>
            <a:pPr algn="ctr"/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阿尔焦姆</a:t>
            </a:r>
            <a:r>
              <a:rPr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·</a:t>
            </a: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科博杰</a:t>
            </a:r>
            <a:r>
              <a:rPr lang="zh-CN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夫</a:t>
            </a:r>
            <a:r>
              <a:rPr lang="ru-RU" altLang="zh-CN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ja-JP" altLang="en-US" sz="2000" b="0" dirty="0" smtClean="0">
                <a:latin typeface="SimSun" panose="02010600030101010101" pitchFamily="2" charset="-122"/>
                <a:ea typeface="SimSun" panose="02010600030101010101" pitchFamily="2" charset="-122"/>
              </a:rPr>
              <a:t>教</a:t>
            </a:r>
            <a:r>
              <a:rPr lang="ja-JP" altLang="en-US" sz="2000" b="0" dirty="0">
                <a:latin typeface="SimSun" panose="02010600030101010101" pitchFamily="2" charset="-122"/>
                <a:ea typeface="SimSun" panose="02010600030101010101" pitchFamily="2" charset="-122"/>
              </a:rPr>
              <a:t>授</a:t>
            </a:r>
            <a:endParaRPr lang="ru-RU" altLang="zh-CN" sz="2000" b="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/>
            <a:r>
              <a:rPr lang="zh-CN" altLang="en-US" sz="2000" b="0" dirty="0" smtClean="0">
                <a:latin typeface="SimSun" panose="02010600030101010101" pitchFamily="2" charset="-122"/>
                <a:ea typeface="SimSun" panose="02010600030101010101" pitchFamily="2" charset="-122"/>
              </a:rPr>
              <a:t>俄</a:t>
            </a:r>
            <a:r>
              <a:rPr lang="zh-CN" altLang="en-US" sz="2000" b="0" dirty="0">
                <a:latin typeface="SimSun" panose="02010600030101010101" pitchFamily="2" charset="-122"/>
                <a:ea typeface="SimSun" panose="02010600030101010101" pitchFamily="2" charset="-122"/>
              </a:rPr>
              <a:t>罗斯科学院东</a:t>
            </a:r>
            <a:r>
              <a:rPr lang="zh-CN" altLang="en-US" sz="2000" b="0" dirty="0" smtClean="0">
                <a:latin typeface="SimSun" panose="02010600030101010101" pitchFamily="2" charset="-122"/>
                <a:ea typeface="SimSun" panose="02010600030101010101" pitchFamily="2" charset="-122"/>
              </a:rPr>
              <a:t>方</a:t>
            </a:r>
            <a:endParaRPr lang="ru-RU" altLang="zh-CN" sz="2000" b="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/>
            <a:r>
              <a:rPr lang="zh-CN" altLang="en-US" sz="2000" b="0" dirty="0" smtClean="0">
                <a:latin typeface="SimSun" panose="02010600030101010101" pitchFamily="2" charset="-122"/>
                <a:ea typeface="SimSun" panose="02010600030101010101" pitchFamily="2" charset="-122"/>
              </a:rPr>
              <a:t>研</a:t>
            </a:r>
            <a:r>
              <a:rPr lang="zh-CN" altLang="en-US" sz="2000" b="0" dirty="0">
                <a:latin typeface="SimSun" panose="02010600030101010101" pitchFamily="2" charset="-122"/>
                <a:ea typeface="SimSun" panose="02010600030101010101" pitchFamily="2" charset="-122"/>
              </a:rPr>
              <a:t>究所中国系主任</a:t>
            </a:r>
            <a:endParaRPr lang="ru-RU" sz="2000" b="0" dirty="0">
              <a:latin typeface="Arial Narrow" pitchFamily="34" charset="0"/>
              <a:ea typeface="SimSun" panose="02010600030101010101" pitchFamily="2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829816" y="44624"/>
            <a:ext cx="3146695" cy="17851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600" b="0" dirty="0" smtClean="0">
                <a:latin typeface="Arial Narrow" pitchFamily="34" charset="0"/>
              </a:rPr>
              <a:t>Академик </a:t>
            </a:r>
            <a:r>
              <a:rPr lang="ru-RU" sz="2000" dirty="0" err="1" smtClean="0">
                <a:latin typeface="Arial Narrow" pitchFamily="34" charset="0"/>
              </a:rPr>
              <a:t>Арутюн</a:t>
            </a:r>
            <a:r>
              <a:rPr lang="ru-RU" sz="2000" dirty="0" smtClean="0">
                <a:latin typeface="Arial Narrow" pitchFamily="34" charset="0"/>
              </a:rPr>
              <a:t> </a:t>
            </a:r>
            <a:r>
              <a:rPr lang="ru-RU" sz="2000" dirty="0" err="1" smtClean="0">
                <a:latin typeface="Arial Narrow" pitchFamily="34" charset="0"/>
              </a:rPr>
              <a:t>Аветисян</a:t>
            </a:r>
            <a:endParaRPr lang="ru-RU" sz="2000" dirty="0" smtClean="0">
              <a:latin typeface="Arial Narrow" panose="020B0606020202030204" pitchFamily="34" charset="0"/>
            </a:endParaRPr>
          </a:p>
          <a:p>
            <a:pPr algn="ctr"/>
            <a:r>
              <a:rPr lang="ru-RU" sz="1600" b="0" dirty="0" smtClean="0">
                <a:latin typeface="Arial Narrow" pitchFamily="34" charset="0"/>
              </a:rPr>
              <a:t>директор Института системного</a:t>
            </a:r>
          </a:p>
          <a:p>
            <a:pPr algn="ctr"/>
            <a:r>
              <a:rPr lang="ru-RU" sz="1600" b="0" dirty="0" smtClean="0">
                <a:latin typeface="Arial Narrow" pitchFamily="34" charset="0"/>
              </a:rPr>
              <a:t>программирования РАН</a:t>
            </a:r>
          </a:p>
          <a:p>
            <a:pPr algn="ctr"/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阿鲁琼</a:t>
            </a:r>
            <a:r>
              <a:rPr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·</a:t>
            </a: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阿韦季</a:t>
            </a:r>
            <a:r>
              <a:rPr lang="zh-CN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相</a:t>
            </a:r>
            <a:r>
              <a:rPr lang="ru-RU" altLang="zh-CN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ja-JP" altLang="en-US" sz="2000" b="0" dirty="0" smtClean="0">
                <a:latin typeface="SimSun" panose="02010600030101010101" pitchFamily="2" charset="-122"/>
                <a:ea typeface="SimSun" panose="02010600030101010101" pitchFamily="2" charset="-122"/>
              </a:rPr>
              <a:t>院士</a:t>
            </a:r>
            <a:endParaRPr lang="ru-RU" altLang="ja-JP" sz="2000" b="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/>
            <a:r>
              <a:rPr lang="zh-CN" altLang="en-US" sz="2000" b="0" dirty="0">
                <a:latin typeface="SimSun" panose="02010600030101010101" pitchFamily="2" charset="-122"/>
                <a:ea typeface="SimSun" panose="02010600030101010101" pitchFamily="2" charset="-122"/>
              </a:rPr>
              <a:t>俄罗斯科学</a:t>
            </a:r>
            <a:r>
              <a:rPr lang="zh-CN" altLang="en-US" sz="2000" b="0" dirty="0" smtClean="0">
                <a:latin typeface="SimSun" panose="02010600030101010101" pitchFamily="2" charset="-122"/>
                <a:ea typeface="SimSun" panose="02010600030101010101" pitchFamily="2" charset="-122"/>
              </a:rPr>
              <a:t>院</a:t>
            </a:r>
            <a:endParaRPr lang="ru-RU" altLang="zh-CN" sz="2000" b="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/>
            <a:r>
              <a:rPr lang="zh-CN" altLang="en-US" sz="2000" b="0" dirty="0" smtClean="0">
                <a:latin typeface="SimSun" panose="02010600030101010101" pitchFamily="2" charset="-122"/>
                <a:ea typeface="SimSun" panose="02010600030101010101" pitchFamily="2" charset="-122"/>
              </a:rPr>
              <a:t>系</a:t>
            </a:r>
            <a:r>
              <a:rPr lang="zh-CN" altLang="en-US" sz="2000" b="0" dirty="0">
                <a:latin typeface="SimSun" panose="02010600030101010101" pitchFamily="2" charset="-122"/>
                <a:ea typeface="SimSun" panose="02010600030101010101" pitchFamily="2" charset="-122"/>
              </a:rPr>
              <a:t>统编程研究所所长</a:t>
            </a:r>
            <a:endParaRPr lang="ru-RU" sz="2000" b="0" dirty="0">
              <a:latin typeface="Arial Narrow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86067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58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58599"/>
            <a:ext cx="8100000" cy="43726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8364" y="404664"/>
            <a:ext cx="309379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4800">
                <a:latin typeface="SimSun" panose="02010600030101010101" pitchFamily="2" charset="-122"/>
                <a:ea typeface="SimSun" panose="02010600030101010101" pitchFamily="2" charset="-122"/>
              </a:rPr>
              <a:t>道德</a:t>
            </a:r>
            <a:r>
              <a:rPr lang="ja-JP" altLang="en-US" sz="4800" smtClean="0">
                <a:latin typeface="SimSun" panose="02010600030101010101" pitchFamily="2" charset="-122"/>
                <a:ea typeface="SimSun" panose="02010600030101010101" pitchFamily="2" charset="-122"/>
              </a:rPr>
              <a:t>經</a:t>
            </a:r>
            <a:r>
              <a:rPr lang="ru-RU" altLang="ja-JP" sz="4800" smtClean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ru-RU" altLang="ja-JP" sz="4800" smtClean="0">
                <a:latin typeface="Times New Roman"/>
                <a:ea typeface="SimSun" panose="02010600030101010101" pitchFamily="2" charset="-122"/>
                <a:cs typeface="Times New Roman"/>
              </a:rPr>
              <a:t>§1</a:t>
            </a:r>
            <a:endParaRPr lang="ru-RU" sz="48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34315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59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00" y="564812"/>
            <a:ext cx="4292600" cy="57283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933076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6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00" y="144000"/>
            <a:ext cx="2444753" cy="630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24624" y="117344"/>
            <a:ext cx="263986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err="1">
                <a:latin typeface="SimSun" panose="02010600030101010101" pitchFamily="2" charset="-122"/>
                <a:ea typeface="SimSun" panose="02010600030101010101" pitchFamily="2" charset="-122"/>
              </a:rPr>
              <a:t>在鲁古诺夫巷，</a:t>
            </a:r>
            <a:endParaRPr lang="ru-RU" sz="1600" b="0">
              <a:ea typeface="SimSun" panose="02010600030101010101" pitchFamily="2" charset="-122"/>
            </a:endParaRPr>
          </a:p>
          <a:p>
            <a:r>
              <a:rPr lang="en-US" sz="1600" b="0" err="1">
                <a:latin typeface="SimSun" panose="02010600030101010101" pitchFamily="2" charset="-122"/>
                <a:ea typeface="SimSun" panose="02010600030101010101" pitchFamily="2" charset="-122"/>
              </a:rPr>
              <a:t>灰白楼房的院子里</a:t>
            </a:r>
            <a:endParaRPr lang="ru-RU" sz="1600" b="0">
              <a:ea typeface="SimSun" panose="02010600030101010101" pitchFamily="2" charset="-122"/>
            </a:endParaRPr>
          </a:p>
          <a:p>
            <a:r>
              <a:rPr lang="en-US" sz="1600" b="0" err="1">
                <a:latin typeface="SimSun" panose="02010600030101010101" pitchFamily="2" charset="-122"/>
                <a:ea typeface="SimSun" panose="02010600030101010101" pitchFamily="2" charset="-122"/>
              </a:rPr>
              <a:t>一棵老白杨投下阴凉。</a:t>
            </a:r>
            <a:endParaRPr lang="ru-RU" sz="1600" b="0">
              <a:ea typeface="SimSun" panose="02010600030101010101" pitchFamily="2" charset="-122"/>
            </a:endParaRPr>
          </a:p>
          <a:p>
            <a:r>
              <a:rPr lang="ru-RU" sz="1600" b="0">
                <a:ea typeface="SimSun" panose="02010600030101010101" pitchFamily="2" charset="-122"/>
              </a:rPr>
              <a:t> </a:t>
            </a:r>
          </a:p>
          <a:p>
            <a:r>
              <a:rPr lang="en-US" sz="1600" b="0" err="1">
                <a:latin typeface="SimSun" panose="02010600030101010101" pitchFamily="2" charset="-122"/>
                <a:ea typeface="SimSun" panose="02010600030101010101" pitchFamily="2" charset="-122"/>
              </a:rPr>
              <a:t>阴凉里坐着个中国人</a:t>
            </a:r>
            <a:endParaRPr lang="ru-RU" sz="1600" b="0">
              <a:ea typeface="SimSun" panose="02010600030101010101" pitchFamily="2" charset="-122"/>
            </a:endParaRPr>
          </a:p>
          <a:p>
            <a:r>
              <a:rPr lang="en-US" sz="1600" b="0" err="1">
                <a:latin typeface="SimSun" panose="02010600030101010101" pitchFamily="2" charset="-122"/>
                <a:ea typeface="SimSun" panose="02010600030101010101" pitchFamily="2" charset="-122"/>
              </a:rPr>
              <a:t>满脸愁云极度忧伤，</a:t>
            </a:r>
            <a:endParaRPr lang="ru-RU" sz="1600" b="0">
              <a:ea typeface="SimSun" panose="02010600030101010101" pitchFamily="2" charset="-122"/>
            </a:endParaRPr>
          </a:p>
          <a:p>
            <a:r>
              <a:rPr lang="en-US" sz="1600" b="0" err="1">
                <a:latin typeface="SimSun" panose="02010600030101010101" pitchFamily="2" charset="-122"/>
                <a:ea typeface="SimSun" panose="02010600030101010101" pitchFamily="2" charset="-122"/>
              </a:rPr>
              <a:t>原因是他喝了劣质酒，</a:t>
            </a:r>
            <a:endParaRPr lang="ru-RU" sz="1600" b="0">
              <a:ea typeface="SimSun" panose="02010600030101010101" pitchFamily="2" charset="-122"/>
            </a:endParaRPr>
          </a:p>
          <a:p>
            <a:r>
              <a:rPr lang="en-US" sz="1600" b="0" err="1">
                <a:latin typeface="SimSun" panose="02010600030101010101" pitchFamily="2" charset="-122"/>
                <a:ea typeface="SimSun" panose="02010600030101010101" pitchFamily="2" charset="-122"/>
              </a:rPr>
              <a:t>喝得过了量。</a:t>
            </a:r>
            <a:endParaRPr lang="ru-RU" sz="1600" b="0">
              <a:ea typeface="SimSun" panose="02010600030101010101" pitchFamily="2" charset="-122"/>
            </a:endParaRPr>
          </a:p>
          <a:p>
            <a:r>
              <a:rPr lang="ru-RU" sz="1600" b="0">
                <a:ea typeface="SimSun" panose="02010600030101010101" pitchFamily="2" charset="-122"/>
              </a:rPr>
              <a:t> </a:t>
            </a:r>
          </a:p>
          <a:p>
            <a:r>
              <a:rPr lang="en-US" sz="1600" b="0" err="1">
                <a:latin typeface="SimSun" panose="02010600030101010101" pitchFamily="2" charset="-122"/>
                <a:ea typeface="SimSun" panose="02010600030101010101" pitchFamily="2" charset="-122"/>
              </a:rPr>
              <a:t>后来他起身回家，</a:t>
            </a:r>
            <a:endParaRPr lang="ru-RU" sz="1600" b="0">
              <a:ea typeface="SimSun" panose="02010600030101010101" pitchFamily="2" charset="-122"/>
            </a:endParaRPr>
          </a:p>
          <a:p>
            <a:r>
              <a:rPr lang="en-US" sz="1600" b="0" err="1">
                <a:latin typeface="SimSun" panose="02010600030101010101" pitchFamily="2" charset="-122"/>
                <a:ea typeface="SimSun" panose="02010600030101010101" pitchFamily="2" charset="-122"/>
              </a:rPr>
              <a:t>想要画幅山水画，</a:t>
            </a:r>
            <a:endParaRPr lang="ru-RU" sz="1600" b="0">
              <a:ea typeface="SimSun" panose="02010600030101010101" pitchFamily="2" charset="-122"/>
            </a:endParaRPr>
          </a:p>
          <a:p>
            <a:r>
              <a:rPr lang="en-US" sz="1600" b="0" err="1">
                <a:latin typeface="SimSun" panose="02010600030101010101" pitchFamily="2" charset="-122"/>
                <a:ea typeface="SimSun" panose="02010600030101010101" pitchFamily="2" charset="-122"/>
              </a:rPr>
              <a:t>坐在悬崖的亭子里</a:t>
            </a:r>
            <a:endParaRPr lang="ru-RU" sz="1600" b="0">
              <a:ea typeface="SimSun" panose="02010600030101010101" pitchFamily="2" charset="-122"/>
            </a:endParaRPr>
          </a:p>
          <a:p>
            <a:r>
              <a:rPr lang="en-US" sz="1600" b="0" err="1">
                <a:latin typeface="SimSun" panose="02010600030101010101" pitchFamily="2" charset="-122"/>
                <a:ea typeface="SimSun" panose="02010600030101010101" pitchFamily="2" charset="-122"/>
              </a:rPr>
              <a:t>长久地构思遐想</a:t>
            </a:r>
            <a:r>
              <a:rPr lang="en-US" sz="1600" b="0" smtClean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1600" b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ru-RU" sz="1600" b="0">
              <a:ea typeface="SimSun" panose="02010600030101010101" pitchFamily="2" charset="-122"/>
            </a:endParaRPr>
          </a:p>
          <a:p>
            <a:r>
              <a:rPr lang="en-US" sz="1600" b="0" err="1">
                <a:latin typeface="SimSun" panose="02010600030101010101" pitchFamily="2" charset="-122"/>
                <a:ea typeface="SimSun" panose="02010600030101010101" pitchFamily="2" charset="-122"/>
              </a:rPr>
              <a:t>他在画的一角</a:t>
            </a:r>
            <a:endParaRPr lang="ru-RU" sz="1600" b="0">
              <a:ea typeface="SimSun" panose="02010600030101010101" pitchFamily="2" charset="-122"/>
            </a:endParaRPr>
          </a:p>
          <a:p>
            <a:r>
              <a:rPr lang="en-US" sz="1600" b="0" err="1">
                <a:latin typeface="SimSun" panose="02010600030101010101" pitchFamily="2" charset="-122"/>
                <a:ea typeface="SimSun" panose="02010600030101010101" pitchFamily="2" charset="-122"/>
              </a:rPr>
              <a:t>题写了礼佛的诗行。</a:t>
            </a:r>
            <a:endParaRPr lang="ru-RU" sz="1600" b="0">
              <a:ea typeface="SimSun" panose="02010600030101010101" pitchFamily="2" charset="-122"/>
            </a:endParaRPr>
          </a:p>
          <a:p>
            <a:r>
              <a:rPr lang="ru-RU" sz="1600" b="0">
                <a:ea typeface="SimSun" panose="02010600030101010101" pitchFamily="2" charset="-122"/>
              </a:rPr>
              <a:t> </a:t>
            </a:r>
          </a:p>
          <a:p>
            <a:r>
              <a:rPr lang="en-US" sz="1600" b="0" err="1">
                <a:latin typeface="SimSun" panose="02010600030101010101" pitchFamily="2" charset="-122"/>
                <a:ea typeface="SimSun" panose="02010600030101010101" pitchFamily="2" charset="-122"/>
              </a:rPr>
              <a:t>有酒，有阴凉，有白杨，</a:t>
            </a:r>
            <a:endParaRPr lang="ru-RU" sz="1600" b="0">
              <a:ea typeface="SimSun" panose="02010600030101010101" pitchFamily="2" charset="-122"/>
            </a:endParaRPr>
          </a:p>
          <a:p>
            <a:r>
              <a:rPr lang="en-US" sz="1600" b="0" err="1">
                <a:latin typeface="SimSun" panose="02010600030101010101" pitchFamily="2" charset="-122"/>
                <a:ea typeface="SimSun" panose="02010600030101010101" pitchFamily="2" charset="-122"/>
              </a:rPr>
              <a:t>带院落的灰白楼房，</a:t>
            </a:r>
            <a:endParaRPr lang="ru-RU" sz="1600" b="0">
              <a:ea typeface="SimSun" panose="02010600030101010101" pitchFamily="2" charset="-122"/>
            </a:endParaRPr>
          </a:p>
          <a:p>
            <a:r>
              <a:rPr lang="en-US" sz="1600" b="0" err="1">
                <a:latin typeface="SimSun" panose="02010600030101010101" pitchFamily="2" charset="-122"/>
                <a:ea typeface="SimSun" panose="02010600030101010101" pitchFamily="2" charset="-122"/>
              </a:rPr>
              <a:t>在鲁古诺夫巷，</a:t>
            </a:r>
            <a:endParaRPr lang="ru-RU" sz="1600" b="0">
              <a:ea typeface="SimSun" panose="02010600030101010101" pitchFamily="2" charset="-122"/>
            </a:endParaRPr>
          </a:p>
          <a:p>
            <a:r>
              <a:rPr lang="ru-RU" sz="1600" b="0">
                <a:ea typeface="SimSun" panose="02010600030101010101" pitchFamily="2" charset="-122"/>
              </a:rPr>
              <a:t> </a:t>
            </a:r>
          </a:p>
          <a:p>
            <a:r>
              <a:rPr lang="en-US" sz="1600" b="0" err="1">
                <a:latin typeface="SimSun" panose="02010600030101010101" pitchFamily="2" charset="-122"/>
                <a:ea typeface="SimSun" panose="02010600030101010101" pitchFamily="2" charset="-122"/>
              </a:rPr>
              <a:t>在那里他受到启迪</a:t>
            </a:r>
            <a:endParaRPr lang="ru-RU" sz="1600" b="0">
              <a:ea typeface="SimSun" panose="02010600030101010101" pitchFamily="2" charset="-122"/>
            </a:endParaRPr>
          </a:p>
          <a:p>
            <a:r>
              <a:rPr lang="en-US" sz="1600" b="0" err="1">
                <a:latin typeface="SimSun" panose="02010600030101010101" pitchFamily="2" charset="-122"/>
                <a:ea typeface="SimSun" panose="02010600030101010101" pitchFamily="2" charset="-122"/>
              </a:rPr>
              <a:t>这实在出乎想象。</a:t>
            </a:r>
            <a:endParaRPr lang="ru-RU" sz="1600" b="0">
              <a:ea typeface="SimSun" panose="02010600030101010101" pitchFamily="2" charset="-122"/>
            </a:endParaRPr>
          </a:p>
          <a:p>
            <a:r>
              <a:rPr lang="ru-RU" sz="1600" b="0">
                <a:ea typeface="SimSun" panose="02010600030101010101" pitchFamily="2" charset="-122"/>
              </a:rPr>
              <a:t> </a:t>
            </a:r>
          </a:p>
          <a:p>
            <a:r>
              <a:rPr lang="ru-RU" sz="1600" b="0">
                <a:ea typeface="SimSun" panose="02010600030101010101" pitchFamily="2" charset="-122"/>
              </a:rPr>
              <a:t>2002</a:t>
            </a:r>
            <a:r>
              <a:rPr 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年</a:t>
            </a:r>
            <a:r>
              <a:rPr lang="ru-RU" sz="1600" b="0">
                <a:ea typeface="SimSun" panose="02010600030101010101" pitchFamily="2" charset="-122"/>
              </a:rPr>
              <a:t> 11</a:t>
            </a:r>
            <a:r>
              <a:rPr 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月</a:t>
            </a:r>
            <a:r>
              <a:rPr lang="ru-RU" sz="1600" b="0">
                <a:ea typeface="SimSun" panose="02010600030101010101" pitchFamily="2" charset="-122"/>
              </a:rPr>
              <a:t> 12</a:t>
            </a:r>
            <a:r>
              <a:rPr 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日</a:t>
            </a:r>
            <a:endParaRPr lang="ru-RU" sz="1600" b="0">
              <a:ea typeface="SimSun" panose="02010600030101010101" pitchFamily="2" charset="-122"/>
            </a:endParaRPr>
          </a:p>
          <a:p>
            <a:r>
              <a:rPr lang="ru-RU" sz="1600" b="0">
                <a:ea typeface="SimSun" panose="02010600030101010101" pitchFamily="2" charset="-122"/>
              </a:rPr>
              <a:t>2019</a:t>
            </a:r>
            <a:r>
              <a:rPr 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sz="1600" b="0">
                <a:ea typeface="SimSun" panose="02010600030101010101" pitchFamily="2" charset="-122"/>
              </a:rPr>
              <a:t>5</a:t>
            </a:r>
            <a:r>
              <a:rPr 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sz="1600" b="0">
                <a:ea typeface="SimSun" panose="02010600030101010101" pitchFamily="2" charset="-122"/>
              </a:rPr>
              <a:t>7 </a:t>
            </a:r>
            <a:r>
              <a:rPr lang="en-US" sz="1600" b="0" err="1">
                <a:latin typeface="SimSun" panose="02010600030101010101" pitchFamily="2" charset="-122"/>
                <a:ea typeface="SimSun" panose="02010600030101010101" pitchFamily="2" charset="-122"/>
              </a:rPr>
              <a:t>谷羽译</a:t>
            </a:r>
            <a:endParaRPr lang="ru-RU" sz="1600" b="0">
              <a:ea typeface="SimSun" panose="02010600030101010101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1520" y="188640"/>
            <a:ext cx="2976777" cy="566308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600" b="0">
                <a:latin typeface="Bookman Old Style" panose="02050604050505020204" pitchFamily="18" charset="0"/>
              </a:rPr>
              <a:t>В Рукуновом переулке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Во дворе седого дома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Старый тополь бросил тень.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 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В той тени сидел китаец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Опечаленный донельзя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От того, что слишком выпил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Нехорошего вина.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 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Он потом домой вернется,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Нарисует горы-воды,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И в беседке над обрывом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Будет долго созерцать.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 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И тогда напишет гатху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На углу своей картины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 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Про вино и тень, и тополь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Во дворе седого дома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В Рукуновом переулке,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 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Где обрел он просветленье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Неожиданно совсем.</a:t>
            </a:r>
          </a:p>
        </p:txBody>
      </p:sp>
    </p:spTree>
    <p:extLst>
      <p:ext uri="{BB962C8B-B14F-4D97-AF65-F5344CB8AC3E}">
        <p14:creationId xmlns:p14="http://schemas.microsoft.com/office/powerpoint/2010/main" val="1303728989"/>
      </p:ext>
    </p:extLst>
  </p:cSld>
  <p:clrMapOvr>
    <a:masterClrMapping/>
  </p:clrMapOvr>
  <p:transition spd="slow">
    <p:randomBar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60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2"/>
          <a:stretch>
            <a:fillRect/>
          </a:stretch>
        </p:blipFill>
        <p:spPr>
          <a:xfrm>
            <a:off x="2555768" y="153336"/>
            <a:ext cx="2011942" cy="630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148064" y="764704"/>
            <a:ext cx="2475037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道德</a:t>
            </a:r>
            <a:r>
              <a:rPr lang="ja-JP" altLang="en-US" sz="2400" smtClean="0">
                <a:latin typeface="SimSun" panose="02010600030101010101" pitchFamily="2" charset="-122"/>
                <a:ea typeface="SimSun" panose="02010600030101010101" pitchFamily="2" charset="-122"/>
              </a:rPr>
              <a:t>經</a:t>
            </a:r>
            <a:r>
              <a:rPr lang="ru-RU" altLang="ja-JP" sz="2400" smtClean="0">
                <a:ea typeface="SimSun" panose="02010600030101010101" pitchFamily="2" charset="-122"/>
              </a:rPr>
              <a:t>. 20</a:t>
            </a:r>
          </a:p>
          <a:p>
            <a:endParaRPr lang="ru-RU" altLang="zh-CN" sz="240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400" smtClean="0">
                <a:latin typeface="SimSun" panose="02010600030101010101" pitchFamily="2" charset="-122"/>
                <a:ea typeface="SimSun" panose="02010600030101010101" pitchFamily="2" charset="-122"/>
              </a:rPr>
              <a:t>我</a:t>
            </a:r>
            <a:r>
              <a:rPr lang="zh-CN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独泊兮其未兆</a:t>
            </a:r>
            <a:r>
              <a:rPr lang="zh-CN" altLang="en-US" sz="2400" smtClean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altLang="zh-CN" sz="240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400" smtClean="0">
                <a:latin typeface="SimSun" panose="02010600030101010101" pitchFamily="2" charset="-122"/>
                <a:ea typeface="SimSun" panose="02010600030101010101" pitchFamily="2" charset="-122"/>
              </a:rPr>
              <a:t>如</a:t>
            </a:r>
            <a:r>
              <a:rPr lang="zh-CN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婴儿之未孩。</a:t>
            </a:r>
            <a:endParaRPr lang="ru-RU" sz="24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34070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61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53"/>
          <a:stretch>
            <a:fillRect/>
          </a:stretch>
        </p:blipFill>
        <p:spPr>
          <a:xfrm>
            <a:off x="634830" y="836712"/>
            <a:ext cx="7753594" cy="56225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1556475" y="260648"/>
            <a:ext cx="589584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易經</a:t>
            </a:r>
            <a:r>
              <a:rPr lang="ru-RU" altLang="ja-JP" sz="2400" smtClean="0">
                <a:ea typeface="SimSun" panose="02010600030101010101" pitchFamily="2" charset="-122"/>
              </a:rPr>
              <a:t>. </a:t>
            </a: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№ </a:t>
            </a:r>
            <a:r>
              <a:rPr lang="en-US" altLang="ja-JP" sz="2400">
                <a:latin typeface="SimSun" panose="02010600030101010101" pitchFamily="2" charset="-122"/>
                <a:ea typeface="SimSun" panose="02010600030101010101" pitchFamily="2" charset="-122"/>
              </a:rPr>
              <a:t>9. ䷈</a:t>
            </a: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小</a:t>
            </a:r>
            <a:r>
              <a:rPr lang="ja-JP" altLang="en-US" sz="2400" smtClean="0">
                <a:latin typeface="SimSun" panose="02010600030101010101" pitchFamily="2" charset="-122"/>
                <a:ea typeface="SimSun" panose="02010600030101010101" pitchFamily="2" charset="-122"/>
              </a:rPr>
              <a:t>畜</a:t>
            </a:r>
            <a:r>
              <a:rPr lang="ru-RU" altLang="ja-JP" sz="2400" smtClean="0">
                <a:ea typeface="SimSun" panose="02010600030101010101" pitchFamily="2" charset="-122"/>
              </a:rPr>
              <a:t>.  </a:t>
            </a:r>
            <a:r>
              <a:rPr lang="ja-JP" altLang="en-US" sz="2400" smtClean="0">
                <a:latin typeface="SimSun" panose="02010600030101010101" pitchFamily="2" charset="-122"/>
                <a:ea typeface="SimSun" panose="02010600030101010101" pitchFamily="2" charset="-122"/>
              </a:rPr>
              <a:t>密</a:t>
            </a: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云不雨，自我西郊</a:t>
            </a:r>
            <a:r>
              <a:rPr lang="ja-JP" altLang="en-US" sz="2400" smtClean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24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89663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62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76"/>
          <a:stretch>
            <a:fillRect/>
          </a:stretch>
        </p:blipFill>
        <p:spPr>
          <a:xfrm>
            <a:off x="755578" y="980208"/>
            <a:ext cx="7571577" cy="5472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1259632" y="188640"/>
            <a:ext cx="634308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論</a:t>
            </a:r>
            <a:r>
              <a:rPr lang="ja-JP" altLang="en-US" sz="2400" smtClean="0">
                <a:latin typeface="SimSun" panose="02010600030101010101" pitchFamily="2" charset="-122"/>
                <a:ea typeface="SimSun" panose="02010600030101010101" pitchFamily="2" charset="-122"/>
              </a:rPr>
              <a:t>語</a:t>
            </a:r>
            <a:r>
              <a:rPr lang="ru-RU" altLang="ja-JP" sz="2400" smtClean="0">
                <a:ea typeface="SimSun" panose="02010600030101010101" pitchFamily="2" charset="-122"/>
              </a:rPr>
              <a:t>, </a:t>
            </a:r>
            <a:r>
              <a:rPr lang="ru-RU" altLang="ja-JP" sz="2400" b="0" smtClean="0">
                <a:ea typeface="SimSun" panose="02010600030101010101" pitchFamily="2" charset="-122"/>
              </a:rPr>
              <a:t>14</a:t>
            </a:r>
            <a:r>
              <a:rPr lang="en-US" altLang="ja-JP" sz="2400" smtClean="0">
                <a:latin typeface="SimSun" panose="02010600030101010101" pitchFamily="2" charset="-122"/>
                <a:ea typeface="SimSun" panose="02010600030101010101" pitchFamily="2" charset="-122"/>
              </a:rPr>
              <a:t>. </a:t>
            </a:r>
            <a:r>
              <a:rPr lang="zh-CN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或曰：“以德报怨，何如</a:t>
            </a:r>
            <a:r>
              <a:rPr lang="zh-CN" altLang="en-US" sz="2400" smtClean="0">
                <a:latin typeface="SimSun" panose="02010600030101010101" pitchFamily="2" charset="-122"/>
                <a:ea typeface="SimSun" panose="02010600030101010101" pitchFamily="2" charset="-122"/>
              </a:rPr>
              <a:t>？”</a:t>
            </a:r>
            <a:endParaRPr lang="ru-RU" altLang="zh-CN" sz="240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400" smtClean="0">
                <a:latin typeface="SimSun" panose="02010600030101010101" pitchFamily="2" charset="-122"/>
                <a:ea typeface="SimSun" panose="02010600030101010101" pitchFamily="2" charset="-122"/>
              </a:rPr>
              <a:t>子</a:t>
            </a:r>
            <a:r>
              <a:rPr lang="zh-CN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曰：“何以报德？以直报 怨，以德报德。”</a:t>
            </a:r>
            <a:endParaRPr lang="ru-RU" sz="24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27572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63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81"/>
          <a:stretch>
            <a:fillRect/>
          </a:stretch>
        </p:blipFill>
        <p:spPr>
          <a:xfrm>
            <a:off x="157120" y="1772816"/>
            <a:ext cx="8820000" cy="37377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1567685" y="260648"/>
            <a:ext cx="3579506" cy="126188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詩經</a:t>
            </a:r>
            <a:r>
              <a:rPr lang="ru-RU" altLang="ja-JP" sz="2400" smtClean="0">
                <a:ea typeface="SimSun" panose="02010600030101010101" pitchFamily="2" charset="-122"/>
              </a:rPr>
              <a:t>. </a:t>
            </a: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№ </a:t>
            </a:r>
            <a:r>
              <a:rPr lang="en-US" altLang="ja-JP" sz="2400" smtClean="0">
                <a:latin typeface="SimSun" panose="02010600030101010101" pitchFamily="2" charset="-122"/>
                <a:ea typeface="SimSun" panose="02010600030101010101" pitchFamily="2" charset="-122"/>
              </a:rPr>
              <a:t>9</a:t>
            </a:r>
            <a:r>
              <a:rPr lang="ru-RU" altLang="ja-JP" sz="240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ru-RU" altLang="ja-JP" sz="2400" smtClean="0">
                <a:latin typeface="SimSun" panose="02010600030101010101" pitchFamily="2" charset="-122"/>
                <a:ea typeface="SimSun" panose="02010600030101010101" pitchFamily="2" charset="-122"/>
              </a:rPr>
              <a:t>(1.1.9</a:t>
            </a:r>
            <a:r>
              <a:rPr lang="ru-RU" altLang="ja-JP" sz="2400">
                <a:latin typeface="SimSun" panose="02010600030101010101" pitchFamily="2" charset="-122"/>
                <a:ea typeface="SimSun" panose="02010600030101010101" pitchFamily="2" charset="-122"/>
              </a:rPr>
              <a:t>) </a:t>
            </a:r>
            <a:r>
              <a:rPr lang="ja-JP" altLang="en-US" sz="2400" smtClean="0">
                <a:latin typeface="SimSun" panose="02010600030101010101" pitchFamily="2" charset="-122"/>
                <a:ea typeface="SimSun" panose="02010600030101010101" pitchFamily="2" charset="-122"/>
              </a:rPr>
              <a:t>漢</a:t>
            </a: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廣</a:t>
            </a:r>
            <a:r>
              <a:rPr lang="en-US" altLang="ja-JP" sz="2400" smtClean="0">
                <a:latin typeface="SimSun" panose="02010600030101010101" pitchFamily="2" charset="-122"/>
                <a:ea typeface="SimSun" panose="02010600030101010101" pitchFamily="2" charset="-122"/>
              </a:rPr>
              <a:t>.</a:t>
            </a:r>
            <a:endParaRPr lang="ru-RU" altLang="ja-JP" sz="240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南有喬木、不可休息</a:t>
            </a:r>
            <a:r>
              <a:rPr lang="ja-JP" altLang="en-US" sz="2400" smtClean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altLang="ja-JP" sz="2400" smtClean="0">
              <a:ea typeface="SimSun" panose="02010600030101010101" pitchFamily="2" charset="-122"/>
            </a:endParaRPr>
          </a:p>
          <a:p>
            <a:r>
              <a:rPr lang="ja-JP" altLang="en-US" sz="2400" smtClean="0">
                <a:latin typeface="SimSun" panose="02010600030101010101" pitchFamily="2" charset="-122"/>
                <a:ea typeface="SimSun" panose="02010600030101010101" pitchFamily="2" charset="-122"/>
              </a:rPr>
              <a:t>漢</a:t>
            </a: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有游女、不可求思。</a:t>
            </a:r>
            <a:endParaRPr lang="ru-RU" sz="24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55940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64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94"/>
          <a:stretch>
            <a:fillRect/>
          </a:stretch>
        </p:blipFill>
        <p:spPr>
          <a:xfrm>
            <a:off x="158400" y="1772816"/>
            <a:ext cx="8820000" cy="37333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1556475" y="260648"/>
            <a:ext cx="4331314" cy="8925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詩經</a:t>
            </a:r>
            <a:r>
              <a:rPr lang="ru-RU" altLang="ja-JP" sz="2400" smtClean="0">
                <a:ea typeface="SimSun" panose="02010600030101010101" pitchFamily="2" charset="-122"/>
              </a:rPr>
              <a:t>. </a:t>
            </a: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№ </a:t>
            </a:r>
            <a:r>
              <a:rPr lang="ru-RU" altLang="ja-JP" sz="2400" smtClean="0">
                <a:latin typeface="SimSun" panose="02010600030101010101" pitchFamily="2" charset="-122"/>
                <a:ea typeface="SimSun" panose="02010600030101010101" pitchFamily="2" charset="-122"/>
              </a:rPr>
              <a:t>11 (1.1.11) </a:t>
            </a: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麟之趾</a:t>
            </a:r>
            <a:r>
              <a:rPr lang="en-US" altLang="ja-JP" sz="2400" smtClean="0">
                <a:latin typeface="SimSun" panose="02010600030101010101" pitchFamily="2" charset="-122"/>
                <a:ea typeface="SimSun" panose="02010600030101010101" pitchFamily="2" charset="-122"/>
              </a:rPr>
              <a:t>.</a:t>
            </a:r>
            <a:endParaRPr lang="ru-RU" altLang="ja-JP" sz="240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麟之趾、振振公子。于嗟麟兮。</a:t>
            </a:r>
            <a:endParaRPr lang="ru-RU" sz="24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28026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65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43"/>
          <a:stretch>
            <a:fillRect/>
          </a:stretch>
        </p:blipFill>
        <p:spPr>
          <a:xfrm>
            <a:off x="158400" y="1772816"/>
            <a:ext cx="8820000" cy="37236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1556475" y="260648"/>
            <a:ext cx="3893695" cy="126188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詩經</a:t>
            </a:r>
            <a:r>
              <a:rPr lang="ru-RU" altLang="ja-JP" sz="2400" smtClean="0">
                <a:ea typeface="SimSun" panose="02010600030101010101" pitchFamily="2" charset="-122"/>
              </a:rPr>
              <a:t>. </a:t>
            </a: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№ </a:t>
            </a:r>
            <a:r>
              <a:rPr lang="ru-RU" altLang="ja-JP" sz="2400" smtClean="0">
                <a:latin typeface="SimSun" panose="02010600030101010101" pitchFamily="2" charset="-122"/>
                <a:ea typeface="SimSun" panose="02010600030101010101" pitchFamily="2" charset="-122"/>
              </a:rPr>
              <a:t>41 (1.3.16) </a:t>
            </a: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北門</a:t>
            </a:r>
            <a:r>
              <a:rPr lang="en-US" altLang="ja-JP" sz="2400" smtClean="0">
                <a:latin typeface="SimSun" panose="02010600030101010101" pitchFamily="2" charset="-122"/>
                <a:ea typeface="SimSun" panose="02010600030101010101" pitchFamily="2" charset="-122"/>
              </a:rPr>
              <a:t>.</a:t>
            </a:r>
            <a:endParaRPr lang="ru-RU" altLang="ja-JP" sz="240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北風其涼、雨雪其雱。</a:t>
            </a:r>
          </a:p>
          <a:p>
            <a:r>
              <a:rPr lang="zh-TW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惠而好我、攜手同行。</a:t>
            </a:r>
            <a:endParaRPr lang="ru-RU" sz="24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04420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66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89"/>
          <a:stretch>
            <a:fillRect/>
          </a:stretch>
        </p:blipFill>
        <p:spPr>
          <a:xfrm>
            <a:off x="158400" y="1772817"/>
            <a:ext cx="8820000" cy="37293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1556475" y="260648"/>
            <a:ext cx="4512454" cy="8925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ja-JP" altLang="en-US" sz="2400" smtClean="0">
                <a:latin typeface="SimSun" panose="02010600030101010101" pitchFamily="2" charset="-122"/>
                <a:ea typeface="SimSun" panose="02010600030101010101" pitchFamily="2" charset="-122"/>
              </a:rPr>
              <a:t>詩經</a:t>
            </a:r>
            <a:r>
              <a:rPr lang="ru-RU" altLang="ja-JP" sz="2400" smtClean="0">
                <a:ea typeface="SimSun" panose="02010600030101010101" pitchFamily="2" charset="-122"/>
              </a:rPr>
              <a:t>. </a:t>
            </a:r>
            <a:r>
              <a:rPr lang="ja-JP" altLang="en-US" sz="2400" smtClean="0">
                <a:latin typeface="SimSun" panose="02010600030101010101" pitchFamily="2" charset="-122"/>
                <a:ea typeface="SimSun" panose="02010600030101010101" pitchFamily="2" charset="-122"/>
              </a:rPr>
              <a:t>№ </a:t>
            </a:r>
            <a:r>
              <a:rPr lang="ru-RU" altLang="ja-JP" sz="2400" smtClean="0">
                <a:latin typeface="SimSun" panose="02010600030101010101" pitchFamily="2" charset="-122"/>
                <a:ea typeface="SimSun" panose="02010600030101010101" pitchFamily="2" charset="-122"/>
              </a:rPr>
              <a:t>44 (1.3.19) </a:t>
            </a: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二子乘舟</a:t>
            </a:r>
            <a:r>
              <a:rPr lang="en-US" altLang="ja-JP" sz="2400" smtClean="0">
                <a:latin typeface="SimSun" panose="02010600030101010101" pitchFamily="2" charset="-122"/>
                <a:ea typeface="SimSun" panose="02010600030101010101" pitchFamily="2" charset="-122"/>
              </a:rPr>
              <a:t>.</a:t>
            </a:r>
            <a:endParaRPr lang="ru-RU" altLang="ja-JP" sz="240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二子乘舟、汎汎其逝。</a:t>
            </a:r>
            <a:endParaRPr lang="ru-RU" sz="24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64827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67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53"/>
          <a:stretch>
            <a:fillRect/>
          </a:stretch>
        </p:blipFill>
        <p:spPr>
          <a:xfrm>
            <a:off x="158400" y="1772799"/>
            <a:ext cx="8820000" cy="37220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1556475" y="260648"/>
            <a:ext cx="3892091" cy="126188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詩經</a:t>
            </a:r>
            <a:r>
              <a:rPr lang="ru-RU" altLang="ja-JP" sz="2400" smtClean="0">
                <a:ea typeface="SimSun" panose="02010600030101010101" pitchFamily="2" charset="-122"/>
              </a:rPr>
              <a:t>. </a:t>
            </a: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№ </a:t>
            </a:r>
            <a:r>
              <a:rPr lang="ru-RU" altLang="ja-JP" sz="2400" smtClean="0">
                <a:latin typeface="SimSun" panose="02010600030101010101" pitchFamily="2" charset="-122"/>
                <a:ea typeface="SimSun" panose="02010600030101010101" pitchFamily="2" charset="-122"/>
              </a:rPr>
              <a:t>68(1.6.4) </a:t>
            </a: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揚之水</a:t>
            </a:r>
            <a:r>
              <a:rPr lang="en-US" altLang="ja-JP" sz="2400" smtClean="0">
                <a:latin typeface="SimSun" panose="02010600030101010101" pitchFamily="2" charset="-122"/>
                <a:ea typeface="SimSun" panose="02010600030101010101" pitchFamily="2" charset="-122"/>
              </a:rPr>
              <a:t>.</a:t>
            </a:r>
            <a:endParaRPr lang="ru-RU" altLang="ja-JP" sz="240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懷哉懷哉、</a:t>
            </a:r>
          </a:p>
          <a:p>
            <a:r>
              <a:rPr lang="zh-TW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曷月予還歸哉。</a:t>
            </a:r>
            <a:endParaRPr lang="ru-RU" sz="24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72703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68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72"/>
          <a:stretch>
            <a:fillRect/>
          </a:stretch>
        </p:blipFill>
        <p:spPr>
          <a:xfrm>
            <a:off x="158400" y="1772799"/>
            <a:ext cx="8820000" cy="37322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1556475" y="260648"/>
            <a:ext cx="3892091" cy="8925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詩經</a:t>
            </a:r>
            <a:r>
              <a:rPr lang="ru-RU" altLang="ja-JP" sz="2400" smtClean="0">
                <a:ea typeface="SimSun" panose="02010600030101010101" pitchFamily="2" charset="-122"/>
              </a:rPr>
              <a:t>. </a:t>
            </a: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№ </a:t>
            </a:r>
            <a:r>
              <a:rPr lang="ru-RU" altLang="ja-JP" sz="2400" smtClean="0">
                <a:latin typeface="SimSun" panose="02010600030101010101" pitchFamily="2" charset="-122"/>
                <a:ea typeface="SimSun" panose="02010600030101010101" pitchFamily="2" charset="-122"/>
              </a:rPr>
              <a:t>76(1.7.2) </a:t>
            </a: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將仲子</a:t>
            </a:r>
            <a:r>
              <a:rPr lang="en-US" altLang="ja-JP" sz="2400" smtClean="0">
                <a:latin typeface="SimSun" panose="02010600030101010101" pitchFamily="2" charset="-122"/>
                <a:ea typeface="SimSun" panose="02010600030101010101" pitchFamily="2" charset="-122"/>
              </a:rPr>
              <a:t>.</a:t>
            </a:r>
            <a:endParaRPr lang="ru-RU" altLang="ja-JP" sz="240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將仲子兮</a:t>
            </a:r>
            <a:endParaRPr lang="ru-RU" sz="24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0476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69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84"/>
          <a:stretch>
            <a:fillRect/>
          </a:stretch>
        </p:blipFill>
        <p:spPr>
          <a:xfrm>
            <a:off x="158400" y="1772798"/>
            <a:ext cx="8820000" cy="37273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1556475" y="260648"/>
            <a:ext cx="3582712" cy="8925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詩經</a:t>
            </a:r>
            <a:r>
              <a:rPr lang="ru-RU" altLang="ja-JP" sz="2400" smtClean="0">
                <a:ea typeface="SimSun" panose="02010600030101010101" pitchFamily="2" charset="-122"/>
              </a:rPr>
              <a:t>. </a:t>
            </a: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№ </a:t>
            </a:r>
            <a:r>
              <a:rPr lang="ru-RU" altLang="ja-JP" sz="2400" smtClean="0">
                <a:latin typeface="SimSun" panose="02010600030101010101" pitchFamily="2" charset="-122"/>
                <a:ea typeface="SimSun" panose="02010600030101010101" pitchFamily="2" charset="-122"/>
              </a:rPr>
              <a:t>78(1.7.5) </a:t>
            </a: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清人</a:t>
            </a:r>
            <a:r>
              <a:rPr lang="en-US" altLang="ja-JP" sz="2400" smtClean="0">
                <a:latin typeface="SimSun" panose="02010600030101010101" pitchFamily="2" charset="-122"/>
                <a:ea typeface="SimSun" panose="02010600030101010101" pitchFamily="2" charset="-122"/>
              </a:rPr>
              <a:t>.</a:t>
            </a:r>
            <a:endParaRPr lang="ru-RU" altLang="ja-JP" sz="240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河上乎逍遥</a:t>
            </a:r>
            <a:endParaRPr lang="ru-RU" sz="24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95617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/>
          <p:cNvSpPr/>
          <p:nvPr/>
        </p:nvSpPr>
        <p:spPr bwMode="auto">
          <a:xfrm>
            <a:off x="69850" y="1628800"/>
            <a:ext cx="3533744" cy="1584176"/>
          </a:xfrm>
          <a:prstGeom prst="roundRect">
            <a:avLst/>
          </a:prstGeom>
          <a:solidFill>
            <a:srgbClr val="F9E9A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 bwMode="auto">
          <a:xfrm>
            <a:off x="6226644" y="1916832"/>
            <a:ext cx="2521820" cy="1377168"/>
          </a:xfrm>
          <a:prstGeom prst="roundRect">
            <a:avLst/>
          </a:prstGeom>
          <a:solidFill>
            <a:srgbClr val="F9E9A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7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594" y="144000"/>
            <a:ext cx="2623050" cy="630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00192" y="304195"/>
            <a:ext cx="2769989" cy="561775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b="0" dirty="0" err="1">
                <a:ea typeface="SimSun" panose="02010600030101010101" pitchFamily="2" charset="-122"/>
              </a:rPr>
              <a:t>我远离成群结队的颂扬</a:t>
            </a:r>
            <a:r>
              <a:rPr lang="ru-RU" b="0" dirty="0">
                <a:ea typeface="SimSun" panose="02010600030101010101" pitchFamily="2" charset="-122"/>
              </a:rPr>
              <a:t>，</a:t>
            </a:r>
          </a:p>
          <a:p>
            <a:pPr>
              <a:lnSpc>
                <a:spcPct val="120000"/>
              </a:lnSpc>
            </a:pPr>
            <a:r>
              <a:rPr lang="ru-RU" b="0" dirty="0" err="1">
                <a:ea typeface="SimSun" panose="02010600030101010101" pitchFamily="2" charset="-122"/>
              </a:rPr>
              <a:t>我忌讳处心积虑的赞誉</a:t>
            </a:r>
            <a:r>
              <a:rPr lang="ru-RU" b="0" dirty="0">
                <a:ea typeface="SimSun" panose="02010600030101010101" pitchFamily="2" charset="-122"/>
              </a:rPr>
              <a:t>。 </a:t>
            </a:r>
            <a:br>
              <a:rPr lang="ru-RU" b="0" dirty="0">
                <a:ea typeface="SimSun" panose="02010600030101010101" pitchFamily="2" charset="-122"/>
              </a:rPr>
            </a:br>
            <a:r>
              <a:rPr lang="ru-RU" b="0" dirty="0" err="1">
                <a:ea typeface="SimSun" panose="02010600030101010101" pitchFamily="2" charset="-122"/>
              </a:rPr>
              <a:t>我写诗要跟别人不一样</a:t>
            </a:r>
            <a:r>
              <a:rPr lang="ru-RU" b="0" dirty="0">
                <a:ea typeface="SimSun" panose="02010600030101010101" pitchFamily="2" charset="-122"/>
              </a:rPr>
              <a:t>，</a:t>
            </a:r>
          </a:p>
          <a:p>
            <a:pPr>
              <a:lnSpc>
                <a:spcPct val="120000"/>
              </a:lnSpc>
            </a:pPr>
            <a:r>
              <a:rPr lang="ru-RU" b="0" dirty="0" err="1">
                <a:ea typeface="SimSun" panose="02010600030101010101" pitchFamily="2" charset="-122"/>
              </a:rPr>
              <a:t>我写诗总喜欢不合时宜</a:t>
            </a:r>
            <a:r>
              <a:rPr lang="ru-RU" b="0" dirty="0">
                <a:ea typeface="SimSun" panose="02010600030101010101" pitchFamily="2" charset="-122"/>
              </a:rPr>
              <a:t>。</a:t>
            </a:r>
          </a:p>
          <a:p>
            <a:pPr>
              <a:lnSpc>
                <a:spcPct val="120000"/>
              </a:lnSpc>
            </a:pPr>
            <a:r>
              <a:rPr lang="ru-RU" b="0" dirty="0">
                <a:ea typeface="SimSun" panose="02010600030101010101" pitchFamily="2" charset="-122"/>
              </a:rPr>
              <a:t> </a:t>
            </a:r>
          </a:p>
          <a:p>
            <a:pPr>
              <a:lnSpc>
                <a:spcPct val="120000"/>
              </a:lnSpc>
            </a:pPr>
            <a:r>
              <a:rPr lang="ru-RU" b="0" dirty="0" err="1">
                <a:ea typeface="SimSun" panose="02010600030101010101" pitchFamily="2" charset="-122"/>
              </a:rPr>
              <a:t>愿你们能了解，垃圾堆</a:t>
            </a:r>
            <a:endParaRPr lang="ru-RU" b="0" dirty="0">
              <a:ea typeface="SimSun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ru-RU" b="0" dirty="0" err="1">
                <a:ea typeface="SimSun" panose="02010600030101010101" pitchFamily="2" charset="-122"/>
              </a:rPr>
              <a:t>也诞生不知羞耻的诗意</a:t>
            </a:r>
            <a:r>
              <a:rPr lang="ru-RU" b="0" dirty="0">
                <a:ea typeface="SimSun" panose="02010600030101010101" pitchFamily="2" charset="-122"/>
              </a:rPr>
              <a:t>，</a:t>
            </a:r>
          </a:p>
          <a:p>
            <a:pPr>
              <a:lnSpc>
                <a:spcPct val="120000"/>
              </a:lnSpc>
            </a:pPr>
            <a:r>
              <a:rPr lang="ru-RU" b="0" dirty="0" err="1">
                <a:ea typeface="SimSun" panose="02010600030101010101" pitchFamily="2" charset="-122"/>
              </a:rPr>
              <a:t>像篱笆边的黄色蒲公英</a:t>
            </a:r>
            <a:r>
              <a:rPr lang="ru-RU" b="0" dirty="0">
                <a:ea typeface="SimSun" panose="02010600030101010101" pitchFamily="2" charset="-122"/>
              </a:rPr>
              <a:t>，</a:t>
            </a:r>
          </a:p>
          <a:p>
            <a:pPr>
              <a:lnSpc>
                <a:spcPct val="120000"/>
              </a:lnSpc>
            </a:pPr>
            <a:r>
              <a:rPr lang="ru-RU" b="0" dirty="0" err="1">
                <a:ea typeface="SimSun" panose="02010600030101010101" pitchFamily="2" charset="-122"/>
              </a:rPr>
              <a:t>像野生的牛蒡还有滨藜</a:t>
            </a:r>
            <a:r>
              <a:rPr lang="ru-RU" b="0" dirty="0" smtClean="0">
                <a:ea typeface="SimSun" panose="02010600030101010101" pitchFamily="2" charset="-122"/>
              </a:rPr>
              <a:t>。</a:t>
            </a:r>
          </a:p>
          <a:p>
            <a:pPr>
              <a:lnSpc>
                <a:spcPct val="120000"/>
              </a:lnSpc>
            </a:pPr>
            <a:r>
              <a:rPr lang="ru-RU" b="0" dirty="0">
                <a:ea typeface="SimSun" panose="02010600030101010101" pitchFamily="2" charset="-122"/>
              </a:rPr>
              <a:t>   </a:t>
            </a:r>
          </a:p>
          <a:p>
            <a:pPr>
              <a:lnSpc>
                <a:spcPct val="120000"/>
              </a:lnSpc>
            </a:pPr>
            <a:r>
              <a:rPr lang="ru-RU" b="0" dirty="0" err="1">
                <a:ea typeface="SimSun" panose="02010600030101010101" pitchFamily="2" charset="-122"/>
              </a:rPr>
              <a:t>愤怒呐喊，焦油的气息</a:t>
            </a:r>
            <a:r>
              <a:rPr lang="ru-RU" b="0" dirty="0">
                <a:ea typeface="SimSun" panose="02010600030101010101" pitchFamily="2" charset="-122"/>
              </a:rPr>
              <a:t>，</a:t>
            </a:r>
          </a:p>
          <a:p>
            <a:pPr>
              <a:lnSpc>
                <a:spcPct val="120000"/>
              </a:lnSpc>
            </a:pPr>
            <a:r>
              <a:rPr lang="ru-RU" b="0" dirty="0" err="1">
                <a:ea typeface="SimSun" panose="02010600030101010101" pitchFamily="2" charset="-122"/>
              </a:rPr>
              <a:t>墙壁上霉苔斑点的神秘</a:t>
            </a:r>
            <a:r>
              <a:rPr lang="ru-RU" b="0" dirty="0">
                <a:ea typeface="SimSun" panose="02010600030101010101" pitchFamily="2" charset="-122"/>
              </a:rPr>
              <a:t>……</a:t>
            </a:r>
          </a:p>
          <a:p>
            <a:pPr>
              <a:lnSpc>
                <a:spcPct val="120000"/>
              </a:lnSpc>
            </a:pPr>
            <a:r>
              <a:rPr lang="ru-RU" b="0" dirty="0" err="1">
                <a:ea typeface="SimSun" panose="02010600030101010101" pitchFamily="2" charset="-122"/>
              </a:rPr>
              <a:t>诗句有声，激扬而温柔</a:t>
            </a:r>
            <a:r>
              <a:rPr lang="ru-RU" b="0" dirty="0">
                <a:ea typeface="SimSun" panose="02010600030101010101" pitchFamily="2" charset="-122"/>
              </a:rPr>
              <a:t>，</a:t>
            </a:r>
          </a:p>
          <a:p>
            <a:pPr>
              <a:lnSpc>
                <a:spcPct val="120000"/>
              </a:lnSpc>
            </a:pPr>
            <a:r>
              <a:rPr lang="ru-RU" b="0" dirty="0" err="1">
                <a:ea typeface="SimSun" panose="02010600030101010101" pitchFamily="2" charset="-122"/>
              </a:rPr>
              <a:t>这种诗，您和我都欢喜</a:t>
            </a:r>
            <a:r>
              <a:rPr lang="ru-RU" b="0" dirty="0">
                <a:ea typeface="SimSun" panose="02010600030101010101" pitchFamily="2" charset="-122"/>
              </a:rPr>
              <a:t>。</a:t>
            </a:r>
          </a:p>
          <a:p>
            <a:pPr>
              <a:lnSpc>
                <a:spcPct val="120000"/>
              </a:lnSpc>
            </a:pPr>
            <a:r>
              <a:rPr lang="ru-RU" b="0" dirty="0">
                <a:ea typeface="SimSun" panose="02010600030101010101" pitchFamily="2" charset="-122"/>
              </a:rPr>
              <a:t>        </a:t>
            </a:r>
          </a:p>
          <a:p>
            <a:pPr>
              <a:lnSpc>
                <a:spcPct val="120000"/>
              </a:lnSpc>
            </a:pPr>
            <a:r>
              <a:rPr lang="ru-RU" b="0" dirty="0">
                <a:ea typeface="SimSun" panose="02010600030101010101" pitchFamily="2" charset="-122"/>
              </a:rPr>
              <a:t>1940, </a:t>
            </a:r>
            <a:r>
              <a:rPr lang="ru-RU" b="0" dirty="0" err="1">
                <a:ea typeface="SimSun" panose="02010600030101010101" pitchFamily="2" charset="-122"/>
              </a:rPr>
              <a:t>安娜·阿赫玛托娃</a:t>
            </a:r>
            <a:endParaRPr lang="ru-RU" b="0" dirty="0">
              <a:ea typeface="SimSun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ru-RU" b="0" dirty="0">
                <a:ea typeface="SimSun" panose="02010600030101010101" pitchFamily="2" charset="-122"/>
              </a:rPr>
              <a:t>2023，3，23谷羽译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9511" y="188640"/>
            <a:ext cx="3312370" cy="54168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0">
                <a:latin typeface="Bookman Old Style" panose="02050604050505020204" pitchFamily="18" charset="0"/>
              </a:rPr>
              <a:t>Мне ни к чему одические рати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И прелесть элегических затей.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По мне, в стихах </a:t>
            </a:r>
            <a:r>
              <a:rPr lang="ru-RU" sz="1600" b="0" smtClean="0">
                <a:latin typeface="Bookman Old Style" panose="02050604050505020204" pitchFamily="18" charset="0"/>
              </a:rPr>
              <a:t>все быть</a:t>
            </a:r>
          </a:p>
          <a:p>
            <a:pPr algn="r"/>
            <a:r>
              <a:rPr lang="ru-RU" sz="1600" b="0" smtClean="0">
                <a:latin typeface="Bookman Old Style" panose="02050604050505020204" pitchFamily="18" charset="0"/>
              </a:rPr>
              <a:t> </a:t>
            </a:r>
            <a:r>
              <a:rPr lang="ru-RU" sz="1600" b="0">
                <a:latin typeface="Bookman Old Style" panose="02050604050505020204" pitchFamily="18" charset="0"/>
              </a:rPr>
              <a:t>должно некстати,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Не так, как у людей.</a:t>
            </a:r>
          </a:p>
          <a:p>
            <a:endParaRPr lang="ru-RU" sz="1600" b="0">
              <a:latin typeface="Bookman Old Style" panose="02050604050505020204" pitchFamily="18" charset="0"/>
            </a:endParaRPr>
          </a:p>
          <a:p>
            <a:r>
              <a:rPr lang="ru-RU" sz="1600" b="0">
                <a:latin typeface="Bookman Old Style" panose="02050604050505020204" pitchFamily="18" charset="0"/>
              </a:rPr>
              <a:t>Когда б вы знали, из </a:t>
            </a:r>
            <a:r>
              <a:rPr lang="ru-RU" sz="1600" b="0" smtClean="0">
                <a:latin typeface="Bookman Old Style" panose="02050604050505020204" pitchFamily="18" charset="0"/>
              </a:rPr>
              <a:t>какого</a:t>
            </a:r>
          </a:p>
          <a:p>
            <a:pPr algn="r"/>
            <a:r>
              <a:rPr lang="ru-RU" sz="1600" b="0" smtClean="0">
                <a:latin typeface="Bookman Old Style" panose="02050604050505020204" pitchFamily="18" charset="0"/>
              </a:rPr>
              <a:t> </a:t>
            </a:r>
            <a:r>
              <a:rPr lang="ru-RU" sz="1600" b="0">
                <a:latin typeface="Bookman Old Style" panose="02050604050505020204" pitchFamily="18" charset="0"/>
              </a:rPr>
              <a:t>сора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Растут стихи, не ведая стыда,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Как желтый одуванчик </a:t>
            </a:r>
            <a:r>
              <a:rPr lang="ru-RU" sz="1600" b="0" smtClean="0">
                <a:latin typeface="Bookman Old Style" panose="02050604050505020204" pitchFamily="18" charset="0"/>
              </a:rPr>
              <a:t>у</a:t>
            </a:r>
          </a:p>
          <a:p>
            <a:pPr algn="r"/>
            <a:r>
              <a:rPr lang="ru-RU" sz="1600" b="0" smtClean="0">
                <a:latin typeface="Bookman Old Style" panose="02050604050505020204" pitchFamily="18" charset="0"/>
              </a:rPr>
              <a:t> </a:t>
            </a:r>
            <a:r>
              <a:rPr lang="ru-RU" sz="1600" b="0">
                <a:latin typeface="Bookman Old Style" panose="02050604050505020204" pitchFamily="18" charset="0"/>
              </a:rPr>
              <a:t>забора,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Как лопухи и лебеда.</a:t>
            </a:r>
          </a:p>
          <a:p>
            <a:endParaRPr lang="ru-RU" sz="1600" b="0">
              <a:latin typeface="Bookman Old Style" panose="02050604050505020204" pitchFamily="18" charset="0"/>
            </a:endParaRPr>
          </a:p>
          <a:p>
            <a:r>
              <a:rPr lang="ru-RU" sz="1600" b="0">
                <a:latin typeface="Bookman Old Style" panose="02050604050505020204" pitchFamily="18" charset="0"/>
              </a:rPr>
              <a:t>Сердитый окрик, </a:t>
            </a:r>
            <a:endParaRPr lang="ru-RU" sz="1600" b="0" smtClean="0">
              <a:latin typeface="Bookman Old Style" panose="02050604050505020204" pitchFamily="18" charset="0"/>
            </a:endParaRPr>
          </a:p>
          <a:p>
            <a:pPr algn="r"/>
            <a:r>
              <a:rPr lang="ru-RU" sz="1600" b="0" smtClean="0">
                <a:latin typeface="Bookman Old Style" panose="02050604050505020204" pitchFamily="18" charset="0"/>
              </a:rPr>
              <a:t>дегтя </a:t>
            </a:r>
            <a:r>
              <a:rPr lang="ru-RU" sz="1600" b="0">
                <a:latin typeface="Bookman Old Style" panose="02050604050505020204" pitchFamily="18" charset="0"/>
              </a:rPr>
              <a:t>запах свежий,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Таинственная плесень </a:t>
            </a:r>
            <a:r>
              <a:rPr lang="ru-RU" sz="1600" b="0" smtClean="0">
                <a:latin typeface="Bookman Old Style" panose="02050604050505020204" pitchFamily="18" charset="0"/>
              </a:rPr>
              <a:t>на</a:t>
            </a:r>
          </a:p>
          <a:p>
            <a:pPr algn="r"/>
            <a:r>
              <a:rPr lang="ru-RU" sz="1600" b="0" smtClean="0">
                <a:latin typeface="Bookman Old Style" panose="02050604050505020204" pitchFamily="18" charset="0"/>
              </a:rPr>
              <a:t> </a:t>
            </a:r>
            <a:r>
              <a:rPr lang="ru-RU" sz="1600" b="0">
                <a:latin typeface="Bookman Old Style" panose="02050604050505020204" pitchFamily="18" charset="0"/>
              </a:rPr>
              <a:t>стене...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И стих уже звучит, задорен</a:t>
            </a:r>
            <a:r>
              <a:rPr lang="ru-RU" sz="1600" b="0" smtClean="0">
                <a:latin typeface="Bookman Old Style" panose="02050604050505020204" pitchFamily="18" charset="0"/>
              </a:rPr>
              <a:t>,</a:t>
            </a:r>
          </a:p>
          <a:p>
            <a:pPr algn="r"/>
            <a:r>
              <a:rPr lang="ru-RU" sz="1600" b="0" smtClean="0">
                <a:latin typeface="Bookman Old Style" panose="02050604050505020204" pitchFamily="18" charset="0"/>
              </a:rPr>
              <a:t> </a:t>
            </a:r>
            <a:r>
              <a:rPr lang="ru-RU" sz="1600" b="0">
                <a:latin typeface="Bookman Old Style" panose="02050604050505020204" pitchFamily="18" charset="0"/>
              </a:rPr>
              <a:t>нежен,</a:t>
            </a:r>
          </a:p>
          <a:p>
            <a:r>
              <a:rPr lang="ru-RU" sz="1600" b="0">
                <a:latin typeface="Bookman Old Style" panose="02050604050505020204" pitchFamily="18" charset="0"/>
              </a:rPr>
              <a:t>На радость вам и мне</a:t>
            </a:r>
            <a:r>
              <a:rPr lang="ru-RU" sz="1600" b="0" smtClean="0">
                <a:latin typeface="Bookman Old Style" panose="02050604050505020204" pitchFamily="18" charset="0"/>
              </a:rPr>
              <a:t>.</a:t>
            </a:r>
          </a:p>
          <a:p>
            <a:endParaRPr lang="ru-RU" sz="1600" b="0">
              <a:latin typeface="Bookman Old Style" panose="02050604050505020204" pitchFamily="18" charset="0"/>
            </a:endParaRPr>
          </a:p>
          <a:p>
            <a:pPr algn="r"/>
            <a:r>
              <a:rPr lang="ru-RU" sz="1600" b="0" smtClean="0">
                <a:latin typeface="Bookman Old Style" panose="02050604050505020204" pitchFamily="18" charset="0"/>
              </a:rPr>
              <a:t>Анна Ахматова. 1940</a:t>
            </a:r>
            <a:endParaRPr lang="ru-RU" sz="1600" b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288326"/>
      </p:ext>
    </p:extLst>
  </p:cSld>
  <p:clrMapOvr>
    <a:masterClrMapping/>
  </p:clrMapOvr>
  <p:transition spd="slow">
    <p:randomBar dir="vert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70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72"/>
          <a:stretch>
            <a:fillRect/>
          </a:stretch>
        </p:blipFill>
        <p:spPr>
          <a:xfrm>
            <a:off x="158400" y="1772798"/>
            <a:ext cx="8820000" cy="37322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1556475" y="260648"/>
            <a:ext cx="3892091" cy="8925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詩經</a:t>
            </a:r>
            <a:r>
              <a:rPr lang="ru-RU" altLang="ja-JP" sz="2400" smtClean="0">
                <a:ea typeface="SimSun" panose="02010600030101010101" pitchFamily="2" charset="-122"/>
              </a:rPr>
              <a:t>. </a:t>
            </a: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№ </a:t>
            </a:r>
            <a:r>
              <a:rPr lang="ru-RU" altLang="ja-JP" sz="2400" smtClean="0">
                <a:latin typeface="SimSun" panose="02010600030101010101" pitchFamily="2" charset="-122"/>
                <a:ea typeface="SimSun" panose="02010600030101010101" pitchFamily="2" charset="-122"/>
              </a:rPr>
              <a:t>81(1.7.7) </a:t>
            </a: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遵大路</a:t>
            </a:r>
            <a:r>
              <a:rPr lang="en-US" altLang="ja-JP" sz="2400" smtClean="0">
                <a:latin typeface="SimSun" panose="02010600030101010101" pitchFamily="2" charset="-122"/>
                <a:ea typeface="SimSun" panose="02010600030101010101" pitchFamily="2" charset="-122"/>
              </a:rPr>
              <a:t>.</a:t>
            </a:r>
            <a:endParaRPr lang="ru-RU" altLang="ja-JP" sz="240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遵大路兮、摻執子之怯兮。</a:t>
            </a:r>
            <a:endParaRPr lang="ru-RU" sz="24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42073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71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7"/>
          <a:stretch>
            <a:fillRect/>
          </a:stretch>
        </p:blipFill>
        <p:spPr>
          <a:xfrm>
            <a:off x="1547664" y="1325699"/>
            <a:ext cx="6120000" cy="50556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1556475" y="260648"/>
            <a:ext cx="4047583" cy="8925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詩經</a:t>
            </a:r>
            <a:r>
              <a:rPr lang="ru-RU" altLang="ja-JP" sz="2400" smtClean="0">
                <a:ea typeface="SimSun" panose="02010600030101010101" pitchFamily="2" charset="-122"/>
              </a:rPr>
              <a:t>. </a:t>
            </a: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№ </a:t>
            </a:r>
            <a:r>
              <a:rPr lang="ru-RU" altLang="ja-JP" sz="2400" smtClean="0">
                <a:latin typeface="SimSun" panose="02010600030101010101" pitchFamily="2" charset="-122"/>
                <a:ea typeface="SimSun" panose="02010600030101010101" pitchFamily="2" charset="-122"/>
              </a:rPr>
              <a:t>191(2.4.7) </a:t>
            </a:r>
            <a:r>
              <a:rPr lang="ja-JP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節南山</a:t>
            </a:r>
            <a:r>
              <a:rPr lang="en-US" altLang="ja-JP" sz="2400" smtClean="0">
                <a:latin typeface="SimSun" panose="02010600030101010101" pitchFamily="2" charset="-122"/>
                <a:ea typeface="SimSun" panose="02010600030101010101" pitchFamily="2" charset="-122"/>
              </a:rPr>
              <a:t>.</a:t>
            </a:r>
            <a:endParaRPr lang="ru-RU" altLang="ja-JP" sz="240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節彼南山  維石巖巖</a:t>
            </a:r>
            <a:endParaRPr lang="ru-RU" sz="24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43356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72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sp>
        <p:nvSpPr>
          <p:cNvPr id="28" name="TextBox 5"/>
          <p:cNvSpPr txBox="1">
            <a:spLocks noChangeArrowheads="1"/>
          </p:cNvSpPr>
          <p:nvPr/>
        </p:nvSpPr>
        <p:spPr bwMode="auto">
          <a:xfrm>
            <a:off x="2455579" y="137896"/>
            <a:ext cx="5716821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2400" b="1" dirty="0"/>
              <a:t>переводчик, русист </a:t>
            </a:r>
            <a:r>
              <a:rPr lang="ru-RU" sz="2400" b="1" dirty="0" err="1"/>
              <a:t>Гу</a:t>
            </a:r>
            <a:r>
              <a:rPr lang="ru-RU" sz="2400" b="1" dirty="0"/>
              <a:t> </a:t>
            </a:r>
            <a:r>
              <a:rPr lang="ru-RU" sz="2400" b="1" dirty="0" err="1"/>
              <a:t>Юй</a:t>
            </a:r>
            <a:r>
              <a:rPr lang="ru-RU" sz="2400" b="1" dirty="0"/>
              <a:t> </a:t>
            </a:r>
            <a:r>
              <a:rPr lang="ru-RU" sz="2400" b="1" dirty="0" err="1">
                <a:ea typeface="SimSun" panose="02010600030101010101" pitchFamily="2" charset="-122"/>
              </a:rPr>
              <a:t>谷羽</a:t>
            </a:r>
            <a:r>
              <a:rPr lang="ru-RU" dirty="0">
                <a:ea typeface="SimSun" panose="02010600030101010101" pitchFamily="2" charset="-122"/>
              </a:rPr>
              <a:t> (р. 1940)</a:t>
            </a:r>
            <a:endParaRPr lang="ru-RU" sz="2400" dirty="0"/>
          </a:p>
        </p:txBody>
      </p:sp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468314" y="477288"/>
            <a:ext cx="7846285" cy="5544000"/>
            <a:chOff x="468313" y="403452"/>
            <a:chExt cx="8207375" cy="5799137"/>
          </a:xfrm>
        </p:grpSpPr>
        <p:pic>
          <p:nvPicPr>
            <p:cNvPr id="27" name="Рисунок 4" descr="112 DSCF7425.jpg"/>
            <p:cNvPicPr>
              <a:picLocks noChangeAspect="1"/>
            </p:cNvPicPr>
            <p:nvPr/>
          </p:nvPicPr>
          <p:blipFill>
            <a:blip r:embed="rId3"/>
            <a:srcRect l="5112" t="12201" r="5113" b="6950"/>
            <a:stretch>
              <a:fillRect/>
            </a:stretch>
          </p:blipFill>
          <p:spPr bwMode="auto">
            <a:xfrm>
              <a:off x="468313" y="657452"/>
              <a:ext cx="8207375" cy="5545137"/>
            </a:xfrm>
            <a:prstGeom prst="rect">
              <a:avLst/>
            </a:prstGeom>
            <a:noFill/>
            <a:ln w="9525">
              <a:solidFill>
                <a:srgbClr val="704B26"/>
              </a:solidFill>
              <a:miter lim="800000"/>
            </a:ln>
          </p:spPr>
        </p:pic>
        <p:pic>
          <p:nvPicPr>
            <p:cNvPr id="29" name="Рисунок 19" descr="Гу Юй 1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 rot="-180415">
              <a:off x="590550" y="403452"/>
              <a:ext cx="1627188" cy="197961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</a:ln>
          </p:spPr>
        </p:pic>
        <p:pic>
          <p:nvPicPr>
            <p:cNvPr id="30" name="Рисунок 20" descr="Гу Юй 2.jpg"/>
            <p:cNvPicPr>
              <a:picLocks noChangeAspect="1"/>
            </p:cNvPicPr>
            <p:nvPr/>
          </p:nvPicPr>
          <p:blipFill>
            <a:blip r:embed="rId5">
              <a:lum bright="-20000" contrast="40000"/>
            </a:blip>
            <a:stretch>
              <a:fillRect/>
            </a:stretch>
          </p:blipFill>
          <p:spPr bwMode="auto">
            <a:xfrm rot="-529559">
              <a:off x="4429125" y="687614"/>
              <a:ext cx="1247775" cy="19812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</a:ln>
          </p:spPr>
        </p:pic>
        <p:pic>
          <p:nvPicPr>
            <p:cNvPr id="31" name="Рисунок 21" descr="Гу Юй 3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5654675" y="586014"/>
              <a:ext cx="1281113" cy="1979613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</a:ln>
          </p:spPr>
        </p:pic>
        <p:pic>
          <p:nvPicPr>
            <p:cNvPr id="32" name="Рисунок 22" descr="Гу Юй 4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 rot="813990">
              <a:off x="6831013" y="687614"/>
              <a:ext cx="1417637" cy="19812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</a:ln>
          </p:spPr>
        </p:pic>
        <p:pic>
          <p:nvPicPr>
            <p:cNvPr id="33" name="Рисунок 23" descr="Гу Юй 5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 bwMode="auto">
            <a:xfrm rot="-802290">
              <a:off x="4205288" y="2379889"/>
              <a:ext cx="1433512" cy="19812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</a:ln>
          </p:spPr>
        </p:pic>
        <p:pic>
          <p:nvPicPr>
            <p:cNvPr id="34" name="Рисунок 24" descr="Гу Юй 6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 bwMode="auto">
            <a:xfrm>
              <a:off x="5580063" y="2343377"/>
              <a:ext cx="1411287" cy="19812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</a:ln>
          </p:spPr>
        </p:pic>
        <p:pic>
          <p:nvPicPr>
            <p:cNvPr id="35" name="Рисунок 25" descr="Гу Юй 7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 bwMode="auto">
            <a:xfrm rot="696501">
              <a:off x="7024688" y="2398939"/>
              <a:ext cx="1455737" cy="1979613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</a:ln>
          </p:spPr>
        </p:pic>
        <p:pic>
          <p:nvPicPr>
            <p:cNvPr id="36" name="Рисунок 26" descr="Гу Юй 8.jp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 bwMode="auto">
            <a:xfrm rot="-623700">
              <a:off x="4522788" y="4161064"/>
              <a:ext cx="1377950" cy="19812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</a:ln>
          </p:spPr>
        </p:pic>
        <p:pic>
          <p:nvPicPr>
            <p:cNvPr id="37" name="Рисунок 27" descr="Гу Юй 9.jp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 bwMode="auto">
            <a:xfrm>
              <a:off x="5724525" y="4148364"/>
              <a:ext cx="1417638" cy="1979613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</a:ln>
          </p:spPr>
        </p:pic>
        <p:pic>
          <p:nvPicPr>
            <p:cNvPr id="38" name="Рисунок 28" descr="Гу Юй 10.jp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 bwMode="auto">
            <a:xfrm rot="859600">
              <a:off x="7126288" y="4149952"/>
              <a:ext cx="1420812" cy="197961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</a:ln>
          </p:spPr>
        </p:pic>
      </p:grpSp>
      <p:sp>
        <p:nvSpPr>
          <p:cNvPr id="39" name="TextBox 29"/>
          <p:cNvSpPr txBox="1">
            <a:spLocks noChangeArrowheads="1"/>
          </p:cNvSpPr>
          <p:nvPr/>
        </p:nvSpPr>
        <p:spPr bwMode="auto">
          <a:xfrm>
            <a:off x="1665734" y="6093296"/>
            <a:ext cx="5642570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2017-2020</a:t>
            </a:r>
            <a:r>
              <a:rPr lang="zh-CN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年出版的书籍，谷羽是翻译和</a:t>
            </a:r>
            <a:r>
              <a:rPr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/</a:t>
            </a:r>
            <a:r>
              <a:rPr lang="zh-CN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或编译器</a:t>
            </a:r>
            <a:endParaRPr lang="ru-RU" sz="2000" dirty="0">
              <a:latin typeface="Calibri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34354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73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sp>
        <p:nvSpPr>
          <p:cNvPr id="28" name="TextBox 5"/>
          <p:cNvSpPr txBox="1">
            <a:spLocks noChangeArrowheads="1"/>
          </p:cNvSpPr>
          <p:nvPr/>
        </p:nvSpPr>
        <p:spPr bwMode="auto">
          <a:xfrm>
            <a:off x="1441153" y="417964"/>
            <a:ext cx="6514604" cy="430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天</a:t>
            </a:r>
            <a:r>
              <a:rPr lang="ja-JP" altLang="en-US" sz="2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津</a:t>
            </a:r>
            <a:r>
              <a:rPr lang="ru-RU" altLang="ja-JP" sz="2800" dirty="0" smtClean="0">
                <a:ea typeface="SimSun" panose="02010600030101010101" pitchFamily="2" charset="-122"/>
              </a:rPr>
              <a:t>: </a:t>
            </a:r>
            <a:r>
              <a:rPr lang="en-US" altLang="ja-JP" sz="2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ja-JP" altLang="en-US" sz="2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谷羽</a:t>
            </a:r>
            <a:r>
              <a:rPr lang="ru-RU" altLang="ja-JP" sz="2800" dirty="0" smtClean="0">
                <a:ea typeface="SimSun" panose="02010600030101010101" pitchFamily="2" charset="-122"/>
              </a:rPr>
              <a:t>,</a:t>
            </a:r>
            <a:r>
              <a:rPr lang="en-US" altLang="ja-JP" sz="2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ja-JP" altLang="en-US" sz="2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郝</a:t>
            </a:r>
            <a:r>
              <a:rPr lang="ja-JP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尔</a:t>
            </a:r>
            <a:r>
              <a:rPr lang="ja-JP" altLang="en-US" sz="2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启</a:t>
            </a:r>
            <a:r>
              <a:rPr lang="ru-RU" altLang="ja-JP" sz="2800" dirty="0" smtClean="0">
                <a:ea typeface="SimSun" panose="02010600030101010101" pitchFamily="2" charset="-122"/>
              </a:rPr>
              <a:t>, </a:t>
            </a:r>
            <a:r>
              <a:rPr lang="zh-CN" altLang="en-US" sz="2800" dirty="0">
                <a:ea typeface="SimSun" panose="02010600030101010101" pitchFamily="2" charset="-122"/>
              </a:rPr>
              <a:t>伊戈</a:t>
            </a:r>
            <a:r>
              <a:rPr lang="zh-CN" altLang="en-US" sz="2800" dirty="0" smtClean="0">
                <a:ea typeface="SimSun" panose="02010600030101010101" pitchFamily="2" charset="-122"/>
              </a:rPr>
              <a:t>尔</a:t>
            </a:r>
            <a:r>
              <a:rPr lang="en-US" altLang="zh-CN" sz="2800" dirty="0" smtClean="0">
                <a:ea typeface="SimSun" panose="02010600030101010101" pitchFamily="2" charset="-122"/>
              </a:rPr>
              <a:t>•</a:t>
            </a:r>
            <a:r>
              <a:rPr lang="zh-CN" altLang="en-US" sz="2800" dirty="0">
                <a:ea typeface="SimSun" panose="02010600030101010101" pitchFamily="2" charset="-122"/>
              </a:rPr>
              <a:t>布尔东</a:t>
            </a:r>
            <a:r>
              <a:rPr lang="zh-CN" altLang="en-US" sz="2800" dirty="0" smtClean="0">
                <a:ea typeface="SimSun" panose="02010600030101010101" pitchFamily="2" charset="-122"/>
              </a:rPr>
              <a:t>诺夫</a:t>
            </a:r>
            <a:r>
              <a:rPr lang="ru-RU" altLang="ja-JP" sz="2800" dirty="0" smtClean="0">
                <a:ea typeface="SimSun" panose="02010600030101010101" pitchFamily="2" charset="-122"/>
              </a:rPr>
              <a:t> </a:t>
            </a:r>
            <a:endParaRPr lang="ru-RU" sz="2800" dirty="0">
              <a:ea typeface="SimSun" panose="02010600030101010101" pitchFamily="2" charset="-12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8" r="5967"/>
          <a:stretch>
            <a:fillRect/>
          </a:stretch>
        </p:blipFill>
        <p:spPr>
          <a:xfrm>
            <a:off x="1835696" y="1125328"/>
            <a:ext cx="5725518" cy="52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36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74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" t="2850" r="2545" b="2314"/>
          <a:stretch>
            <a:fillRect/>
          </a:stretch>
        </p:blipFill>
        <p:spPr>
          <a:xfrm>
            <a:off x="389860" y="496186"/>
            <a:ext cx="8350103" cy="56777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830855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75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26" name="Рисунок 2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385774"/>
            <a:ext cx="3600450" cy="46041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520" y="188640"/>
            <a:ext cx="2154436" cy="572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/>
            <a:r>
              <a:rPr lang="zh-CN" altLang="en-US" sz="1400">
                <a:latin typeface="SimSun" panose="02010600030101010101" pitchFamily="2" charset="-122"/>
                <a:ea typeface="SimSun" panose="02010600030101010101" pitchFamily="2" charset="-122"/>
              </a:rPr>
              <a:t>当春风吹来的时候</a:t>
            </a:r>
            <a:endParaRPr lang="ru-RU" sz="1400">
              <a:ea typeface="SimSun" panose="02010600030101010101" pitchFamily="2" charset="-122"/>
            </a:endParaRPr>
          </a:p>
          <a:p>
            <a:r>
              <a:rPr lang="ru-RU" sz="1400" b="0">
                <a:ea typeface="SimSun" panose="02010600030101010101" pitchFamily="2" charset="-122"/>
              </a:rPr>
              <a:t> </a:t>
            </a:r>
          </a:p>
          <a:p>
            <a:r>
              <a:rPr lang="zh-CN" altLang="en-US" sz="1400" b="0">
                <a:latin typeface="SimSun" panose="02010600030101010101" pitchFamily="2" charset="-122"/>
                <a:ea typeface="SimSun" panose="02010600030101010101" pitchFamily="2" charset="-122"/>
              </a:rPr>
              <a:t>当春风吹来的时候</a:t>
            </a:r>
            <a:endParaRPr lang="ru-RU" sz="1400" b="0">
              <a:ea typeface="SimSun" panose="02010600030101010101" pitchFamily="2" charset="-122"/>
            </a:endParaRPr>
          </a:p>
          <a:p>
            <a:r>
              <a:rPr lang="zh-CN" altLang="en-US" sz="1400" b="0">
                <a:latin typeface="SimSun" panose="02010600030101010101" pitchFamily="2" charset="-122"/>
                <a:ea typeface="SimSun" panose="02010600030101010101" pitchFamily="2" charset="-122"/>
              </a:rPr>
              <a:t>山坳里</a:t>
            </a:r>
            <a:endParaRPr lang="ru-RU" sz="1400" b="0">
              <a:ea typeface="SimSun" panose="02010600030101010101" pitchFamily="2" charset="-122"/>
            </a:endParaRPr>
          </a:p>
          <a:p>
            <a:r>
              <a:rPr lang="zh-CN" altLang="en-US" sz="1400" b="0">
                <a:latin typeface="SimSun" panose="02010600030101010101" pitchFamily="2" charset="-122"/>
                <a:ea typeface="SimSun" panose="02010600030101010101" pitchFamily="2" charset="-122"/>
              </a:rPr>
              <a:t>奔跑着热泪盈眶的溪流</a:t>
            </a:r>
            <a:endParaRPr lang="ru-RU" sz="1400" b="0">
              <a:ea typeface="SimSun" panose="02010600030101010101" pitchFamily="2" charset="-122"/>
            </a:endParaRPr>
          </a:p>
          <a:p>
            <a:r>
              <a:rPr lang="zh-CN" altLang="en-US" sz="1400" b="0">
                <a:latin typeface="SimSun" panose="02010600030101010101" pitchFamily="2" charset="-122"/>
                <a:ea typeface="SimSun" panose="02010600030101010101" pitchFamily="2" charset="-122"/>
              </a:rPr>
              <a:t>大地褪去了雪白的冬装</a:t>
            </a:r>
            <a:endParaRPr lang="ru-RU" sz="1400" b="0">
              <a:ea typeface="SimSun" panose="02010600030101010101" pitchFamily="2" charset="-122"/>
            </a:endParaRPr>
          </a:p>
          <a:p>
            <a:r>
              <a:rPr lang="zh-CN" altLang="en-US" sz="1400" b="0">
                <a:latin typeface="SimSun" panose="02010600030101010101" pitchFamily="2" charset="-122"/>
                <a:ea typeface="SimSun" panose="02010600030101010101" pitchFamily="2" charset="-122"/>
              </a:rPr>
              <a:t>黝暗的树木也精神抖擞</a:t>
            </a:r>
            <a:endParaRPr lang="ru-RU" sz="1400" b="0">
              <a:ea typeface="SimSun" panose="02010600030101010101" pitchFamily="2" charset="-122"/>
            </a:endParaRPr>
          </a:p>
          <a:p>
            <a:r>
              <a:rPr lang="ru-RU" sz="1400" b="0">
                <a:ea typeface="SimSun" panose="02010600030101010101" pitchFamily="2" charset="-122"/>
              </a:rPr>
              <a:t> </a:t>
            </a:r>
          </a:p>
          <a:p>
            <a:r>
              <a:rPr lang="zh-CN" altLang="en-US" sz="1400" b="0">
                <a:latin typeface="SimSun" panose="02010600030101010101" pitchFamily="2" charset="-122"/>
                <a:ea typeface="SimSun" panose="02010600030101010101" pitchFamily="2" charset="-122"/>
              </a:rPr>
              <a:t>当春风吹来的时候</a:t>
            </a:r>
            <a:endParaRPr lang="ru-RU" sz="1400" b="0">
              <a:ea typeface="SimSun" panose="02010600030101010101" pitchFamily="2" charset="-122"/>
            </a:endParaRPr>
          </a:p>
          <a:p>
            <a:r>
              <a:rPr lang="zh-CN" altLang="en-US" sz="1400" b="0">
                <a:latin typeface="SimSun" panose="02010600030101010101" pitchFamily="2" charset="-122"/>
                <a:ea typeface="SimSun" panose="02010600030101010101" pitchFamily="2" charset="-122"/>
              </a:rPr>
              <a:t>醒来了</a:t>
            </a:r>
            <a:endParaRPr lang="ru-RU" sz="1400" b="0">
              <a:ea typeface="SimSun" panose="02010600030101010101" pitchFamily="2" charset="-122"/>
            </a:endParaRPr>
          </a:p>
          <a:p>
            <a:r>
              <a:rPr lang="zh-CN" altLang="en-US" sz="1400" b="0">
                <a:latin typeface="SimSun" panose="02010600030101010101" pitchFamily="2" charset="-122"/>
                <a:ea typeface="SimSun" panose="02010600030101010101" pitchFamily="2" charset="-122"/>
              </a:rPr>
              <a:t>池塘边睡梦中的垂柳</a:t>
            </a:r>
            <a:endParaRPr lang="ru-RU" sz="1400" b="0">
              <a:ea typeface="SimSun" panose="02010600030101010101" pitchFamily="2" charset="-122"/>
            </a:endParaRPr>
          </a:p>
          <a:p>
            <a:r>
              <a:rPr lang="zh-CN" altLang="en-US" sz="1400" b="0">
                <a:latin typeface="SimSun" panose="02010600030101010101" pitchFamily="2" charset="-122"/>
                <a:ea typeface="SimSun" panose="02010600030101010101" pitchFamily="2" charset="-122"/>
              </a:rPr>
              <a:t>白嘴鸟从南方归来</a:t>
            </a:r>
            <a:endParaRPr lang="ru-RU" sz="1400" b="0">
              <a:ea typeface="SimSun" panose="02010600030101010101" pitchFamily="2" charset="-122"/>
            </a:endParaRPr>
          </a:p>
          <a:p>
            <a:r>
              <a:rPr lang="zh-CN" altLang="en-US" sz="1400" b="0">
                <a:latin typeface="SimSun" panose="02010600030101010101" pitchFamily="2" charset="-122"/>
                <a:ea typeface="SimSun" panose="02010600030101010101" pitchFamily="2" charset="-122"/>
              </a:rPr>
              <a:t>落在蠢蠢欲动的枝头</a:t>
            </a:r>
            <a:endParaRPr lang="ru-RU" sz="1400" b="0">
              <a:ea typeface="SimSun" panose="02010600030101010101" pitchFamily="2" charset="-122"/>
            </a:endParaRPr>
          </a:p>
          <a:p>
            <a:r>
              <a:rPr lang="ru-RU" sz="1400" b="0">
                <a:ea typeface="SimSun" panose="02010600030101010101" pitchFamily="2" charset="-122"/>
              </a:rPr>
              <a:t> </a:t>
            </a:r>
          </a:p>
          <a:p>
            <a:r>
              <a:rPr lang="zh-CN" altLang="en-US" sz="1400" b="0">
                <a:latin typeface="SimSun" panose="02010600030101010101" pitchFamily="2" charset="-122"/>
                <a:ea typeface="SimSun" panose="02010600030101010101" pitchFamily="2" charset="-122"/>
              </a:rPr>
              <a:t>当春风吹来的时候</a:t>
            </a:r>
            <a:endParaRPr lang="ru-RU" sz="1400" b="0">
              <a:ea typeface="SimSun" panose="02010600030101010101" pitchFamily="2" charset="-122"/>
            </a:endParaRPr>
          </a:p>
          <a:p>
            <a:r>
              <a:rPr lang="zh-CN" altLang="en-US" sz="1400" b="0">
                <a:latin typeface="SimSun" panose="02010600030101010101" pitchFamily="2" charset="-122"/>
                <a:ea typeface="SimSun" panose="02010600030101010101" pitchFamily="2" charset="-122"/>
              </a:rPr>
              <a:t>你站在季节的十字路口</a:t>
            </a:r>
            <a:endParaRPr lang="ru-RU" sz="1400" b="0">
              <a:ea typeface="SimSun" panose="02010600030101010101" pitchFamily="2" charset="-122"/>
            </a:endParaRPr>
          </a:p>
          <a:p>
            <a:r>
              <a:rPr lang="zh-CN" altLang="en-US" sz="1400" b="0">
                <a:latin typeface="SimSun" panose="02010600030101010101" pitchFamily="2" charset="-122"/>
                <a:ea typeface="SimSun" panose="02010600030101010101" pitchFamily="2" charset="-122"/>
              </a:rPr>
              <a:t>带着萨夫拉索夫一样的心情</a:t>
            </a:r>
            <a:endParaRPr lang="ru-RU" sz="1400" b="0">
              <a:ea typeface="SimSun" panose="02010600030101010101" pitchFamily="2" charset="-122"/>
            </a:endParaRPr>
          </a:p>
          <a:p>
            <a:r>
              <a:rPr lang="zh-CN" altLang="en-US" sz="1400" b="0">
                <a:latin typeface="SimSun" panose="02010600030101010101" pitchFamily="2" charset="-122"/>
                <a:ea typeface="SimSun" panose="02010600030101010101" pitchFamily="2" charset="-122"/>
              </a:rPr>
              <a:t>聆听春天的节奏</a:t>
            </a:r>
            <a:endParaRPr lang="ru-RU" sz="1400" b="0">
              <a:ea typeface="SimSun" panose="02010600030101010101" pitchFamily="2" charset="-122"/>
            </a:endParaRPr>
          </a:p>
          <a:p>
            <a:r>
              <a:rPr lang="ru-RU" sz="1400" b="0">
                <a:ea typeface="SimSun" panose="02010600030101010101" pitchFamily="2" charset="-122"/>
              </a:rPr>
              <a:t> </a:t>
            </a:r>
          </a:p>
          <a:p>
            <a:r>
              <a:rPr lang="zh-CN" altLang="en-US" sz="1400" b="0">
                <a:latin typeface="SimSun" panose="02010600030101010101" pitchFamily="2" charset="-122"/>
                <a:ea typeface="SimSun" panose="02010600030101010101" pitchFamily="2" charset="-122"/>
              </a:rPr>
              <a:t>当春风吹来的时候</a:t>
            </a:r>
            <a:endParaRPr lang="ru-RU" sz="1400" b="0">
              <a:ea typeface="SimSun" panose="02010600030101010101" pitchFamily="2" charset="-122"/>
            </a:endParaRPr>
          </a:p>
          <a:p>
            <a:r>
              <a:rPr lang="zh-CN" altLang="en-US" sz="1400" b="0">
                <a:latin typeface="SimSun" panose="02010600030101010101" pitchFamily="2" charset="-122"/>
                <a:ea typeface="SimSun" panose="02010600030101010101" pitchFamily="2" charset="-122"/>
              </a:rPr>
              <a:t>我依然把寒冷的北国驻守</a:t>
            </a:r>
            <a:endParaRPr lang="ru-RU" sz="1400" b="0">
              <a:ea typeface="SimSun" panose="02010600030101010101" pitchFamily="2" charset="-122"/>
            </a:endParaRPr>
          </a:p>
          <a:p>
            <a:r>
              <a:rPr lang="zh-CN" altLang="en-US" sz="1400" b="0">
                <a:latin typeface="SimSun" panose="02010600030101010101" pitchFamily="2" charset="-122"/>
                <a:ea typeface="SimSun" panose="02010600030101010101" pitchFamily="2" charset="-122"/>
              </a:rPr>
              <a:t>吟唱着</a:t>
            </a:r>
            <a:r>
              <a:rPr lang="en-US" altLang="zh-CN" sz="1400" b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CN" altLang="en-US" sz="1400" b="0">
                <a:latin typeface="SimSun" panose="02010600030101010101" pitchFamily="2" charset="-122"/>
                <a:ea typeface="SimSun" panose="02010600030101010101" pitchFamily="2" charset="-122"/>
              </a:rPr>
              <a:t>三套马车</a:t>
            </a:r>
            <a:r>
              <a:rPr lang="en-US" altLang="zh-CN" sz="1400" b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endParaRPr lang="ru-RU" sz="1400" b="0">
              <a:ea typeface="SimSun" panose="02010600030101010101" pitchFamily="2" charset="-122"/>
            </a:endParaRPr>
          </a:p>
          <a:p>
            <a:r>
              <a:rPr lang="zh-CN" altLang="en-US" sz="1400" b="0">
                <a:latin typeface="SimSun" panose="02010600030101010101" pitchFamily="2" charset="-122"/>
                <a:ea typeface="SimSun" panose="02010600030101010101" pitchFamily="2" charset="-122"/>
              </a:rPr>
              <a:t>在冬天的诗行里行走</a:t>
            </a:r>
            <a:endParaRPr lang="ru-RU" sz="1400" b="0">
              <a:ea typeface="SimSun" panose="02010600030101010101" pitchFamily="2" charset="-122"/>
            </a:endParaRPr>
          </a:p>
          <a:p>
            <a:r>
              <a:rPr lang="ru-RU" sz="1400" b="0">
                <a:ea typeface="SimSun" panose="02010600030101010101" pitchFamily="2" charset="-122"/>
              </a:rPr>
              <a:t> </a:t>
            </a:r>
          </a:p>
          <a:p>
            <a:r>
              <a:rPr lang="en-US" sz="1200" b="0" err="1">
                <a:latin typeface="SimSun" panose="02010600030101010101" pitchFamily="2" charset="-122"/>
                <a:ea typeface="SimSun" panose="02010600030101010101" pitchFamily="2" charset="-122"/>
              </a:rPr>
              <a:t>文心</a:t>
            </a:r>
            <a:r>
              <a:rPr lang="ru-RU" sz="1200" b="0">
                <a:ea typeface="SimSun" panose="02010600030101010101" pitchFamily="2" charset="-122"/>
              </a:rPr>
              <a:t> 2008</a:t>
            </a:r>
            <a:r>
              <a:rPr lang="en-US" sz="1200" b="0">
                <a:latin typeface="SimSun" panose="02010600030101010101" pitchFamily="2" charset="-122"/>
                <a:ea typeface="SimSun" panose="02010600030101010101" pitchFamily="2" charset="-122"/>
              </a:rPr>
              <a:t>年</a:t>
            </a:r>
            <a:r>
              <a:rPr lang="ru-RU" sz="1200" b="0">
                <a:ea typeface="SimSun" panose="02010600030101010101" pitchFamily="2" charset="-122"/>
              </a:rPr>
              <a:t> 1</a:t>
            </a:r>
            <a:r>
              <a:rPr lang="en-US" sz="1200" b="0">
                <a:latin typeface="SimSun" panose="02010600030101010101" pitchFamily="2" charset="-122"/>
                <a:ea typeface="SimSun" panose="02010600030101010101" pitchFamily="2" charset="-122"/>
              </a:rPr>
              <a:t>月</a:t>
            </a:r>
            <a:endParaRPr lang="ru-RU" sz="1200" b="0">
              <a:ea typeface="SimSun" panose="02010600030101010101" pitchFamily="2" charset="-122"/>
            </a:endParaRPr>
          </a:p>
          <a:p>
            <a:r>
              <a:rPr lang="ru-RU" sz="1200" b="0">
                <a:ea typeface="SimSun" panose="02010600030101010101" pitchFamily="2" charset="-122"/>
              </a:rPr>
              <a:t>2019</a:t>
            </a:r>
            <a:r>
              <a:rPr lang="en-US" sz="1200" b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sz="1200" b="0">
                <a:ea typeface="SimSun" panose="02010600030101010101" pitchFamily="2" charset="-122"/>
              </a:rPr>
              <a:t>3</a:t>
            </a:r>
            <a:r>
              <a:rPr lang="en-US" sz="1200" b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sz="1200" b="0">
                <a:ea typeface="SimSun" panose="02010600030101010101" pitchFamily="2" charset="-122"/>
              </a:rPr>
              <a:t>12 </a:t>
            </a:r>
            <a:r>
              <a:rPr lang="en-US" sz="1200" b="0" err="1">
                <a:latin typeface="SimSun" panose="02010600030101010101" pitchFamily="2" charset="-122"/>
                <a:ea typeface="SimSun" panose="02010600030101010101" pitchFamily="2" charset="-122"/>
              </a:rPr>
              <a:t>布尔东诺夫 译</a:t>
            </a:r>
            <a:endParaRPr lang="ru-RU" sz="1200" b="0">
              <a:ea typeface="SimSun" panose="02010600030101010101" pitchFamily="2" charset="-122"/>
            </a:endParaRPr>
          </a:p>
          <a:p>
            <a:r>
              <a:rPr lang="ru-RU" sz="1200" b="0">
                <a:ea typeface="SimSun" panose="02010600030101010101" pitchFamily="2" charset="-122"/>
              </a:rPr>
              <a:t>2019</a:t>
            </a:r>
            <a:r>
              <a:rPr lang="en-US" sz="1200" b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sz="1200" b="0">
                <a:ea typeface="SimSun" panose="02010600030101010101" pitchFamily="2" charset="-122"/>
              </a:rPr>
              <a:t>5</a:t>
            </a:r>
            <a:r>
              <a:rPr lang="en-US" sz="1200" b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sz="1200" b="0">
                <a:ea typeface="SimSun" panose="02010600030101010101" pitchFamily="2" charset="-122"/>
              </a:rPr>
              <a:t>12 </a:t>
            </a:r>
            <a:r>
              <a:rPr lang="en-US" sz="1200" b="0" err="1">
                <a:latin typeface="SimSun" panose="02010600030101010101" pitchFamily="2" charset="-122"/>
                <a:ea typeface="SimSun" panose="02010600030101010101" pitchFamily="2" charset="-122"/>
              </a:rPr>
              <a:t>布尔东诺夫 修改</a:t>
            </a:r>
            <a:endParaRPr lang="ru-RU" sz="1200" b="0">
              <a:ea typeface="SimSun" panose="02010600030101010101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44208" y="260648"/>
            <a:ext cx="2359620" cy="56938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/>
            <a:r>
              <a:rPr lang="ru-RU" sz="1400" b="0">
                <a:latin typeface="Arial Narrow" pitchFamily="34" charset="0"/>
              </a:rPr>
              <a:t>Когда весенний ветер веет</a:t>
            </a:r>
          </a:p>
          <a:p>
            <a:r>
              <a:rPr lang="ru-RU" sz="1400" b="0">
                <a:latin typeface="Arial Narrow" pitchFamily="34" charset="0"/>
              </a:rPr>
              <a:t> </a:t>
            </a:r>
          </a:p>
          <a:p>
            <a:r>
              <a:rPr lang="ru-RU" sz="1400" b="0">
                <a:latin typeface="Arial Narrow" pitchFamily="34" charset="0"/>
              </a:rPr>
              <a:t>Когда весенний ветер веет,</a:t>
            </a:r>
          </a:p>
          <a:p>
            <a:r>
              <a:rPr lang="ru-RU" sz="1400" b="0">
                <a:latin typeface="Arial Narrow" pitchFamily="34" charset="0"/>
              </a:rPr>
              <a:t>ручей в долине горной мчится</a:t>
            </a:r>
          </a:p>
          <a:p>
            <a:r>
              <a:rPr lang="ru-RU" sz="1400" b="0">
                <a:latin typeface="Arial Narrow" pitchFamily="34" charset="0"/>
              </a:rPr>
              <a:t>и слёзы радости роняет,</a:t>
            </a:r>
          </a:p>
          <a:p>
            <a:r>
              <a:rPr lang="ru-RU" sz="1400" b="0">
                <a:latin typeface="Arial Narrow" pitchFamily="34" charset="0"/>
              </a:rPr>
              <a:t>земля роняет шали снежные,</a:t>
            </a:r>
          </a:p>
          <a:p>
            <a:r>
              <a:rPr lang="ru-RU" sz="1400" b="0">
                <a:latin typeface="Arial Narrow" pitchFamily="34" charset="0"/>
              </a:rPr>
              <a:t>и рощи тёмные свежеют.</a:t>
            </a:r>
          </a:p>
          <a:p>
            <a:r>
              <a:rPr lang="ru-RU" sz="1400" b="0">
                <a:latin typeface="Arial Narrow" pitchFamily="34" charset="0"/>
              </a:rPr>
              <a:t> </a:t>
            </a:r>
          </a:p>
          <a:p>
            <a:r>
              <a:rPr lang="ru-RU" sz="1400" b="0">
                <a:latin typeface="Arial Narrow" pitchFamily="34" charset="0"/>
              </a:rPr>
              <a:t>Когда весенний ветер веет,</a:t>
            </a:r>
          </a:p>
          <a:p>
            <a:r>
              <a:rPr lang="ru-RU" sz="1400" b="0">
                <a:latin typeface="Arial Narrow" pitchFamily="34" charset="0"/>
              </a:rPr>
              <a:t>тревожа сон плакучей ивы,</a:t>
            </a:r>
          </a:p>
          <a:p>
            <a:r>
              <a:rPr lang="ru-RU" sz="1400" b="0">
                <a:latin typeface="Arial Narrow" pitchFamily="34" charset="0"/>
              </a:rPr>
              <a:t>над гладью пруда полукруглого,</a:t>
            </a:r>
          </a:p>
          <a:p>
            <a:r>
              <a:rPr lang="ru-RU" sz="1400" b="0">
                <a:latin typeface="Arial Narrow" pitchFamily="34" charset="0"/>
              </a:rPr>
              <a:t>смотри: грачи вернулись с юга,</a:t>
            </a:r>
          </a:p>
          <a:p>
            <a:r>
              <a:rPr lang="ru-RU" sz="1400" b="0">
                <a:latin typeface="Arial Narrow" pitchFamily="34" charset="0"/>
              </a:rPr>
              <a:t>на ветвях гнёзда тяжелеют.</a:t>
            </a:r>
          </a:p>
          <a:p>
            <a:r>
              <a:rPr lang="ru-RU" sz="1400" b="0">
                <a:latin typeface="Arial Narrow" pitchFamily="34" charset="0"/>
              </a:rPr>
              <a:t> </a:t>
            </a:r>
          </a:p>
          <a:p>
            <a:r>
              <a:rPr lang="ru-RU" sz="1400" b="0">
                <a:latin typeface="Arial Narrow" pitchFamily="34" charset="0"/>
              </a:rPr>
              <a:t>Когда весенний ветер веет,</a:t>
            </a:r>
          </a:p>
          <a:p>
            <a:r>
              <a:rPr lang="ru-RU" sz="1400" b="0">
                <a:latin typeface="Arial Narrow" pitchFamily="34" charset="0"/>
              </a:rPr>
              <a:t>вслед за Саврасовым у двери</a:t>
            </a:r>
          </a:p>
          <a:p>
            <a:r>
              <a:rPr lang="ru-RU" sz="1400" b="0">
                <a:latin typeface="Arial Narrow" pitchFamily="34" charset="0"/>
              </a:rPr>
              <a:t>в открытый мир весенних ритмов</a:t>
            </a:r>
          </a:p>
          <a:p>
            <a:r>
              <a:rPr lang="ru-RU" sz="1400" b="0">
                <a:latin typeface="Arial Narrow" pitchFamily="34" charset="0"/>
              </a:rPr>
              <a:t>ты погружён, благоговея.</a:t>
            </a:r>
          </a:p>
          <a:p>
            <a:r>
              <a:rPr lang="ru-RU" sz="1400" b="0">
                <a:latin typeface="Arial Narrow" pitchFamily="34" charset="0"/>
              </a:rPr>
              <a:t> </a:t>
            </a:r>
          </a:p>
          <a:p>
            <a:r>
              <a:rPr lang="ru-RU" sz="1400" b="0">
                <a:latin typeface="Arial Narrow" pitchFamily="34" charset="0"/>
              </a:rPr>
              <a:t>Когда весенний ветер веет,</a:t>
            </a:r>
          </a:p>
          <a:p>
            <a:r>
              <a:rPr lang="ru-RU" sz="1400" b="0">
                <a:latin typeface="Arial Narrow" pitchFamily="34" charset="0"/>
              </a:rPr>
              <a:t>меня одну пленяет север,</a:t>
            </a:r>
          </a:p>
          <a:p>
            <a:r>
              <a:rPr lang="ru-RU" sz="1400" b="0">
                <a:latin typeface="Arial Narrow" pitchFamily="34" charset="0"/>
              </a:rPr>
              <a:t>я всё пою, как тройка мчится,</a:t>
            </a:r>
          </a:p>
          <a:p>
            <a:r>
              <a:rPr lang="ru-RU" sz="1400" b="0">
                <a:latin typeface="Arial Narrow" pitchFamily="34" charset="0"/>
              </a:rPr>
              <a:t>и с песней зимней я за нею.</a:t>
            </a:r>
          </a:p>
          <a:p>
            <a:r>
              <a:rPr lang="ru-RU" sz="1200" b="0">
                <a:latin typeface="Arial Narrow" pitchFamily="34" charset="0"/>
              </a:rPr>
              <a:t> </a:t>
            </a:r>
          </a:p>
          <a:p>
            <a:r>
              <a:rPr lang="ru-RU" sz="1200" b="0" err="1">
                <a:latin typeface="Arial Narrow" pitchFamily="34" charset="0"/>
              </a:rPr>
              <a:t>Вэнь Синь. Январь 2008</a:t>
            </a:r>
          </a:p>
          <a:p>
            <a:r>
              <a:rPr lang="ru-RU" sz="1200" b="0">
                <a:latin typeface="Arial Narrow" pitchFamily="34" charset="0"/>
              </a:rPr>
              <a:t>12 марта 2019 перевёл Игорь Бурдонов</a:t>
            </a:r>
          </a:p>
          <a:p>
            <a:r>
              <a:rPr lang="ru-RU" sz="1200" b="0">
                <a:latin typeface="Arial Narrow" pitchFamily="34" charset="0"/>
              </a:rPr>
              <a:t>12 мая 2019 перевод исправлен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7784" y="6011996"/>
            <a:ext cx="369331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1200" b="0" smtClean="0">
                <a:latin typeface="SimSun" panose="02010600030101010101" pitchFamily="2" charset="-122"/>
                <a:ea typeface="SimSun" panose="02010600030101010101" pitchFamily="2" charset="-122"/>
              </a:rPr>
              <a:t>注</a:t>
            </a:r>
            <a:r>
              <a:rPr lang="zh-CN" altLang="en-US" sz="1200" b="0">
                <a:latin typeface="SimSun" panose="02010600030101010101" pitchFamily="2" charset="-122"/>
                <a:ea typeface="SimSun" panose="02010600030101010101" pitchFamily="2" charset="-122"/>
              </a:rPr>
              <a:t>：萨夫拉索夫，十九世纪俄罗斯四大风景画家之一</a:t>
            </a:r>
            <a:r>
              <a:rPr lang="zh-CN" altLang="en-US" sz="1200" b="0" smtClean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altLang="zh-CN" sz="1200" b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1200" b="0" smtClean="0">
                <a:latin typeface="SimSun" panose="02010600030101010101" pitchFamily="2" charset="-122"/>
                <a:ea typeface="SimSun" panose="02010600030101010101" pitchFamily="2" charset="-122"/>
              </a:rPr>
              <a:t>代</a:t>
            </a:r>
            <a:r>
              <a:rPr lang="zh-CN" altLang="en-US" sz="1200" b="0">
                <a:latin typeface="SimSun" panose="02010600030101010101" pitchFamily="2" charset="-122"/>
                <a:ea typeface="SimSun" panose="02010600030101010101" pitchFamily="2" charset="-122"/>
              </a:rPr>
              <a:t>表作</a:t>
            </a:r>
            <a:r>
              <a:rPr lang="en-US" altLang="zh-CN" sz="1200" b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CN" altLang="en-US" sz="1200" b="0">
                <a:latin typeface="SimSun" panose="02010600030101010101" pitchFamily="2" charset="-122"/>
                <a:ea typeface="SimSun" panose="02010600030101010101" pitchFamily="2" charset="-122"/>
              </a:rPr>
              <a:t>白嘴鸟飞来了</a:t>
            </a:r>
            <a:r>
              <a:rPr lang="en-US" altLang="zh-CN" sz="1200" b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r>
              <a:rPr lang="zh-CN" altLang="en-US" sz="1200" b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1200" b="0">
              <a:ea typeface="SimSun" panose="02010600030101010101" pitchFamily="2" charset="-122"/>
            </a:endParaRPr>
          </a:p>
        </p:txBody>
      </p:sp>
      <p:pic>
        <p:nvPicPr>
          <p:cNvPr id="27" name="Рисунок 26" descr="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7548" y="130808"/>
            <a:ext cx="1120316" cy="111718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711391" y="1156102"/>
            <a:ext cx="251684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200" b="0"/>
              <a:t>А. К. Савра́сов. «Грачи прилетели</a:t>
            </a:r>
            <a:r>
              <a:rPr lang="ru-RU" sz="1200" b="0" smtClean="0"/>
              <a:t>»</a:t>
            </a:r>
            <a:endParaRPr lang="ru-RU" sz="1200" b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680824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76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5" r="19838" b="4851"/>
          <a:stretch>
            <a:fillRect/>
          </a:stretch>
        </p:blipFill>
        <p:spPr>
          <a:xfrm>
            <a:off x="4360291" y="153336"/>
            <a:ext cx="4532189" cy="6300000"/>
          </a:xfrm>
          <a:prstGeom prst="rect">
            <a:avLst/>
          </a:prstGeom>
        </p:spPr>
      </p:pic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274935" y="332656"/>
            <a:ext cx="4873129" cy="563231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0" dirty="0">
                <a:latin typeface="SimSun" panose="02010600030101010101" pitchFamily="2" charset="-122"/>
                <a:ea typeface="SimSun" panose="02010600030101010101" pitchFamily="2" charset="-122"/>
              </a:rPr>
              <a:t>科学文章和书籍</a:t>
            </a:r>
            <a:r>
              <a:rPr lang="ru-RU" sz="2400" b="0" dirty="0" smtClean="0">
                <a:ea typeface="SimSun" panose="02010600030101010101" pitchFamily="2" charset="-122"/>
              </a:rPr>
              <a:t>: </a:t>
            </a:r>
            <a:r>
              <a:rPr lang="ru-RU" sz="2400" b="0" dirty="0" smtClean="0">
                <a:latin typeface="Times New Roman"/>
                <a:ea typeface="SimSun" panose="02010600030101010101" pitchFamily="2" charset="-122"/>
                <a:cs typeface="Times New Roman"/>
              </a:rPr>
              <a:t>~</a:t>
            </a:r>
            <a:r>
              <a:rPr lang="ru-RU" sz="2400" b="0" dirty="0" smtClean="0">
                <a:ea typeface="SimSun" panose="02010600030101010101" pitchFamily="2" charset="-122"/>
              </a:rPr>
              <a:t>170</a:t>
            </a:r>
          </a:p>
          <a:p>
            <a:pPr>
              <a:lnSpc>
                <a:spcPct val="150000"/>
              </a:lnSpc>
            </a:pPr>
            <a:r>
              <a:rPr lang="zh-CN" altLang="en-US" sz="2400" b="0" dirty="0">
                <a:latin typeface="SimSun" panose="02010600030101010101" pitchFamily="2" charset="-122"/>
                <a:ea typeface="SimSun" panose="02010600030101010101" pitchFamily="2" charset="-122"/>
              </a:rPr>
              <a:t>诗歌和散文的出版</a:t>
            </a:r>
            <a:r>
              <a:rPr lang="zh-CN" altLang="en-US" sz="2400" b="0" dirty="0" smtClean="0">
                <a:latin typeface="SimSun" panose="02010600030101010101" pitchFamily="2" charset="-122"/>
                <a:ea typeface="SimSun" panose="02010600030101010101" pitchFamily="2" charset="-122"/>
              </a:rPr>
              <a:t>物</a:t>
            </a:r>
            <a:r>
              <a:rPr lang="ru-RU" sz="2400" b="0" dirty="0" smtClean="0">
                <a:ea typeface="SimSun" panose="02010600030101010101" pitchFamily="2" charset="-122"/>
              </a:rPr>
              <a:t>: </a:t>
            </a:r>
            <a:r>
              <a:rPr lang="ru-RU" sz="2400" b="0" dirty="0">
                <a:latin typeface="Times New Roman"/>
                <a:ea typeface="SimSun" panose="02010600030101010101" pitchFamily="2" charset="-122"/>
                <a:cs typeface="Times New Roman"/>
              </a:rPr>
              <a:t>~ </a:t>
            </a:r>
            <a:r>
              <a:rPr lang="ru-RU" sz="2400" b="0" dirty="0" smtClean="0">
                <a:latin typeface="Times New Roman"/>
                <a:ea typeface="SimSun" panose="02010600030101010101" pitchFamily="2" charset="-122"/>
                <a:cs typeface="Times New Roman"/>
              </a:rPr>
              <a:t>1</a:t>
            </a:r>
            <a:r>
              <a:rPr lang="ru-RU" sz="2400" b="0" dirty="0" smtClean="0">
                <a:ea typeface="SimSun" panose="02010600030101010101" pitchFamily="2" charset="-122"/>
              </a:rPr>
              <a:t>00</a:t>
            </a:r>
          </a:p>
          <a:p>
            <a:pPr>
              <a:lnSpc>
                <a:spcPct val="150000"/>
              </a:lnSpc>
            </a:pPr>
            <a:r>
              <a:rPr lang="ja-JP" altLang="en-US" sz="2400" b="0" dirty="0">
                <a:latin typeface="SimSun" panose="02010600030101010101" pitchFamily="2" charset="-122"/>
                <a:ea typeface="SimSun" panose="02010600030101010101" pitchFamily="2" charset="-122"/>
              </a:rPr>
              <a:t>写诗的数量 </a:t>
            </a:r>
            <a:r>
              <a:rPr lang="ru-RU" sz="2400" b="0" dirty="0" smtClean="0">
                <a:ea typeface="SimSun" panose="02010600030101010101" pitchFamily="2" charset="-122"/>
              </a:rPr>
              <a:t>: </a:t>
            </a:r>
            <a:r>
              <a:rPr lang="ru-RU" sz="2400" b="0" dirty="0">
                <a:latin typeface="Times New Roman"/>
                <a:ea typeface="SimSun" panose="02010600030101010101" pitchFamily="2" charset="-122"/>
                <a:cs typeface="Times New Roman"/>
              </a:rPr>
              <a:t>~ </a:t>
            </a:r>
            <a:r>
              <a:rPr lang="ru-RU" sz="2400" b="0" dirty="0" smtClean="0">
                <a:ea typeface="SimSun" panose="02010600030101010101" pitchFamily="2" charset="-122"/>
              </a:rPr>
              <a:t>3 000</a:t>
            </a:r>
          </a:p>
          <a:p>
            <a:pPr>
              <a:lnSpc>
                <a:spcPct val="150000"/>
              </a:lnSpc>
            </a:pPr>
            <a:r>
              <a:rPr lang="zh-CN" altLang="en-US" sz="2400" b="0" dirty="0">
                <a:latin typeface="SimSun" panose="02010600030101010101" pitchFamily="2" charset="-122"/>
                <a:ea typeface="SimSun" panose="02010600030101010101" pitchFamily="2" charset="-122"/>
              </a:rPr>
              <a:t>绘制的绘画数量 </a:t>
            </a:r>
            <a:r>
              <a:rPr lang="ru-RU" sz="2400" b="0" dirty="0" smtClean="0">
                <a:ea typeface="SimSun" panose="02010600030101010101" pitchFamily="2" charset="-122"/>
              </a:rPr>
              <a:t>: </a:t>
            </a:r>
            <a:r>
              <a:rPr lang="ru-RU" sz="2400" b="0" dirty="0">
                <a:latin typeface="Times New Roman"/>
                <a:ea typeface="SimSun" panose="02010600030101010101" pitchFamily="2" charset="-122"/>
                <a:cs typeface="Times New Roman"/>
              </a:rPr>
              <a:t>~ </a:t>
            </a:r>
            <a:r>
              <a:rPr lang="ru-RU" sz="2400" b="0" dirty="0" smtClean="0">
                <a:ea typeface="SimSun" panose="02010600030101010101" pitchFamily="2" charset="-122"/>
              </a:rPr>
              <a:t>4 000</a:t>
            </a:r>
          </a:p>
          <a:p>
            <a:pPr>
              <a:lnSpc>
                <a:spcPct val="150000"/>
              </a:lnSpc>
            </a:pPr>
            <a:endParaRPr lang="ru-RU" sz="2400" b="0" dirty="0">
              <a:ea typeface="SimSun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0" dirty="0">
                <a:latin typeface="SimSun" panose="02010600030101010101" pitchFamily="2" charset="-122"/>
                <a:ea typeface="SimSun" panose="02010600030101010101" pitchFamily="2" charset="-122"/>
              </a:rPr>
              <a:t>谷羽翻译了我的</a:t>
            </a:r>
            <a:r>
              <a:rPr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327</a:t>
            </a:r>
            <a:r>
              <a:rPr lang="zh-CN" altLang="en-US" sz="2400" b="0" dirty="0">
                <a:latin typeface="SimSun" panose="02010600030101010101" pitchFamily="2" charset="-122"/>
                <a:ea typeface="SimSun" panose="02010600030101010101" pitchFamily="2" charset="-122"/>
              </a:rPr>
              <a:t>首诗</a:t>
            </a:r>
            <a:r>
              <a:rPr lang="zh-CN" altLang="en-US" sz="2400" b="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altLang="zh-CN" sz="2400" b="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0" dirty="0" smtClean="0">
                <a:latin typeface="SimSun" panose="02010600030101010101" pitchFamily="2" charset="-122"/>
                <a:ea typeface="SimSun" panose="02010600030101010101" pitchFamily="2" charset="-122"/>
              </a:rPr>
              <a:t>以</a:t>
            </a:r>
            <a:r>
              <a:rPr lang="zh-CN" altLang="en-US" sz="2400" b="0" dirty="0">
                <a:latin typeface="SimSun" panose="02010600030101010101" pitchFamily="2" charset="-122"/>
                <a:ea typeface="SimSun" panose="02010600030101010101" pitchFamily="2" charset="-122"/>
              </a:rPr>
              <a:t>及 </a:t>
            </a:r>
            <a:r>
              <a:rPr lang="en-US" altLang="ja-JP" sz="2400" b="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CN" altLang="en-US" sz="2400" b="0" dirty="0" smtClean="0">
                <a:latin typeface="SimSun" panose="02010600030101010101" pitchFamily="2" charset="-122"/>
                <a:ea typeface="SimSun" panose="02010600030101010101" pitchFamily="2" charset="-122"/>
              </a:rPr>
              <a:t>道德里坡纬</a:t>
            </a:r>
            <a:r>
              <a:rPr lang="en-US" altLang="ja-JP" sz="2400" b="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r>
              <a:rPr lang="ja-JP" altLang="en-US" sz="2400" b="0" dirty="0">
                <a:latin typeface="SimSun" panose="02010600030101010101" pitchFamily="2" charset="-122"/>
                <a:ea typeface="SimSun" panose="02010600030101010101" pitchFamily="2" charset="-122"/>
              </a:rPr>
              <a:t> 一书（</a:t>
            </a:r>
            <a:r>
              <a:rPr lang="en-US" altLang="ja-JP" sz="2400" dirty="0">
                <a:latin typeface="SimSun" panose="02010600030101010101" pitchFamily="2" charset="-122"/>
                <a:ea typeface="SimSun" panose="02010600030101010101" pitchFamily="2" charset="-122"/>
              </a:rPr>
              <a:t>81</a:t>
            </a:r>
            <a:r>
              <a:rPr lang="ja-JP" altLang="en-US" sz="2400" b="0" dirty="0">
                <a:latin typeface="SimSun" panose="02010600030101010101" pitchFamily="2" charset="-122"/>
                <a:ea typeface="SimSun" panose="02010600030101010101" pitchFamily="2" charset="-122"/>
              </a:rPr>
              <a:t>章 </a:t>
            </a:r>
            <a:r>
              <a:rPr lang="ru-RU" altLang="ja-JP" sz="2400" b="0" dirty="0" smtClean="0">
                <a:ea typeface="SimSun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endParaRPr lang="ru-RU" sz="2400" b="0" dirty="0">
              <a:ea typeface="SimSun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ja-JP" altLang="en-US" sz="2400" b="0" dirty="0">
                <a:latin typeface="SimSun" panose="02010600030101010101" pitchFamily="2" charset="-122"/>
                <a:ea typeface="SimSun" panose="02010600030101010101" pitchFamily="2" charset="-122"/>
              </a:rPr>
              <a:t>与</a:t>
            </a:r>
            <a:r>
              <a:rPr lang="ja-JP" altLang="en-US" sz="2400" b="0" dirty="0" smtClean="0">
                <a:latin typeface="SimSun" panose="02010600030101010101" pitchFamily="2" charset="-122"/>
                <a:ea typeface="SimSun" panose="02010600030101010101" pitchFamily="2" charset="-122"/>
              </a:rPr>
              <a:t>谷</a:t>
            </a:r>
            <a:r>
              <a:rPr lang="zh-CN" altLang="en-US" sz="2400" b="0" dirty="0">
                <a:latin typeface="SimSun" panose="02010600030101010101" pitchFamily="2" charset="-122"/>
                <a:ea typeface="SimSun" panose="02010600030101010101" pitchFamily="2" charset="-122"/>
              </a:rPr>
              <a:t>羽</a:t>
            </a:r>
            <a:r>
              <a:rPr lang="ja-JP" altLang="en-US" sz="2400" b="0" dirty="0" smtClean="0">
                <a:latin typeface="SimSun" panose="02010600030101010101" pitchFamily="2" charset="-122"/>
                <a:ea typeface="SimSun" panose="02010600030101010101" pitchFamily="2" charset="-122"/>
              </a:rPr>
              <a:t>的</a:t>
            </a:r>
            <a:r>
              <a:rPr lang="ja-JP" altLang="en-US" sz="2400" b="0" dirty="0">
                <a:latin typeface="SimSun" panose="02010600030101010101" pitchFamily="2" charset="-122"/>
                <a:ea typeface="SimSun" panose="02010600030101010101" pitchFamily="2" charset="-122"/>
              </a:rPr>
              <a:t>信件：</a:t>
            </a:r>
            <a:r>
              <a:rPr lang="en-US" altLang="ja-JP" sz="2400" dirty="0">
                <a:latin typeface="SimSun" panose="02010600030101010101" pitchFamily="2" charset="-122"/>
                <a:ea typeface="SimSun" panose="02010600030101010101" pitchFamily="2" charset="-122"/>
              </a:rPr>
              <a:t>1500</a:t>
            </a:r>
            <a:r>
              <a:rPr lang="ja-JP" altLang="en-US" sz="2400" b="0" dirty="0">
                <a:latin typeface="SimSun" panose="02010600030101010101" pitchFamily="2" charset="-122"/>
                <a:ea typeface="SimSun" panose="02010600030101010101" pitchFamily="2" charset="-122"/>
              </a:rPr>
              <a:t>封 </a:t>
            </a:r>
            <a:endParaRPr lang="ru-RU" altLang="ja-JP" sz="2400" b="0" dirty="0" smtClean="0">
              <a:ea typeface="SimSun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ja-JP" altLang="en-US" sz="2400" b="0" dirty="0" smtClean="0">
                <a:latin typeface="SimSun" panose="02010600030101010101" pitchFamily="2" charset="-122"/>
                <a:ea typeface="SimSun" panose="02010600030101010101" pitchFamily="2" charset="-122"/>
              </a:rPr>
              <a:t>与</a:t>
            </a:r>
            <a:r>
              <a:rPr lang="ja-JP" altLang="en-US" sz="2400" b="0" dirty="0">
                <a:latin typeface="SimSun" panose="02010600030101010101" pitchFamily="2" charset="-122"/>
                <a:ea typeface="SimSun" panose="02010600030101010101" pitchFamily="2" charset="-122"/>
              </a:rPr>
              <a:t>郝尔启</a:t>
            </a:r>
            <a:r>
              <a:rPr lang="ja-JP" altLang="en-US" sz="2400" b="0" dirty="0" smtClean="0">
                <a:latin typeface="SimSun" panose="02010600030101010101" pitchFamily="2" charset="-122"/>
                <a:ea typeface="SimSun" panose="02010600030101010101" pitchFamily="2" charset="-122"/>
              </a:rPr>
              <a:t>的</a:t>
            </a:r>
            <a:r>
              <a:rPr lang="ja-JP" altLang="en-US" sz="2400" b="0" dirty="0">
                <a:latin typeface="SimSun" panose="02010600030101010101" pitchFamily="2" charset="-122"/>
                <a:ea typeface="SimSun" panose="02010600030101010101" pitchFamily="2" charset="-122"/>
              </a:rPr>
              <a:t>信件：</a:t>
            </a:r>
            <a:r>
              <a:rPr lang="en-US" altLang="ja-JP" sz="2400" dirty="0">
                <a:latin typeface="SimSun" panose="02010600030101010101" pitchFamily="2" charset="-122"/>
                <a:ea typeface="SimSun" panose="02010600030101010101" pitchFamily="2" charset="-122"/>
              </a:rPr>
              <a:t>230</a:t>
            </a:r>
            <a:r>
              <a:rPr lang="ja-JP" altLang="en-US" sz="2400" b="0" dirty="0">
                <a:latin typeface="SimSun" panose="02010600030101010101" pitchFamily="2" charset="-122"/>
                <a:ea typeface="SimSun" panose="02010600030101010101" pitchFamily="2" charset="-122"/>
              </a:rPr>
              <a:t>封</a:t>
            </a:r>
            <a:endParaRPr lang="ru-RU" sz="2400" b="0" dirty="0">
              <a:ea typeface="SimSun" panose="02010600030101010101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64088" y="5517232"/>
            <a:ext cx="343363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800" dirty="0">
                <a:latin typeface="SimSun" panose="02010600030101010101" pitchFamily="2" charset="-122"/>
                <a:ea typeface="SimSun" panose="02010600030101010101" pitchFamily="2" charset="-122"/>
              </a:rPr>
              <a:t>219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首诗 </a:t>
            </a:r>
            <a:r>
              <a:rPr lang="en-US" altLang="zh-CN" sz="2800" dirty="0">
                <a:latin typeface="SimSun" panose="02010600030101010101" pitchFamily="2" charset="-122"/>
                <a:ea typeface="SimSun" panose="02010600030101010101" pitchFamily="2" charset="-122"/>
              </a:rPr>
              <a:t>62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诗人</a:t>
            </a:r>
            <a:r>
              <a:rPr lang="en-US" altLang="zh-CN" sz="2800" dirty="0">
                <a:latin typeface="SimSun" panose="02010600030101010101" pitchFamily="2" charset="-122"/>
                <a:ea typeface="SimSun" panose="02010600030101010101" pitchFamily="2" charset="-122"/>
              </a:rPr>
              <a:t>300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岁</a:t>
            </a:r>
            <a:endParaRPr lang="ru-RU" sz="2800" dirty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94666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77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188640"/>
            <a:ext cx="5468805" cy="30777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ct val="0"/>
              </a:spcAft>
            </a:pPr>
            <a:r>
              <a:rPr lang="en-US" altLang="zh-CN" sz="2400" kern="0">
                <a:solidFill>
                  <a:srgbClr val="FF0000"/>
                </a:solidFill>
                <a:latin typeface="Times New Roman"/>
                <a:ea typeface="SimSun"/>
                <a:cs typeface="Times New Roman"/>
              </a:rPr>
              <a:t>《</a:t>
            </a:r>
            <a:r>
              <a:rPr lang="zh-CN" altLang="en-US" sz="2400" kern="0">
                <a:solidFill>
                  <a:srgbClr val="FF0000"/>
                </a:solidFill>
                <a:latin typeface="Times New Roman"/>
                <a:ea typeface="SimSun"/>
                <a:cs typeface="Times New Roman"/>
              </a:rPr>
              <a:t>语丝心韵</a:t>
            </a:r>
            <a:r>
              <a:rPr lang="en-US" altLang="zh-CN" sz="2400" kern="0">
                <a:solidFill>
                  <a:srgbClr val="FF0000"/>
                </a:solidFill>
                <a:latin typeface="Times New Roman"/>
                <a:ea typeface="SimSun"/>
                <a:cs typeface="Times New Roman"/>
              </a:rPr>
              <a:t>》</a:t>
            </a:r>
            <a:endParaRPr lang="ru-RU" sz="1000" kern="100">
              <a:latin typeface="Calibri"/>
              <a:ea typeface="SimSun"/>
              <a:cs typeface="Times New Roman"/>
            </a:endParaRPr>
          </a:p>
          <a:p>
            <a:pPr algn="ctr">
              <a:spcAft>
                <a:spcPct val="0"/>
              </a:spcAft>
            </a:pPr>
            <a:r>
              <a:rPr lang="ru-RU" sz="2400" ker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"Язык Шелковой Сердечной Рифмы"</a:t>
            </a:r>
            <a:endParaRPr lang="ru-RU" sz="1000" kern="100">
              <a:latin typeface="Calibri"/>
              <a:ea typeface="SimSun"/>
              <a:cs typeface="Times New Roman"/>
            </a:endParaRPr>
          </a:p>
          <a:p>
            <a:pPr algn="ctr">
              <a:spcAft>
                <a:spcPct val="0"/>
              </a:spcAft>
            </a:pPr>
            <a:r>
              <a:rPr lang="zh-CN" altLang="en-US" sz="1600" kern="0">
                <a:solidFill>
                  <a:srgbClr val="FF0000"/>
                </a:solidFill>
                <a:latin typeface="Times New Roman"/>
                <a:ea typeface="SimSun"/>
                <a:cs typeface="Times New Roman"/>
              </a:rPr>
              <a:t>致伊戈尔</a:t>
            </a:r>
            <a:r>
              <a:rPr lang="en-US" altLang="zh-CN" sz="1600" kern="0">
                <a:solidFill>
                  <a:srgbClr val="FF0000"/>
                </a:solidFill>
                <a:latin typeface="Times New Roman"/>
                <a:ea typeface="SimSun"/>
                <a:cs typeface="Times New Roman"/>
              </a:rPr>
              <a:t>·</a:t>
            </a:r>
            <a:r>
              <a:rPr lang="zh-CN" altLang="en-US" sz="1600" kern="0">
                <a:solidFill>
                  <a:srgbClr val="FF0000"/>
                </a:solidFill>
                <a:latin typeface="Times New Roman"/>
                <a:ea typeface="SimSun"/>
                <a:cs typeface="Times New Roman"/>
              </a:rPr>
              <a:t>布尔东诺夫</a:t>
            </a:r>
            <a:endParaRPr lang="ru-RU" sz="1000" kern="100">
              <a:latin typeface="Calibri"/>
              <a:ea typeface="SimSun"/>
              <a:cs typeface="Times New Roman"/>
            </a:endParaRPr>
          </a:p>
          <a:p>
            <a:pPr algn="ctr">
              <a:spcAft>
                <a:spcPct val="0"/>
              </a:spcAft>
            </a:pPr>
            <a:r>
              <a:rPr lang="ru-RU" sz="1600" kern="0">
                <a:solidFill>
                  <a:srgbClr val="FF0000"/>
                </a:solidFill>
                <a:latin typeface="Times New Roman"/>
                <a:ea typeface="SimSun"/>
                <a:cs typeface="Times New Roman"/>
              </a:rPr>
              <a:t> </a:t>
            </a:r>
            <a:endParaRPr lang="ru-RU" sz="1000" kern="100">
              <a:latin typeface="Calibri"/>
              <a:ea typeface="SimSun"/>
              <a:cs typeface="Times New Roman"/>
            </a:endParaRPr>
          </a:p>
          <a:p>
            <a:pPr algn="ctr">
              <a:spcAft>
                <a:spcPct val="0"/>
              </a:spcAft>
            </a:pPr>
            <a:r>
              <a:rPr lang="en-US" sz="2000">
                <a:solidFill>
                  <a:srgbClr val="FF0000"/>
                </a:solidFill>
                <a:latin typeface="Times New Roman"/>
                <a:ea typeface="SimSun"/>
                <a:cs typeface="SimSun"/>
              </a:rPr>
              <a:t>Heart melody</a:t>
            </a:r>
            <a:endParaRPr lang="ru-RU" sz="1100">
              <a:latin typeface="SimSun"/>
              <a:cs typeface="SimSun"/>
            </a:endParaRPr>
          </a:p>
          <a:p>
            <a:pPr algn="ctr">
              <a:spcAft>
                <a:spcPct val="0"/>
              </a:spcAft>
            </a:pPr>
            <a:r>
              <a:rPr lang="ru-RU" sz="2000">
                <a:latin typeface="Times New Roman"/>
                <a:ea typeface="SimSun"/>
                <a:cs typeface="SimSun"/>
              </a:rPr>
              <a:t>Мелодии сердца</a:t>
            </a:r>
            <a:endParaRPr lang="ru-RU" sz="1100">
              <a:latin typeface="SimSun"/>
              <a:cs typeface="SimSun"/>
            </a:endParaRPr>
          </a:p>
          <a:p>
            <a:pPr algn="ctr"/>
            <a:r>
              <a:rPr lang="en-US" sz="1400">
                <a:solidFill>
                  <a:srgbClr val="FF0000"/>
                </a:solidFill>
                <a:latin typeface="Times New Roman"/>
                <a:cs typeface="SimSun"/>
              </a:rPr>
              <a:t>To Mr. Igor Burdonov</a:t>
            </a:r>
            <a:endParaRPr lang="ru-RU" sz="1100">
              <a:latin typeface="SimSun"/>
              <a:cs typeface="SimSun"/>
            </a:endParaRPr>
          </a:p>
          <a:p>
            <a:pPr algn="ctr">
              <a:spcAft>
                <a:spcPct val="0"/>
              </a:spcAft>
            </a:pPr>
            <a:r>
              <a:rPr lang="en-US" sz="1400">
                <a:solidFill>
                  <a:srgbClr val="FF0000"/>
                </a:solidFill>
                <a:latin typeface="Times New Roman"/>
                <a:ea typeface="SimSun"/>
                <a:cs typeface="SimSun"/>
              </a:rPr>
              <a:t> </a:t>
            </a:r>
            <a:endParaRPr lang="ru-RU" sz="1100">
              <a:latin typeface="SimSun"/>
              <a:cs typeface="SimSun"/>
            </a:endParaRPr>
          </a:p>
          <a:p>
            <a:pPr algn="ctr">
              <a:spcAft>
                <a:spcPct val="0"/>
              </a:spcAft>
            </a:pPr>
            <a:r>
              <a:rPr lang="zh-CN" altLang="en-US" sz="1400">
                <a:solidFill>
                  <a:srgbClr val="0070C0"/>
                </a:solidFill>
                <a:latin typeface="Times New Roman"/>
                <a:ea typeface="SimSun"/>
                <a:cs typeface="Times New Roman"/>
              </a:rPr>
              <a:t>宋德利</a:t>
            </a:r>
            <a:r>
              <a:rPr lang="zh-CN" altLang="en-US" sz="1400">
                <a:solidFill>
                  <a:srgbClr val="0070C0"/>
                </a:solidFill>
                <a:latin typeface="SimSun"/>
                <a:ea typeface="Times New Roman"/>
                <a:cs typeface="SimSun"/>
              </a:rPr>
              <a:t> </a:t>
            </a:r>
            <a:r>
              <a:rPr lang="zh-CN" altLang="en-US" sz="1400">
                <a:solidFill>
                  <a:srgbClr val="0070C0"/>
                </a:solidFill>
                <a:latin typeface="Times New Roman"/>
                <a:ea typeface="SimSun"/>
                <a:cs typeface="Times New Roman"/>
              </a:rPr>
              <a:t>著</a:t>
            </a:r>
            <a:endParaRPr lang="ru-RU" sz="1100">
              <a:latin typeface="SimSun"/>
              <a:cs typeface="SimSun"/>
            </a:endParaRPr>
          </a:p>
          <a:p>
            <a:pPr algn="ctr">
              <a:spcAft>
                <a:spcPct val="0"/>
              </a:spcAft>
            </a:pPr>
            <a:r>
              <a:rPr lang="en-US" sz="1400">
                <a:solidFill>
                  <a:srgbClr val="0070C0"/>
                </a:solidFill>
                <a:latin typeface="Times New Roman"/>
                <a:ea typeface="SimSun"/>
                <a:cs typeface="SimSun"/>
              </a:rPr>
              <a:t>Song Deli</a:t>
            </a:r>
            <a:endParaRPr lang="ru-RU" sz="1100">
              <a:latin typeface="SimSun"/>
              <a:cs typeface="SimSun"/>
            </a:endParaRPr>
          </a:p>
          <a:p>
            <a:endParaRPr lang="ru-RU" sz="2400"/>
          </a:p>
        </p:txBody>
      </p:sp>
      <p:sp>
        <p:nvSpPr>
          <p:cNvPr id="4" name="TextBox 3"/>
          <p:cNvSpPr txBox="1"/>
          <p:nvPr/>
        </p:nvSpPr>
        <p:spPr>
          <a:xfrm>
            <a:off x="395537" y="3388057"/>
            <a:ext cx="3948197" cy="150810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鲜花蘸露尤美丽</a:t>
            </a:r>
            <a:r>
              <a:rPr lang="zh-CN" altLang="en-US" sz="2400" smtClean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altLang="zh-CN" sz="240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400" smtClean="0">
                <a:latin typeface="SimSun" panose="02010600030101010101" pitchFamily="2" charset="-122"/>
                <a:ea typeface="SimSun" panose="02010600030101010101" pitchFamily="2" charset="-122"/>
              </a:rPr>
              <a:t>笑</a:t>
            </a:r>
            <a:r>
              <a:rPr lang="zh-CN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脸沾泪更动人。 </a:t>
            </a:r>
            <a:endParaRPr lang="ru-RU" sz="2400">
              <a:ea typeface="SimSun" panose="02010600030101010101" pitchFamily="2" charset="-122"/>
            </a:endParaRPr>
          </a:p>
          <a:p>
            <a:endParaRPr lang="ru-RU" b="0" smtClean="0"/>
          </a:p>
          <a:p>
            <a:r>
              <a:rPr lang="en-US" sz="1600" b="0" smtClean="0"/>
              <a:t>Fresh </a:t>
            </a:r>
            <a:r>
              <a:rPr lang="en-US" sz="1600" b="0"/>
              <a:t>flowers with dew are more beautiful; </a:t>
            </a:r>
            <a:endParaRPr lang="ru-RU" sz="1600" b="0" smtClean="0"/>
          </a:p>
          <a:p>
            <a:r>
              <a:rPr lang="en-US" sz="1600" b="0" smtClean="0"/>
              <a:t>smiling </a:t>
            </a:r>
            <a:r>
              <a:rPr lang="en-US" sz="1600" b="0"/>
              <a:t>faces with tears are more touching. </a:t>
            </a:r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4932040" y="3388057"/>
            <a:ext cx="4103688" cy="19851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b="0" dirty="0">
                <a:latin typeface="Bookman Old Style" panose="02050604050505020204" pitchFamily="18" charset="0"/>
              </a:rPr>
              <a:t>Цветы особенно прекрасны, </a:t>
            </a:r>
            <a:endParaRPr lang="ru-RU" b="0" dirty="0" smtClean="0">
              <a:latin typeface="Bookman Old Style" panose="02050604050505020204" pitchFamily="18" charset="0"/>
            </a:endParaRPr>
          </a:p>
          <a:p>
            <a:pPr lvl="1"/>
            <a:r>
              <a:rPr lang="ru-RU" b="0" dirty="0" smtClean="0">
                <a:latin typeface="Bookman Old Style" panose="02050604050505020204" pitchFamily="18" charset="0"/>
              </a:rPr>
              <a:t>когда </a:t>
            </a:r>
            <a:r>
              <a:rPr lang="ru-RU" b="0" dirty="0">
                <a:latin typeface="Bookman Old Style" panose="02050604050505020204" pitchFamily="18" charset="0"/>
              </a:rPr>
              <a:t>на них сверкают росы.</a:t>
            </a:r>
          </a:p>
          <a:p>
            <a:r>
              <a:rPr lang="ru-RU" b="0" dirty="0">
                <a:latin typeface="Bookman Old Style" panose="02050604050505020204" pitchFamily="18" charset="0"/>
              </a:rPr>
              <a:t>Улыбка на лице ещё прекрасней, </a:t>
            </a:r>
            <a:endParaRPr lang="ru-RU" b="0" dirty="0" smtClean="0">
              <a:latin typeface="Bookman Old Style" panose="02050604050505020204" pitchFamily="18" charset="0"/>
            </a:endParaRPr>
          </a:p>
          <a:p>
            <a:pPr lvl="1"/>
            <a:r>
              <a:rPr lang="ru-RU" b="0" dirty="0" smtClean="0">
                <a:latin typeface="Bookman Old Style" panose="02050604050505020204" pitchFamily="18" charset="0"/>
              </a:rPr>
              <a:t>когда </a:t>
            </a:r>
            <a:r>
              <a:rPr lang="ru-RU" b="0" dirty="0">
                <a:latin typeface="Bookman Old Style" panose="02050604050505020204" pitchFamily="18" charset="0"/>
              </a:rPr>
              <a:t>она сквозь слёзы</a:t>
            </a:r>
            <a:r>
              <a:rPr lang="ru-RU" b="0" dirty="0" smtClean="0">
                <a:latin typeface="Bookman Old Style" panose="02050604050505020204" pitchFamily="18" charset="0"/>
              </a:rPr>
              <a:t>.</a:t>
            </a:r>
          </a:p>
          <a:p>
            <a:endParaRPr lang="ru-RU" sz="1600" b="0" dirty="0">
              <a:latin typeface="Bookman Old Style" panose="020506040505050202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600" b="0" dirty="0" smtClean="0">
                <a:latin typeface="+mn-lt"/>
              </a:rPr>
              <a:t>[</a:t>
            </a:r>
            <a:r>
              <a:rPr lang="ja-JP" altLang="en-US" sz="1600" b="0" dirty="0">
                <a:latin typeface="SimSun" panose="02010600030101010101" pitchFamily="2" charset="-122"/>
                <a:ea typeface="SimSun" panose="02010600030101010101" pitchFamily="2" charset="-122"/>
              </a:rPr>
              <a:t>评论 </a:t>
            </a:r>
            <a:r>
              <a:rPr lang="en-US" sz="1600" b="0" dirty="0" smtClean="0">
                <a:latin typeface="+mn-lt"/>
              </a:rPr>
              <a:t>: </a:t>
            </a:r>
            <a:endParaRPr lang="ru-RU" sz="1600" b="0" dirty="0" smtClean="0">
              <a:latin typeface="+mn-lt"/>
            </a:endParaRPr>
          </a:p>
          <a:p>
            <a:r>
              <a:rPr lang="zh-CN" altLang="en-US" sz="2000" b="0" dirty="0" smtClean="0">
                <a:latin typeface="SimSun" panose="02010600030101010101" pitchFamily="2" charset="-122"/>
                <a:ea typeface="SimSun" panose="02010600030101010101" pitchFamily="2" charset="-122"/>
              </a:rPr>
              <a:t>出</a:t>
            </a:r>
            <a:r>
              <a:rPr lang="zh-CN" altLang="en-US" sz="2000" b="0" dirty="0">
                <a:latin typeface="SimSun" panose="02010600030101010101" pitchFamily="2" charset="-122"/>
                <a:ea typeface="SimSun" panose="02010600030101010101" pitchFamily="2" charset="-122"/>
              </a:rPr>
              <a:t>自宋代毛滂的</a:t>
            </a:r>
            <a:r>
              <a:rPr lang="en-US" sz="2000" b="0" dirty="0">
                <a:latin typeface="SimSun" panose="02010600030101010101" pitchFamily="2" charset="-122"/>
                <a:ea typeface="SimSun" panose="02010600030101010101" pitchFamily="2" charset="-122"/>
              </a:rPr>
              <a:t>   </a:t>
            </a:r>
            <a:r>
              <a:rPr lang="zh-CN" altLang="en-US" sz="2000" b="0" dirty="0">
                <a:latin typeface="SimSun" panose="02010600030101010101" pitchFamily="2" charset="-122"/>
                <a:ea typeface="SimSun" panose="02010600030101010101" pitchFamily="2" charset="-122"/>
              </a:rPr>
              <a:t>泪湿阑干花着露</a:t>
            </a:r>
            <a:r>
              <a:rPr lang="en-US" sz="2000" b="0" dirty="0">
                <a:latin typeface="+mn-lt"/>
                <a:ea typeface="SimSun" panose="02010600030101010101" pitchFamily="2" charset="-122"/>
              </a:rPr>
              <a:t>]</a:t>
            </a:r>
            <a:endParaRPr lang="ru-RU" sz="2000" b="0" dirty="0">
              <a:latin typeface="+mn-lt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0286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78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3595" y="3240266"/>
            <a:ext cx="3178285" cy="31803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ct val="0"/>
              </a:spcAft>
            </a:pPr>
            <a:r>
              <a:rPr lang="ru-RU" sz="2400"/>
              <a:t> </a:t>
            </a:r>
            <a:r>
              <a:rPr lang="zh-CN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萧太后河怀古</a:t>
            </a:r>
          </a:p>
          <a:p>
            <a:pPr>
              <a:spcAft>
                <a:spcPct val="0"/>
              </a:spcAft>
            </a:pPr>
            <a:endParaRPr lang="ru-RU" altLang="zh-CN" sz="240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spcAft>
                <a:spcPts val="800"/>
              </a:spcAft>
            </a:pPr>
            <a:r>
              <a:rPr lang="zh-CN" altLang="en-US" sz="2400" b="0" smtClean="0">
                <a:latin typeface="SimSun" panose="02010600030101010101" pitchFamily="2" charset="-122"/>
                <a:ea typeface="SimSun" panose="02010600030101010101" pitchFamily="2" charset="-122"/>
              </a:rPr>
              <a:t>太</a:t>
            </a:r>
            <a:r>
              <a:rPr lang="zh-CN" altLang="en-US" sz="2400" b="0">
                <a:latin typeface="SimSun" panose="02010600030101010101" pitchFamily="2" charset="-122"/>
                <a:ea typeface="SimSun" panose="02010600030101010101" pitchFamily="2" charset="-122"/>
              </a:rPr>
              <a:t>后河名怎得来？</a:t>
            </a:r>
          </a:p>
          <a:p>
            <a:pPr>
              <a:spcAft>
                <a:spcPts val="800"/>
              </a:spcAft>
            </a:pPr>
            <a:r>
              <a:rPr lang="zh-CN" altLang="en-US" sz="2400" b="0">
                <a:latin typeface="SimSun" panose="02010600030101010101" pitchFamily="2" charset="-122"/>
                <a:ea typeface="SimSun" panose="02010600030101010101" pitchFamily="2" charset="-122"/>
              </a:rPr>
              <a:t>黄昏号令点将台。</a:t>
            </a:r>
          </a:p>
          <a:p>
            <a:pPr>
              <a:spcAft>
                <a:spcPts val="800"/>
              </a:spcAft>
            </a:pPr>
            <a:r>
              <a:rPr lang="zh-CN" altLang="en-US" sz="2400" b="0">
                <a:latin typeface="SimSun" panose="02010600030101010101" pitchFamily="2" charset="-122"/>
                <a:ea typeface="SimSun" panose="02010600030101010101" pitchFamily="2" charset="-122"/>
              </a:rPr>
              <a:t>昔时辽宋兵马乱，</a:t>
            </a:r>
          </a:p>
          <a:p>
            <a:pPr>
              <a:spcAft>
                <a:spcPts val="800"/>
              </a:spcAft>
            </a:pPr>
            <a:r>
              <a:rPr lang="zh-CN" altLang="en-US" sz="2400" b="0">
                <a:latin typeface="SimSun" panose="02010600030101010101" pitchFamily="2" charset="-122"/>
                <a:ea typeface="SimSun" panose="02010600030101010101" pitchFamily="2" charset="-122"/>
              </a:rPr>
              <a:t>今朝国泰众开怀。</a:t>
            </a:r>
          </a:p>
          <a:p>
            <a:pPr algn="r">
              <a:spcAft>
                <a:spcPct val="0"/>
              </a:spcAft>
            </a:pPr>
            <a:endParaRPr lang="ru-RU" b="0" smtClean="0">
              <a:ea typeface="SimSun" panose="02010600030101010101" pitchFamily="2" charset="-122"/>
            </a:endParaRPr>
          </a:p>
          <a:p>
            <a:pPr algn="r">
              <a:spcAft>
                <a:spcPct val="0"/>
              </a:spcAft>
            </a:pPr>
            <a:r>
              <a:rPr lang="ru-RU" b="0" smtClean="0">
                <a:ea typeface="SimSun" panose="02010600030101010101" pitchFamily="2" charset="-122"/>
              </a:rPr>
              <a:t>2020</a:t>
            </a:r>
            <a:endParaRPr lang="ru-RU" sz="1400" b="0">
              <a:ea typeface="SimSun" panose="02010600030101010101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59991" y="3293110"/>
            <a:ext cx="5004497" cy="31085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spcAft>
                <a:spcPct val="0"/>
              </a:spcAft>
            </a:pPr>
            <a:r>
              <a:rPr lang="ru-RU"/>
              <a:t>Думаю о реке императрицы-матери Сяо</a:t>
            </a:r>
            <a:r>
              <a:rPr lang="ru-RU" b="0"/>
              <a:t> </a:t>
            </a:r>
          </a:p>
          <a:p>
            <a:endParaRPr lang="ru-RU" sz="2400" b="0" smtClean="0"/>
          </a:p>
          <a:p>
            <a:r>
              <a:rPr lang="ru-RU" b="0" smtClean="0"/>
              <a:t>Как </a:t>
            </a:r>
            <a:r>
              <a:rPr lang="ru-RU" b="0"/>
              <a:t>же оно возникало – </a:t>
            </a:r>
            <a:endParaRPr lang="ru-RU" b="0" smtClean="0"/>
          </a:p>
          <a:p>
            <a:pPr lvl="2"/>
            <a:r>
              <a:rPr lang="ru-RU" b="0" smtClean="0"/>
              <a:t>названье </a:t>
            </a:r>
            <a:r>
              <a:rPr lang="ru-RU" b="0"/>
              <a:t>реки Тайхоу?</a:t>
            </a:r>
          </a:p>
          <a:p>
            <a:r>
              <a:rPr lang="ru-RU" b="0"/>
              <a:t>Вечером в центре зала </a:t>
            </a:r>
            <a:endParaRPr lang="ru-RU" b="0" smtClean="0"/>
          </a:p>
          <a:p>
            <a:pPr lvl="2"/>
            <a:r>
              <a:rPr lang="ru-RU" b="0" smtClean="0"/>
              <a:t>императрица </a:t>
            </a:r>
            <a:r>
              <a:rPr lang="ru-RU" b="0"/>
              <a:t>давала приказ,</a:t>
            </a:r>
          </a:p>
          <a:p>
            <a:r>
              <a:rPr lang="ru-RU" b="0"/>
              <a:t>Во время былое сражались </a:t>
            </a:r>
            <a:endParaRPr lang="ru-RU" b="0" smtClean="0"/>
          </a:p>
          <a:p>
            <a:pPr lvl="2"/>
            <a:r>
              <a:rPr lang="ru-RU" b="0" smtClean="0"/>
              <a:t>армии </a:t>
            </a:r>
            <a:r>
              <a:rPr lang="ru-RU" b="0" err="1"/>
              <a:t>Ляо и Сун.</a:t>
            </a:r>
          </a:p>
          <a:p>
            <a:r>
              <a:rPr lang="ru-RU" b="0"/>
              <a:t>А утром сегодня встали </a:t>
            </a:r>
            <a:endParaRPr lang="ru-RU" b="0" smtClean="0"/>
          </a:p>
          <a:p>
            <a:pPr lvl="2"/>
            <a:r>
              <a:rPr lang="ru-RU" b="0" smtClean="0"/>
              <a:t>вольные </a:t>
            </a:r>
            <a:r>
              <a:rPr lang="ru-RU" b="0"/>
              <a:t>люди на мирной земле.</a:t>
            </a:r>
          </a:p>
          <a:p>
            <a:pPr algn="r"/>
            <a:r>
              <a:rPr lang="ru-RU" sz="1600" b="0" smtClean="0">
                <a:latin typeface="+mn-lt"/>
                <a:ea typeface="SimSun" panose="02010600030101010101" pitchFamily="2" charset="-122"/>
              </a:rPr>
              <a:t>2020</a:t>
            </a:r>
            <a:endParaRPr lang="ru-RU" sz="1600" b="0">
              <a:latin typeface="+mn-lt"/>
              <a:ea typeface="SimSun" panose="02010600030101010101" pitchFamily="2" charset="-122"/>
            </a:endParaRPr>
          </a:p>
        </p:txBody>
      </p:sp>
      <p:pic>
        <p:nvPicPr>
          <p:cNvPr id="27" name="Рисунок 26" descr="IMG_20200729_183707_resized_20200805_085342554.jpg"/>
          <p:cNvPicPr>
            <a:picLocks noChangeAspect="1"/>
          </p:cNvPicPr>
          <p:nvPr/>
        </p:nvPicPr>
        <p:blipFill>
          <a:blip r:embed="rId3"/>
          <a:srcRect l="11266" t="3676" r="21712" b="14507"/>
          <a:stretch>
            <a:fillRect/>
          </a:stretch>
        </p:blipFill>
        <p:spPr>
          <a:xfrm>
            <a:off x="2406990" y="166248"/>
            <a:ext cx="3152695" cy="288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72200" y="332656"/>
            <a:ext cx="154369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4000" err="1" smtClean="0">
                <a:ea typeface="SimSun" panose="02010600030101010101" pitchFamily="2" charset="-122"/>
              </a:rPr>
              <a:t>杨钧名</a:t>
            </a:r>
            <a:endParaRPr lang="ru-RU" sz="4000" smtClean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9894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79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7784" y="116632"/>
            <a:ext cx="154369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4000">
                <a:latin typeface="SimSun" panose="02010600030101010101" pitchFamily="2" charset="-122"/>
                <a:ea typeface="SimSun" panose="02010600030101010101" pitchFamily="2" charset="-122"/>
              </a:rPr>
              <a:t>席慕蓉</a:t>
            </a:r>
            <a:endParaRPr lang="ru-RU" sz="4000">
              <a:ea typeface="SimSun" panose="02010600030101010101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1706076"/>
            <a:ext cx="3077766" cy="481926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</a:pPr>
            <a:r>
              <a:rPr lang="zh-CN" altLang="en-US" sz="1600">
                <a:latin typeface="SimSun" panose="02010600030101010101" pitchFamily="2" charset="-122"/>
                <a:ea typeface="SimSun" panose="02010600030101010101" pitchFamily="2" charset="-122"/>
              </a:rPr>
              <a:t>父亲的草原母亲的河</a:t>
            </a:r>
            <a:endParaRPr lang="ru-RU" sz="1600">
              <a:ea typeface="SimSun" panose="02010600030101010101" pitchFamily="2" charset="-122"/>
            </a:endParaRPr>
          </a:p>
          <a:p>
            <a:pPr>
              <a:lnSpc>
                <a:spcPts val="1900"/>
              </a:lnSpc>
            </a:pPr>
            <a:r>
              <a:rPr lang="zh-CN" altLang="en-US" sz="1600" b="0" smtClean="0">
                <a:latin typeface="SimSun" panose="02010600030101010101" pitchFamily="2" charset="-122"/>
                <a:ea typeface="SimSun" panose="02010600030101010101" pitchFamily="2" charset="-122"/>
              </a:rPr>
              <a:t>父</a:t>
            </a: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亲曾经形容那草原的清香</a:t>
            </a:r>
            <a:endParaRPr lang="ru-RU" sz="1600" b="0">
              <a:ea typeface="SimSun" panose="02010600030101010101" pitchFamily="2" charset="-122"/>
            </a:endParaRPr>
          </a:p>
          <a:p>
            <a:pPr>
              <a:lnSpc>
                <a:spcPts val="1900"/>
              </a:lnSpc>
            </a:pP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让他在天涯海角也从不能相忘</a:t>
            </a:r>
            <a:endParaRPr lang="ru-RU" sz="1600" b="0">
              <a:ea typeface="SimSun" panose="02010600030101010101" pitchFamily="2" charset="-122"/>
            </a:endParaRPr>
          </a:p>
          <a:p>
            <a:pPr>
              <a:lnSpc>
                <a:spcPts val="1900"/>
              </a:lnSpc>
            </a:pP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母亲总爱描摹那大河浩荡</a:t>
            </a:r>
            <a:endParaRPr lang="ru-RU" sz="1600" b="0">
              <a:ea typeface="SimSun" panose="02010600030101010101" pitchFamily="2" charset="-122"/>
            </a:endParaRPr>
          </a:p>
          <a:p>
            <a:pPr>
              <a:lnSpc>
                <a:spcPts val="1900"/>
              </a:lnSpc>
              <a:spcAft>
                <a:spcPts val="600"/>
              </a:spcAft>
            </a:pP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奔流在蒙古高原我遥远的故乡</a:t>
            </a:r>
            <a:endParaRPr lang="ru-RU" sz="1600" b="0">
              <a:ea typeface="SimSun" panose="02010600030101010101" pitchFamily="2" charset="-122"/>
            </a:endParaRPr>
          </a:p>
          <a:p>
            <a:pPr>
              <a:lnSpc>
                <a:spcPts val="1900"/>
              </a:lnSpc>
            </a:pPr>
            <a:r>
              <a:rPr lang="zh-CN" altLang="en-US" sz="1600" b="0" smtClean="0">
                <a:latin typeface="SimSun" panose="02010600030101010101" pitchFamily="2" charset="-122"/>
                <a:ea typeface="SimSun" panose="02010600030101010101" pitchFamily="2" charset="-122"/>
              </a:rPr>
              <a:t>如</a:t>
            </a: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今终于见到这辽阔大地</a:t>
            </a:r>
            <a:endParaRPr lang="ru-RU" sz="1600" b="0">
              <a:ea typeface="SimSun" panose="02010600030101010101" pitchFamily="2" charset="-122"/>
            </a:endParaRPr>
          </a:p>
          <a:p>
            <a:pPr>
              <a:lnSpc>
                <a:spcPts val="1900"/>
              </a:lnSpc>
            </a:pP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站在芬芳的草原上我泪落如雨</a:t>
            </a:r>
            <a:endParaRPr lang="ru-RU" sz="1600" b="0">
              <a:ea typeface="SimSun" panose="02010600030101010101" pitchFamily="2" charset="-122"/>
            </a:endParaRPr>
          </a:p>
          <a:p>
            <a:pPr>
              <a:lnSpc>
                <a:spcPts val="1900"/>
              </a:lnSpc>
            </a:pP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河水在传唱着祖先的祝福</a:t>
            </a:r>
            <a:endParaRPr lang="ru-RU" sz="1600" b="0">
              <a:ea typeface="SimSun" panose="02010600030101010101" pitchFamily="2" charset="-122"/>
            </a:endParaRPr>
          </a:p>
          <a:p>
            <a:pPr>
              <a:lnSpc>
                <a:spcPts val="1900"/>
              </a:lnSpc>
              <a:spcAft>
                <a:spcPts val="600"/>
              </a:spcAft>
            </a:pP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保佑漂泊的孩子找到回家的路</a:t>
            </a:r>
            <a:endParaRPr lang="ru-RU" sz="1600" b="0">
              <a:ea typeface="SimSun" panose="02010600030101010101" pitchFamily="2" charset="-122"/>
            </a:endParaRPr>
          </a:p>
          <a:p>
            <a:pPr>
              <a:lnSpc>
                <a:spcPts val="1900"/>
              </a:lnSpc>
            </a:pPr>
            <a:r>
              <a:rPr lang="zh-CN" altLang="en-US" sz="1600" b="0" smtClean="0">
                <a:latin typeface="SimSun" panose="02010600030101010101" pitchFamily="2" charset="-122"/>
                <a:ea typeface="SimSun" panose="02010600030101010101" pitchFamily="2" charset="-122"/>
              </a:rPr>
              <a:t>虽</a:t>
            </a: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然已经不能用母语来诉说</a:t>
            </a:r>
            <a:endParaRPr lang="ru-RU" sz="1600" b="0">
              <a:ea typeface="SimSun" panose="02010600030101010101" pitchFamily="2" charset="-122"/>
            </a:endParaRPr>
          </a:p>
          <a:p>
            <a:pPr>
              <a:lnSpc>
                <a:spcPts val="1900"/>
              </a:lnSpc>
            </a:pP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亲爱的族人</a:t>
            </a:r>
            <a:r>
              <a:rPr 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  </a:t>
            </a: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请接纳我的悲伤</a:t>
            </a:r>
            <a:endParaRPr lang="ru-RU" sz="1600" b="0">
              <a:ea typeface="SimSun" panose="02010600030101010101" pitchFamily="2" charset="-122"/>
            </a:endParaRPr>
          </a:p>
          <a:p>
            <a:pPr>
              <a:lnSpc>
                <a:spcPts val="1900"/>
              </a:lnSpc>
            </a:pP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请分享我的欢乐</a:t>
            </a:r>
            <a:endParaRPr lang="ru-RU" sz="1600" b="0">
              <a:ea typeface="SimSun" panose="02010600030101010101" pitchFamily="2" charset="-122"/>
            </a:endParaRPr>
          </a:p>
          <a:p>
            <a:pPr>
              <a:lnSpc>
                <a:spcPts val="1900"/>
              </a:lnSpc>
            </a:pP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我也是高原的孩子啊心里有一首歌</a:t>
            </a:r>
            <a:endParaRPr lang="ru-RU" sz="1600" b="0">
              <a:ea typeface="SimSun" panose="02010600030101010101" pitchFamily="2" charset="-122"/>
            </a:endParaRPr>
          </a:p>
          <a:p>
            <a:pPr>
              <a:lnSpc>
                <a:spcPts val="1900"/>
              </a:lnSpc>
              <a:spcAft>
                <a:spcPts val="600"/>
              </a:spcAft>
            </a:pP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歌中有我父亲的草原母亲的河</a:t>
            </a:r>
            <a:endParaRPr lang="ru-RU" sz="1600" b="0">
              <a:ea typeface="SimSun" panose="02010600030101010101" pitchFamily="2" charset="-122"/>
            </a:endParaRPr>
          </a:p>
          <a:p>
            <a:pPr>
              <a:lnSpc>
                <a:spcPts val="1900"/>
              </a:lnSpc>
            </a:pPr>
            <a:r>
              <a:rPr lang="zh-CN" altLang="en-US" sz="1600" b="0" smtClean="0">
                <a:latin typeface="SimSun" panose="02010600030101010101" pitchFamily="2" charset="-122"/>
                <a:ea typeface="SimSun" panose="02010600030101010101" pitchFamily="2" charset="-122"/>
              </a:rPr>
              <a:t>我</a:t>
            </a: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也是高原的孩子啊心里有一首歌</a:t>
            </a:r>
            <a:endParaRPr lang="ru-RU" sz="1600" b="0">
              <a:ea typeface="SimSun" panose="02010600030101010101" pitchFamily="2" charset="-122"/>
            </a:endParaRPr>
          </a:p>
          <a:p>
            <a:pPr>
              <a:lnSpc>
                <a:spcPts val="1900"/>
              </a:lnSpc>
            </a:pP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歌中有我父亲的草原啊</a:t>
            </a:r>
            <a:endParaRPr lang="ru-RU" sz="1600" b="0">
              <a:ea typeface="SimSun" panose="02010600030101010101" pitchFamily="2" charset="-122"/>
            </a:endParaRPr>
          </a:p>
          <a:p>
            <a:pPr>
              <a:lnSpc>
                <a:spcPts val="1900"/>
              </a:lnSpc>
            </a:pPr>
            <a:r>
              <a:rPr lang="zh-CN" altLang="en-US" sz="1600" b="0">
                <a:latin typeface="SimSun" panose="02010600030101010101" pitchFamily="2" charset="-122"/>
                <a:ea typeface="SimSun" panose="02010600030101010101" pitchFamily="2" charset="-122"/>
              </a:rPr>
              <a:t>我母亲的河</a:t>
            </a:r>
            <a:endParaRPr lang="ru-RU" sz="1600" b="0">
              <a:ea typeface="SimSun" panose="02010600030101010101" pitchFamily="2" charset="-122"/>
            </a:endParaRPr>
          </a:p>
          <a:p>
            <a:r>
              <a:rPr lang="en-US" sz="1200" b="0">
                <a:latin typeface="SimSun" panose="02010600030101010101" pitchFamily="2" charset="-122"/>
                <a:ea typeface="SimSun" panose="02010600030101010101" pitchFamily="2" charset="-122"/>
              </a:rPr>
              <a:t>      </a:t>
            </a:r>
            <a:r>
              <a:rPr lang="zh-CN" altLang="en-US" sz="1200" b="0">
                <a:latin typeface="SimSun" panose="02010600030101010101" pitchFamily="2" charset="-122"/>
                <a:ea typeface="SimSun" panose="02010600030101010101" pitchFamily="2" charset="-122"/>
              </a:rPr>
              <a:t>一九九九年初冬写给德德玛的歌</a:t>
            </a:r>
            <a:endParaRPr lang="ru-RU" sz="1200" b="0">
              <a:ea typeface="SimSun" panose="02010600030101010101" pitchFamily="2" charset="-122"/>
            </a:endParaRPr>
          </a:p>
          <a:p>
            <a:r>
              <a:rPr lang="en-US" sz="1200" b="0">
                <a:latin typeface="SimSun" panose="02010600030101010101" pitchFamily="2" charset="-122"/>
                <a:ea typeface="SimSun" panose="02010600030101010101" pitchFamily="2" charset="-122"/>
              </a:rPr>
              <a:t>      </a:t>
            </a:r>
            <a:r>
              <a:rPr lang="en-US" altLang="zh-CN" sz="1200" b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CN" altLang="en-US" sz="1200" b="0">
                <a:latin typeface="SimSun" panose="02010600030101010101" pitchFamily="2" charset="-122"/>
                <a:ea typeface="SimSun" panose="02010600030101010101" pitchFamily="2" charset="-122"/>
              </a:rPr>
              <a:t>我褶叠著我的爱</a:t>
            </a:r>
            <a:r>
              <a:rPr lang="en-US" altLang="zh-CN" sz="1200" b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r>
              <a:rPr lang="zh-CN" altLang="en-US" sz="1200" b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en-US" sz="1200" b="0" smtClean="0">
                <a:latin typeface="SimSun" panose="02010600030101010101" pitchFamily="2" charset="-122"/>
                <a:ea typeface="SimSun" panose="02010600030101010101" pitchFamily="2" charset="-122"/>
              </a:rPr>
              <a:t>126</a:t>
            </a:r>
            <a:endParaRPr lang="ru-RU" sz="1600" b="0">
              <a:ea typeface="SimSun" panose="02010600030101010101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7904" y="1706400"/>
            <a:ext cx="5339603" cy="506548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</a:pPr>
            <a:r>
              <a:rPr lang="ba-RU" sz="1600">
                <a:latin typeface="Bookman Old Style" panose="02050604050505020204" pitchFamily="18" charset="0"/>
              </a:rPr>
              <a:t>Отцовская степь и материнская река</a:t>
            </a:r>
            <a:endParaRPr lang="ru-RU" sz="1600">
              <a:latin typeface="Bookman Old Style" panose="02050604050505020204" pitchFamily="18" charset="0"/>
            </a:endParaRPr>
          </a:p>
          <a:p>
            <a:pPr>
              <a:lnSpc>
                <a:spcPts val="1900"/>
              </a:lnSpc>
            </a:pPr>
            <a:r>
              <a:rPr lang="ba-RU" sz="1600" b="0" smtClean="0">
                <a:latin typeface="Bookman Old Style" panose="02050604050505020204" pitchFamily="18" charset="0"/>
              </a:rPr>
              <a:t>Отец </a:t>
            </a:r>
            <a:r>
              <a:rPr lang="ba-RU" sz="1600" b="0">
                <a:latin typeface="Bookman Old Style" panose="02050604050505020204" pitchFamily="18" charset="0"/>
              </a:rPr>
              <a:t>говорил о дразнящем степном аромате,</a:t>
            </a:r>
            <a:endParaRPr lang="ru-RU" sz="1600" b="0">
              <a:latin typeface="Bookman Old Style" panose="02050604050505020204" pitchFamily="18" charset="0"/>
            </a:endParaRPr>
          </a:p>
          <a:p>
            <a:pPr>
              <a:lnSpc>
                <a:spcPts val="1900"/>
              </a:lnSpc>
            </a:pPr>
            <a:r>
              <a:rPr lang="ba-RU" sz="1600" b="0">
                <a:latin typeface="Bookman Old Style" panose="02050604050505020204" pitchFamily="18" charset="0"/>
              </a:rPr>
              <a:t>Как будто он чуял его от него вдалеке.</a:t>
            </a:r>
            <a:endParaRPr lang="ru-RU" sz="1600" b="0">
              <a:latin typeface="Bookman Old Style" panose="02050604050505020204" pitchFamily="18" charset="0"/>
            </a:endParaRPr>
          </a:p>
          <a:p>
            <a:pPr>
              <a:lnSpc>
                <a:spcPts val="1900"/>
              </a:lnSpc>
            </a:pPr>
            <a:r>
              <a:rPr lang="ba-RU" sz="1600" b="0">
                <a:latin typeface="Bookman Old Style" panose="02050604050505020204" pitchFamily="18" charset="0"/>
              </a:rPr>
              <a:t>А мать говорила о бешеной мощной реке,</a:t>
            </a:r>
            <a:endParaRPr lang="ru-RU" sz="1600" b="0">
              <a:latin typeface="Bookman Old Style" panose="02050604050505020204" pitchFamily="18" charset="0"/>
            </a:endParaRPr>
          </a:p>
          <a:p>
            <a:pPr>
              <a:lnSpc>
                <a:spcPts val="1900"/>
              </a:lnSpc>
              <a:spcAft>
                <a:spcPts val="600"/>
              </a:spcAft>
            </a:pPr>
            <a:r>
              <a:rPr lang="ba-RU" sz="1600" b="0">
                <a:latin typeface="Bookman Old Style" panose="02050604050505020204" pitchFamily="18" charset="0"/>
              </a:rPr>
              <a:t>Что мчится по краю родному, монгольскому плато.</a:t>
            </a:r>
            <a:endParaRPr lang="ru-RU" sz="1600" b="0">
              <a:latin typeface="Bookman Old Style" panose="02050604050505020204" pitchFamily="18" charset="0"/>
            </a:endParaRPr>
          </a:p>
          <a:p>
            <a:pPr>
              <a:lnSpc>
                <a:spcPts val="1900"/>
              </a:lnSpc>
            </a:pPr>
            <a:r>
              <a:rPr lang="ba-RU" sz="1600" b="0" smtClean="0">
                <a:latin typeface="Bookman Old Style" panose="02050604050505020204" pitchFamily="18" charset="0"/>
              </a:rPr>
              <a:t>И </a:t>
            </a:r>
            <a:r>
              <a:rPr lang="ba-RU" sz="1600" b="0">
                <a:latin typeface="Bookman Old Style" panose="02050604050505020204" pitchFamily="18" charset="0"/>
              </a:rPr>
              <a:t>вот наконец-то я вижу широкую землю,</a:t>
            </a:r>
            <a:endParaRPr lang="ru-RU" sz="1600" b="0">
              <a:latin typeface="Bookman Old Style" panose="02050604050505020204" pitchFamily="18" charset="0"/>
            </a:endParaRPr>
          </a:p>
          <a:p>
            <a:pPr>
              <a:lnSpc>
                <a:spcPts val="1900"/>
              </a:lnSpc>
            </a:pPr>
            <a:r>
              <a:rPr lang="ba-RU" sz="1600" b="0">
                <a:latin typeface="Bookman Old Style" panose="02050604050505020204" pitchFamily="18" charset="0"/>
              </a:rPr>
              <a:t>И духу степи со слезами горячими внемлю.</a:t>
            </a:r>
            <a:endParaRPr lang="ru-RU" sz="1600" b="0">
              <a:latin typeface="Bookman Old Style" panose="02050604050505020204" pitchFamily="18" charset="0"/>
            </a:endParaRPr>
          </a:p>
          <a:p>
            <a:pPr>
              <a:lnSpc>
                <a:spcPts val="1900"/>
              </a:lnSpc>
            </a:pPr>
            <a:r>
              <a:rPr lang="ba-RU" sz="1600" b="0">
                <a:latin typeface="Bookman Old Style" panose="02050604050505020204" pitchFamily="18" charset="0"/>
              </a:rPr>
              <a:t>Возносится к предкам молитва речною водой</a:t>
            </a:r>
            <a:endParaRPr lang="ru-RU" sz="1600" b="0">
              <a:latin typeface="Bookman Old Style" panose="02050604050505020204" pitchFamily="18" charset="0"/>
            </a:endParaRPr>
          </a:p>
          <a:p>
            <a:pPr>
              <a:lnSpc>
                <a:spcPts val="1900"/>
              </a:lnSpc>
              <a:spcAft>
                <a:spcPts val="600"/>
              </a:spcAft>
            </a:pPr>
            <a:r>
              <a:rPr lang="ba-RU" sz="1600" b="0">
                <a:latin typeface="Bookman Old Style" panose="02050604050505020204" pitchFamily="18" charset="0"/>
              </a:rPr>
              <a:t>О том, чтоб ребёнок-бродяжка вернулась домой.</a:t>
            </a:r>
            <a:endParaRPr lang="ru-RU" sz="1600" b="0">
              <a:latin typeface="Bookman Old Style" panose="02050604050505020204" pitchFamily="18" charset="0"/>
            </a:endParaRPr>
          </a:p>
          <a:p>
            <a:pPr>
              <a:lnSpc>
                <a:spcPts val="1900"/>
              </a:lnSpc>
            </a:pPr>
            <a:r>
              <a:rPr lang="ba-RU" sz="1600" b="0" smtClean="0">
                <a:latin typeface="Bookman Old Style" panose="02050604050505020204" pitchFamily="18" charset="0"/>
              </a:rPr>
              <a:t>Хотя </a:t>
            </a:r>
            <a:r>
              <a:rPr lang="ba-RU" sz="1600" b="0">
                <a:latin typeface="Bookman Old Style" panose="02050604050505020204" pitchFamily="18" charset="0"/>
              </a:rPr>
              <a:t>не могу разговаривать речью родной</a:t>
            </a:r>
            <a:endParaRPr lang="ru-RU" sz="1600" b="0">
              <a:latin typeface="Bookman Old Style" panose="02050604050505020204" pitchFamily="18" charset="0"/>
            </a:endParaRPr>
          </a:p>
          <a:p>
            <a:pPr>
              <a:lnSpc>
                <a:spcPts val="1900"/>
              </a:lnSpc>
            </a:pPr>
            <a:r>
              <a:rPr lang="ba-RU" sz="1600" b="0">
                <a:latin typeface="Bookman Old Style" panose="02050604050505020204" pitchFamily="18" charset="0"/>
              </a:rPr>
              <a:t>Примите, сородичи, эту мою печаль</a:t>
            </a:r>
            <a:endParaRPr lang="ru-RU" sz="1600" b="0">
              <a:latin typeface="Bookman Old Style" panose="02050604050505020204" pitchFamily="18" charset="0"/>
            </a:endParaRPr>
          </a:p>
          <a:p>
            <a:pPr>
              <a:lnSpc>
                <a:spcPts val="1900"/>
              </a:lnSpc>
            </a:pPr>
            <a:r>
              <a:rPr lang="ba-RU" sz="1600" b="0">
                <a:latin typeface="Bookman Old Style" panose="02050604050505020204" pitchFamily="18" charset="0"/>
              </a:rPr>
              <a:t>И радость мою разделите со мной.</a:t>
            </a:r>
            <a:endParaRPr lang="ru-RU" sz="1600" b="0">
              <a:latin typeface="Bookman Old Style" panose="02050604050505020204" pitchFamily="18" charset="0"/>
            </a:endParaRPr>
          </a:p>
          <a:p>
            <a:pPr>
              <a:lnSpc>
                <a:spcPts val="1900"/>
              </a:lnSpc>
            </a:pPr>
            <a:r>
              <a:rPr lang="ba-RU" sz="1600" b="0">
                <a:latin typeface="Bookman Old Style" panose="02050604050505020204" pitchFamily="18" charset="0"/>
              </a:rPr>
              <a:t>Я тоже нагорья дитя и песню пою душой,</a:t>
            </a:r>
            <a:endParaRPr lang="ru-RU" sz="1600" b="0">
              <a:latin typeface="Bookman Old Style" panose="02050604050505020204" pitchFamily="18" charset="0"/>
            </a:endParaRPr>
          </a:p>
          <a:p>
            <a:pPr>
              <a:lnSpc>
                <a:spcPts val="1900"/>
              </a:lnSpc>
              <a:spcAft>
                <a:spcPts val="600"/>
              </a:spcAft>
            </a:pPr>
            <a:r>
              <a:rPr lang="ba-RU" sz="1600" b="0">
                <a:latin typeface="Bookman Old Style" panose="02050604050505020204" pitchFamily="18" charset="0"/>
              </a:rPr>
              <a:t>В которой отцовская степь с материнской рекой.</a:t>
            </a:r>
            <a:endParaRPr lang="ru-RU" sz="1600" b="0">
              <a:latin typeface="Bookman Old Style" panose="02050604050505020204" pitchFamily="18" charset="0"/>
            </a:endParaRPr>
          </a:p>
          <a:p>
            <a:pPr>
              <a:lnSpc>
                <a:spcPts val="1900"/>
              </a:lnSpc>
            </a:pPr>
            <a:r>
              <a:rPr lang="ba-RU" sz="1600" b="0" smtClean="0">
                <a:latin typeface="Bookman Old Style" panose="02050604050505020204" pitchFamily="18" charset="0"/>
              </a:rPr>
              <a:t>Я </a:t>
            </a:r>
            <a:r>
              <a:rPr lang="ba-RU" sz="1600" b="0">
                <a:latin typeface="Bookman Old Style" panose="02050604050505020204" pitchFamily="18" charset="0"/>
              </a:rPr>
              <a:t>тоже нагорья дитя и песню пою душой,</a:t>
            </a:r>
            <a:endParaRPr lang="ru-RU" sz="1600" b="0">
              <a:latin typeface="Bookman Old Style" panose="02050604050505020204" pitchFamily="18" charset="0"/>
            </a:endParaRPr>
          </a:p>
          <a:p>
            <a:pPr>
              <a:lnSpc>
                <a:spcPts val="1900"/>
              </a:lnSpc>
            </a:pPr>
            <a:r>
              <a:rPr lang="ba-RU" sz="1600" b="0">
                <a:latin typeface="Bookman Old Style" panose="02050604050505020204" pitchFamily="18" charset="0"/>
              </a:rPr>
              <a:t>В той песне отцовская степь</a:t>
            </a:r>
            <a:endParaRPr lang="ru-RU" sz="1600" b="0">
              <a:latin typeface="Bookman Old Style" panose="02050604050505020204" pitchFamily="18" charset="0"/>
            </a:endParaRPr>
          </a:p>
          <a:p>
            <a:pPr>
              <a:lnSpc>
                <a:spcPts val="1900"/>
              </a:lnSpc>
            </a:pPr>
            <a:r>
              <a:rPr lang="ba-RU" sz="1600" b="0">
                <a:latin typeface="Bookman Old Style" panose="02050604050505020204" pitchFamily="18" charset="0"/>
              </a:rPr>
              <a:t>С материнской рекой.</a:t>
            </a:r>
            <a:endParaRPr lang="ru-RU" sz="1600" b="0">
              <a:latin typeface="Bookman Old Style" panose="02050604050505020204" pitchFamily="18" charset="0"/>
            </a:endParaRPr>
          </a:p>
          <a:p>
            <a:pPr lvl="5"/>
            <a:r>
              <a:rPr lang="ba-RU" sz="1200" b="0">
                <a:latin typeface="Bookman Old Style" panose="02050604050505020204" pitchFamily="18" charset="0"/>
              </a:rPr>
              <a:t>        Начальная зима 1999 </a:t>
            </a:r>
            <a:r>
              <a:rPr lang="ba-RU" sz="1200" b="0" smtClean="0">
                <a:latin typeface="Bookman Old Style" panose="02050604050505020204" pitchFamily="18" charset="0"/>
              </a:rPr>
              <a:t>года</a:t>
            </a:r>
          </a:p>
          <a:p>
            <a:pPr lvl="5"/>
            <a:r>
              <a:rPr lang="ba-RU" sz="1200" b="0" smtClean="0">
                <a:latin typeface="Bookman Old Style" panose="02050604050505020204" pitchFamily="18" charset="0"/>
              </a:rPr>
              <a:t>Перевёл Игорь Бурдонов 29.03.2023</a:t>
            </a:r>
            <a:endParaRPr lang="ru-RU" sz="1200" b="0">
              <a:latin typeface="Bookman Old Style" panose="02050604050505020204" pitchFamily="18" charset="0"/>
            </a:endParaRPr>
          </a:p>
          <a:p>
            <a:endParaRPr lang="ru-RU" sz="1600" b="0"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500fd9f9d72a6059f6e3ae672b34349b023bbad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717" y="88900"/>
            <a:ext cx="20955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4614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8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873296"/>
            <a:ext cx="3648780" cy="522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3528" y="188640"/>
            <a:ext cx="886461" cy="64017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0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10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11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100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101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110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111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1000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1001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1010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1011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1100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1101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1110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1111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10000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10001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10010</a:t>
            </a:r>
            <a:endParaRPr lang="ru-RU" sz="1600" b="0">
              <a:latin typeface="Bookman Old Style" panose="02050604050505020204" pitchFamily="18" charset="0"/>
            </a:endParaRP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10011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10100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10101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10110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10111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11000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………….</a:t>
            </a:r>
            <a:endParaRPr lang="ru-RU" sz="1600" b="0">
              <a:latin typeface="Bookman Old Style" panose="02050604050505020204" pitchFamily="18" charset="0"/>
            </a:endParaRPr>
          </a:p>
        </p:txBody>
      </p:sp>
      <p:pic>
        <p:nvPicPr>
          <p:cNvPr id="20" name="Picture 112" descr="GG_po_Wen_w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0" y="332656"/>
            <a:ext cx="3649663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1720" y="188640"/>
            <a:ext cx="24718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儿童百科全书</a:t>
            </a:r>
            <a:endParaRPr lang="ru-RU" sz="3200" dirty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1293935"/>
      </p:ext>
    </p:extLst>
  </p:cSld>
  <p:clrMapOvr>
    <a:masterClrMapping/>
  </p:clrMapOvr>
  <p:transition spd="slow">
    <p:randomBar dir="vert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/>
              <a:t>80</a:t>
            </a:fld>
            <a:endParaRPr lang="ru-RU" sz="2400" smtClean="0"/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/>
              <a:t>(81)</a:t>
            </a:r>
            <a:endParaRPr lang="ru-RU" sz="2400" b="0" dirty="0"/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26" name="Рисунок 25" descr="00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798148"/>
            <a:ext cx="4987430" cy="2439164"/>
          </a:xfrm>
          <a:prstGeom prst="rect">
            <a:avLst/>
          </a:prstGeom>
        </p:spPr>
      </p:pic>
      <p:pic>
        <p:nvPicPr>
          <p:cNvPr id="28" name="Рисунок 27" descr="076 Каллиграфия Хао Эрци Я не люблю гражданственных стихов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934" y="260648"/>
            <a:ext cx="3940489" cy="525398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220072" y="4725144"/>
            <a:ext cx="2252219" cy="6924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2000" smtClean="0">
                <a:ln w="3175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ookman Old Style" panose="02050604050505020204" pitchFamily="18" charset="0"/>
              </a:rPr>
              <a:t>Каллиграфия</a:t>
            </a:r>
          </a:p>
          <a:p>
            <a:pPr algn="ctr">
              <a:spcBef>
                <a:spcPts val="600"/>
              </a:spcBef>
            </a:pPr>
            <a:r>
              <a:rPr lang="ru-RU" sz="2000" err="1">
                <a:ln w="3175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ookman Old Style" panose="02050604050505020204" pitchFamily="18" charset="0"/>
              </a:rPr>
              <a:t>Хао </a:t>
            </a:r>
            <a:r>
              <a:rPr lang="ru-RU" sz="2000" err="1" smtClean="0">
                <a:ln w="3175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ookman Old Style" panose="02050604050505020204" pitchFamily="18" charset="0"/>
              </a:rPr>
              <a:t>Эрци  </a:t>
            </a:r>
            <a:r>
              <a:rPr lang="en-US" sz="2000" err="1" smtClean="0">
                <a:ln w="3175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Yu Gothic" pitchFamily="34" charset="-128"/>
                <a:ea typeface="Yu Gothic" pitchFamily="34" charset="-128"/>
              </a:rPr>
              <a:t>郝尔启</a:t>
            </a:r>
            <a:endParaRPr lang="ru-RU" sz="2000" smtClean="0">
              <a:ln w="3175" cmpd="sng">
                <a:solidFill>
                  <a:schemeClr val="bg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Yu Gothic" pitchFamily="34" charset="-128"/>
              <a:ea typeface="Yu Gothic" pitchFamily="34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7544" y="502870"/>
            <a:ext cx="3954929" cy="24691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b="0" smtClean="0">
                <a:latin typeface="Bookman Old Style" panose="02050604050505020204" pitchFamily="18" charset="0"/>
              </a:rPr>
              <a:t>Я </a:t>
            </a:r>
            <a:r>
              <a:rPr lang="ru-RU" sz="1600" b="0">
                <a:latin typeface="Bookman Old Style" panose="02050604050505020204" pitchFamily="18" charset="0"/>
              </a:rPr>
              <a:t>не люблю гражданственных стихов</a:t>
            </a:r>
          </a:p>
          <a:p>
            <a:pPr>
              <a:lnSpc>
                <a:spcPct val="120000"/>
              </a:lnSpc>
            </a:pPr>
            <a:r>
              <a:rPr lang="ru-RU" sz="1600" b="0">
                <a:latin typeface="Bookman Old Style" panose="02050604050505020204" pitchFamily="18" charset="0"/>
              </a:rPr>
              <a:t>и спесь высокородных слов.</a:t>
            </a:r>
          </a:p>
          <a:p>
            <a:pPr>
              <a:lnSpc>
                <a:spcPct val="120000"/>
              </a:lnSpc>
            </a:pPr>
            <a:r>
              <a:rPr lang="ru-RU" sz="1600" b="0">
                <a:latin typeface="Bookman Old Style" panose="02050604050505020204" pitchFamily="18" charset="0"/>
              </a:rPr>
              <a:t>Я лучше с господином Тао</a:t>
            </a:r>
          </a:p>
          <a:p>
            <a:pPr>
              <a:lnSpc>
                <a:spcPct val="120000"/>
              </a:lnSpc>
            </a:pPr>
            <a:r>
              <a:rPr lang="ru-RU" sz="1600" b="0">
                <a:latin typeface="Bookman Old Style" panose="02050604050505020204" pitchFamily="18" charset="0"/>
              </a:rPr>
              <a:t>поговорю о Дао.</a:t>
            </a:r>
          </a:p>
          <a:p>
            <a:pPr>
              <a:lnSpc>
                <a:spcPct val="120000"/>
              </a:lnSpc>
            </a:pPr>
            <a:r>
              <a:rPr lang="ru-RU" sz="1600" b="0">
                <a:latin typeface="Bookman Old Style" panose="02050604050505020204" pitchFamily="18" charset="0"/>
              </a:rPr>
              <a:t>Мы будем вместе долго пить вино</a:t>
            </a:r>
          </a:p>
          <a:p>
            <a:pPr>
              <a:lnSpc>
                <a:spcPct val="120000"/>
              </a:lnSpc>
            </a:pPr>
            <a:r>
              <a:rPr lang="ru-RU" sz="1600" b="0">
                <a:latin typeface="Bookman Old Style" panose="02050604050505020204" pitchFamily="18" charset="0"/>
              </a:rPr>
              <a:t>и помогать друг другу быть в ином.</a:t>
            </a:r>
          </a:p>
          <a:p>
            <a:pPr>
              <a:lnSpc>
                <a:spcPct val="120000"/>
              </a:lnSpc>
            </a:pPr>
            <a:r>
              <a:rPr lang="ru-RU" sz="1400" b="0">
                <a:latin typeface="Bookman Old Style" panose="02050604050505020204" pitchFamily="18" charset="0"/>
              </a:rPr>
              <a:t> </a:t>
            </a:r>
            <a:endParaRPr lang="ru-RU" sz="1400" b="0" smtClean="0">
              <a:latin typeface="Bookman Old Style" panose="02050604050505020204" pitchFamily="18" charset="0"/>
            </a:endParaRPr>
          </a:p>
          <a:p>
            <a:pPr>
              <a:lnSpc>
                <a:spcPct val="120000"/>
              </a:lnSpc>
            </a:pPr>
            <a:endParaRPr lang="ru-RU" sz="1400" b="0">
              <a:latin typeface="Bookman Old Style" panose="02050604050505020204" pitchFamily="18" charset="0"/>
            </a:endParaRPr>
          </a:p>
          <a:p>
            <a:pPr algn="r">
              <a:lnSpc>
                <a:spcPct val="120000"/>
              </a:lnSpc>
            </a:pPr>
            <a:r>
              <a:rPr lang="ru-RU" sz="1050" b="0" i="1" err="1">
                <a:latin typeface="Bookman Old Style" panose="02050604050505020204" pitchFamily="18" charset="0"/>
                <a:cs typeface="Times New Roman" pitchFamily="18" charset="0"/>
              </a:rPr>
              <a:t>Липовка, 27 июля 2017</a:t>
            </a:r>
            <a:endParaRPr lang="ru-RU" sz="700" b="0" i="1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6093296"/>
            <a:ext cx="196207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b="0" dirty="0">
                <a:latin typeface="SimSun" panose="02010600030101010101" pitchFamily="2" charset="-122"/>
                <a:ea typeface="SimSun" panose="02010600030101010101" pitchFamily="2" charset="-122"/>
              </a:rPr>
              <a:t>范曾作品 陶渊明像</a:t>
            </a:r>
            <a:endParaRPr lang="ru-RU" b="0" dirty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8863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A8CC7CF-713B-4C77-9267-538C5C5D2D17}" type="slidenum">
              <a:rPr lang="ru-RU" smtClean="0"/>
              <a:t>81</a:t>
            </a:fld>
            <a:endParaRPr lang="ru-RU" smtClean="0"/>
          </a:p>
        </p:txBody>
      </p:sp>
      <p:pic>
        <p:nvPicPr>
          <p:cNvPr id="47107" name="Picture 2" descr="end"/>
          <p:cNvPicPr>
            <a:picLocks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916636" name="Text Box 156"/>
          <p:cNvSpPr txBox="1">
            <a:spLocks noChangeArrowheads="1"/>
          </p:cNvSpPr>
          <p:nvPr/>
        </p:nvSpPr>
        <p:spPr bwMode="auto">
          <a:xfrm>
            <a:off x="642910" y="285728"/>
            <a:ext cx="1689099" cy="688256"/>
          </a:xfrm>
          <a:prstGeom prst="rect">
            <a:avLst/>
          </a:prstGeom>
          <a:noFill/>
          <a:ln w="12700">
            <a:noFill/>
            <a:miter lim="800000"/>
          </a:ln>
          <a:effectLst/>
        </p:spPr>
        <p:txBody>
          <a:bodyPr wrap="none" lIns="72000" tIns="36000" rIns="72000" bIns="360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谢谢！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anose="02010600030101010101" pitchFamily="2" charset="-122"/>
            </a:endParaRPr>
          </a:p>
        </p:txBody>
      </p:sp>
      <p:pic>
        <p:nvPicPr>
          <p:cNvPr id="16" name="Picture 12" descr="ptica_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-180975" y="2816225"/>
            <a:ext cx="171450" cy="12382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7" name="Picture 13" descr="ptica_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-215900" y="3176588"/>
            <a:ext cx="123825" cy="12382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8" name="Picture 14" descr="ptica_3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-180975" y="2636838"/>
            <a:ext cx="142875" cy="10477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9" name="Picture 15" descr="ptica_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-217488" y="2995613"/>
            <a:ext cx="171450" cy="12382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20" name="Picture 16" descr="ptica_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-252413" y="3355975"/>
            <a:ext cx="123825" cy="12382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21" name="Picture 17" descr="ptica_3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-217488" y="2816225"/>
            <a:ext cx="142875" cy="10477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23" name="Picture 18" descr="ptica_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-180975" y="2584450"/>
            <a:ext cx="171450" cy="123825"/>
          </a:xfrm>
          <a:prstGeom prst="rect">
            <a:avLst/>
          </a:prstGeom>
          <a:noFill/>
          <a:ln w="9525">
            <a:noFill/>
            <a:miter lim="800000"/>
          </a:ln>
        </p:spPr>
      </p:pic>
      <p:grpSp>
        <p:nvGrpSpPr>
          <p:cNvPr id="25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6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4" name="Номер слайда 5"/>
          <p:cNvSpPr txBox="1"/>
          <p:nvPr/>
        </p:nvSpPr>
        <p:spPr bwMode="auto">
          <a:xfrm>
            <a:off x="6324624" y="6381328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fld id="{196D03F6-C403-400F-BBFC-111E0F1EADEF}" type="slidenum">
              <a:rPr lang="ru-RU" sz="2400" smtClean="0">
                <a:solidFill>
                  <a:srgbClr val="F9E9AD"/>
                </a:solidFill>
              </a:rPr>
              <a:t>81</a:t>
            </a:fld>
            <a:endParaRPr lang="ru-RU" sz="2400" smtClean="0">
              <a:solidFill>
                <a:srgbClr val="F9E9AD"/>
              </a:solidFill>
            </a:endParaRPr>
          </a:p>
        </p:txBody>
      </p:sp>
      <p:sp>
        <p:nvSpPr>
          <p:cNvPr id="3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rgbClr val="F9E9AD"/>
                </a:solidFill>
              </a:rPr>
              <a:t>(81)</a:t>
            </a:r>
            <a:endParaRPr lang="ru-RU" sz="2400" b="0" dirty="0">
              <a:solidFill>
                <a:srgbClr val="F9E9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66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:p159="http://schemas.microsoft.com/office/powerpoint/2015/09/main" xmlns:p15="http://schemas.microsoft.com/office/powerpoint/2012/main" xmlns:a14="http://schemas.microsoft.com/office/drawing/2010/main"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1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07 3.7037E-07 C 0.02066 -0.00903 0.04236 -0.01782 0.07639 -0.02708 C 0.11042 -0.03634 0.12274 -0.04815 0.20347 -0.05579 C 0.28385 -0.06343 0.47656 -0.07546 0.56198 -0.07269 C 0.64722 -0.06991 0.70313 -0.05093 0.71493 -0.03889 C 0.72622 -0.02685 0.6842 -0.01181 0.62917 3.7037E-07 C 0.575 0.01181 0.41719 0.01458 0.38351 0.03194 C 0.34913 0.04931 0.36684 0.09051 0.42517 0.10463 C 0.48385 0.11875 0.58629 0.10741 0.73108 0.11643 C 0.87569 0.12546 1.28194 0.13634 1.29358 0.15833 C 1.30486 0.18032 0.96788 0.23287 0.79983 0.24768 C 0.63194 0.2625 0.39254 0.24768 0.28889 0.24768 C 0.18455 0.24768 0.23958 0.24468 0.17899 0.24768 C 0.1184 0.25069 -0.06267 0.25417 -0.07569 0.26643 C -0.08889 0.2787 0.0125 0.31042 0.10156 0.32199 C 0.19184 0.33356 0.37292 0.33333 0.4592 0.33565 C 0.54531 0.33796 0.5816 0.33264 0.62118 0.33565 C 0.66076 0.33866 0.69688 0.34097 0.69688 0.35417 C 0.69688 0.36736 0.6191 0.39861 0.62118 0.41458 C 0.62361 0.43056 0.64219 0.44491 0.71493 0.45 C 0.78663 0.45509 0.92153 0.45 1.0559 0.44514" pathEditMode="relative" rAng="0" ptsTypes="aaaaaaaaaaaaaaaaaaaaA">
                                      <p:cBhvr>
                                        <p:cTn id="9" dur="125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00" y="190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0" presetClass="path" presetSubtype="0" decel="5000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Motion origin="layout" path="M -0.07621 0.45556 C -0.07257 0.45556 -0.06805 0.45417 -0.05312 0.45301 C -0.03784 0.45208 -0.01336 0.4456 0.01441 0.45 C 0.04236 0.45463 0.08334 0.48681 0.11424 0.48125 C 0.14549 0.47616 0.18507 0.44352 0.19966 0.41898 C 0.21736 0.39745 0.20938 0.38356 0.20209 0.33194 C 0.19462 0.28079 0.09167 0.13032 0.15556 0.11111 C 0.28073 0.03704 0.46823 0.2838 0.5849 0.21667 C 0.71355 0.14097 0.46077 0.0287 0.59809 -0.05394 C 0.7158 -0.12361 0.77361 0.01829 0.88143 -0.04398 C 0.98386 -0.10579 0.83872 -0.15394 0.92882 -0.21019 C 0.98664 -0.2412 1.01598 -0.22338 1.03802 -0.20833" pathEditMode="relative" rAng="0" ptsTypes="faaafaffffff">
                                      <p:cBhvr>
                                        <p:cTn id="11" dur="12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00" y="-333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8021 -0.21158 C 0.1382 -0.21899 0.35782 -0.21899 0.42917 -0.19954 C 0.50018 -0.17987 0.40573 -0.14005 0.34931 -0.08449 C 0.29271 -0.025 0.11702 0.07777 0.08872 0.14537 C 0.06042 0.21296 0.11459 0.29213 0.17848 0.32384 C 0.24236 0.35972 0.32709 0.37199 0.47448 0.34745 C 0.62188 0.32801 0.84289 0.26041 1.06563 0.19328" pathEditMode="relative" rAng="0" ptsTypes="aaaaaaA">
                                      <p:cBhvr>
                                        <p:cTn id="13" dur="9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00" y="288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5017 0.43195 C 0.06094 0.42477 0.17587 0.41528 0.24809 0.39722 C 0.3191 0.37917 0.35625 0.36482 0.37569 0.32246 C 0.39618 0.28079 0.34809 0.19838 0.36649 0.14306 C 0.38247 0.08704 0.44115 0.02222 0.4849 -0.01458 C 0.52951 -0.05092 0.53767 -0.06134 0.63073 -0.07616 C 0.72378 -0.09051 0.88212 -0.09653 1.04444 -0.10347" pathEditMode="relative" rAng="0" ptsTypes="aaaaaaA">
                                      <p:cBhvr>
                                        <p:cTn id="15" dur="7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00" y="-268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8.33333E-07 0.29398 C 0.11806 0.31111 0.23715 0.32847 0.30712 0.31551 C 0.37726 0.30278 0.39306 0.26643 0.42205 0.21968 C 0.45087 0.17315 0.48924 0.08611 0.48351 0.03542 C 0.47743 -0.01482 0.42205 -0.04468 0.38576 -0.08148 C 0.34948 -0.11782 0.24948 -0.16412 0.26267 -0.18241 C 0.27604 -0.2 0.39531 -0.21366 0.46528 -0.1912 C 0.53524 -0.16852 0.58594 -0.02662 0.68472 -0.04676 C 0.78368 -0.06782 0.91875 -0.19259 1.05521 -0.31736" pathEditMode="relative" rAng="0" ptsTypes="aaaaaaaaA">
                                      <p:cBhvr>
                                        <p:cTn id="17" dur="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00" y="-288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04479 -0.22338 C 0.16111 -0.22685 0.36927 -0.22939 0.43646 -0.21319 C 0.50365 -0.19699 0.41441 -0.16828 0.36076 -0.12477 C 0.30729 -0.08125 0.14149 -0.00254 0.11493 0.04861 C 0.08837 0.1007 0.13924 0.15973 0.19983 0.18542 C 0.2599 0.21111 0.3401 0.21875 0.47934 0.20209 C 0.61892 0.18588 0.8276 0.13588 1.03785 0.08611" pathEditMode="relative" rAng="0" ptsTypes="aaaaaaA">
                                      <p:cBhvr>
                                        <p:cTn id="19" dur="1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00" y="218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0.09132 0.54028 C 0.17048 0.42037 0.2526 0.29653 0.3092 0.22546 C 0.36545 0.1537 0.39496 0.12037 0.42361 0.11505 C 0.45364 0.10972 0.45086 0.19537 0.48385 0.19838 C 0.51632 0.20417 0.58142 0.16528 0.62413 0.1331 C 0.66823 0.09792 0.67777 0.09329 0.74757 -0.00232 C 0.81632 -0.1 0.92812 -0.27338 1.04357 -0.44838" pathEditMode="relative" rAng="-3011083" ptsTypes="aaaaaaA">
                                      <p:cBhvr>
                                        <p:cTn id="21" dur="8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00" y="-494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2.22222E-06 -0.2882 C 0.11597 -0.30301 0.23316 -0.31736 0.30173 -0.30672 C 0.37048 -0.29584 0.38576 -0.26459 0.41423 -0.22454 C 0.44271 -0.18449 0.48055 -0.10996 0.47465 -0.06667 C 0.46875 -0.02361 0.41423 0.00208 0.37864 0.03356 C 0.34323 0.06481 0.24496 0.1044 0.25798 0.1199 C 0.271 0.13518 0.38819 0.14699 0.45677 0.12754 C 0.52552 0.1081 0.57517 -0.01366 0.67222 0.0037 C 0.76927 0.02176 0.90191 0.1287 1.03576 0.23611" pathEditMode="relative" rAng="0" ptsTypes="aaaaaaaaA">
                                      <p:cBhvr>
                                        <p:cTn id="23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00" y="2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66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Номер слайда 5"/>
          <p:cNvSpPr txBox="1"/>
          <p:nvPr/>
        </p:nvSpPr>
        <p:spPr bwMode="auto">
          <a:xfrm>
            <a:off x="6324624" y="64452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6D03F6-C403-400F-BBFC-111E0F1EADEF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9</a:t>
            </a:fld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(81)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5" name="Text Box 88"/>
          <p:cNvSpPr txBox="1">
            <a:spLocks noChangeArrowheads="1"/>
          </p:cNvSpPr>
          <p:nvPr/>
        </p:nvSpPr>
        <p:spPr bwMode="auto">
          <a:xfrm>
            <a:off x="133717" y="6525344"/>
            <a:ext cx="335816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r>
              <a:rPr lang="ru-RU" sz="16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Бурдонов. 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伊戈尔</a:t>
            </a:r>
            <a:r>
              <a:rPr lang="en-US" alt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·</a:t>
            </a:r>
            <a:r>
              <a:rPr lang="zh-CN" altLang="en-US" sz="1600" b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itchFamily="18" charset="0"/>
              </a:rPr>
              <a:t>布尔东诺夫</a:t>
            </a:r>
            <a:endParaRPr lang="ru-RU" sz="1600" b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93" y="1124744"/>
            <a:ext cx="5191257" cy="3888432"/>
          </a:xfrm>
          <a:prstGeom prst="rect">
            <a:avLst/>
          </a:prstGeom>
        </p:spPr>
      </p:pic>
      <p:pic>
        <p:nvPicPr>
          <p:cNvPr id="20" name="Picture 112" descr="GG_po_Wen_w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0" y="332656"/>
            <a:ext cx="3649663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260648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/>
              <a:t>Го́тфрид Ви́льгельм </a:t>
            </a:r>
            <a:r>
              <a:rPr lang="vi-VN" sz="2400" smtClean="0"/>
              <a:t>Ле́йбниц</a:t>
            </a:r>
            <a:endParaRPr lang="ru-RU" sz="2400"/>
          </a:p>
        </p:txBody>
      </p:sp>
      <p:sp>
        <p:nvSpPr>
          <p:cNvPr id="4" name="TextBox 3"/>
          <p:cNvSpPr txBox="1"/>
          <p:nvPr/>
        </p:nvSpPr>
        <p:spPr>
          <a:xfrm>
            <a:off x="1331640" y="5085184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戈特弗里德</a:t>
            </a:r>
            <a:r>
              <a:rPr lang="en-US" altLang="zh-CN" sz="2800" dirty="0">
                <a:latin typeface="SimSun" panose="02010600030101010101" pitchFamily="2" charset="-122"/>
                <a:ea typeface="SimSun" panose="02010600030101010101" pitchFamily="2" charset="-122"/>
              </a:rPr>
              <a:t>·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威</a:t>
            </a:r>
            <a:r>
              <a:rPr lang="zh-CN" altLang="en-US" sz="2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廉</a:t>
            </a:r>
            <a:endParaRPr lang="ru-RU" altLang="zh-CN" sz="28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/>
            <a:r>
              <a:rPr lang="zh-CN" altLang="en-US" sz="2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莱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布尼茨</a:t>
            </a:r>
            <a:endParaRPr lang="ru-RU" sz="2800" dirty="0">
              <a:ea typeface="SimSun" panose="02010600030101010101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3528" y="188640"/>
            <a:ext cx="886461" cy="64017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0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10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11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100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101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110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111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1000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1001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1010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1011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1100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1101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1110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1111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10000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10001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10010</a:t>
            </a:r>
            <a:endParaRPr lang="ru-RU" sz="1600" b="0">
              <a:latin typeface="Bookman Old Style" panose="02050604050505020204" pitchFamily="18" charset="0"/>
            </a:endParaRP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10011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10100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10101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10110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10111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11000</a:t>
            </a:r>
          </a:p>
          <a:p>
            <a:pPr algn="r"/>
            <a:r>
              <a:rPr lang="en-US" sz="1600" b="0" smtClean="0">
                <a:latin typeface="Bookman Old Style" panose="02050604050505020204" pitchFamily="18" charset="0"/>
              </a:rPr>
              <a:t>………….</a:t>
            </a:r>
            <a:endParaRPr lang="ru-RU" sz="1600" b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466412"/>
      </p:ext>
    </p:extLst>
  </p:cSld>
  <p:clrMapOvr>
    <a:masterClrMapping/>
  </p:clrMapOvr>
  <p:transition spd="slow">
    <p:randomBar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1F8F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1F8F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217586</TotalTime>
  <Words>4295</Words>
  <Application>Microsoft Office PowerPoint</Application>
  <PresentationFormat>Экран (4:3)</PresentationFormat>
  <Paragraphs>1198</Paragraphs>
  <Slides>81</Slides>
  <Notes>80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81</vt:i4>
      </vt:variant>
    </vt:vector>
  </HeadingPairs>
  <TitlesOfParts>
    <vt:vector size="91" baseType="lpstr">
      <vt:lpstr>Arial</vt:lpstr>
      <vt:lpstr>Yu Gothic</vt:lpstr>
      <vt:lpstr>SimSun</vt:lpstr>
      <vt:lpstr>Wingdings</vt:lpstr>
      <vt:lpstr>Times New Roman</vt:lpstr>
      <vt:lpstr>Bookman Old Style</vt:lpstr>
      <vt:lpstr>Calibri</vt:lpstr>
      <vt:lpstr>Arial Narrow</vt:lpstr>
      <vt:lpstr>SimSun-ExtB</vt:lpstr>
      <vt:lpstr>Default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ISP RAS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Игорь Борисович Бурдонов   Институт Системного Программирования РАН (ИСПРАН)  Исследование одно/двунаправленных распределённых сетей конечным роботом</dc:title>
  <dc:creator>Igor Bourdonov</dc:creator>
  <cp:lastModifiedBy>igor</cp:lastModifiedBy>
  <cp:revision>3379</cp:revision>
  <dcterms:created xsi:type="dcterms:W3CDTF">2004-09-07T08:30:49Z</dcterms:created>
  <dcterms:modified xsi:type="dcterms:W3CDTF">2023-04-11T20:26:38Z</dcterms:modified>
</cp:coreProperties>
</file>