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66"/>
  </p:notesMasterIdLst>
  <p:sldIdLst>
    <p:sldId id="292" r:id="rId2"/>
    <p:sldId id="300" r:id="rId3"/>
    <p:sldId id="301" r:id="rId4"/>
    <p:sldId id="364" r:id="rId5"/>
    <p:sldId id="304" r:id="rId6"/>
    <p:sldId id="305" r:id="rId7"/>
    <p:sldId id="306" r:id="rId8"/>
    <p:sldId id="258" r:id="rId9"/>
    <p:sldId id="259" r:id="rId10"/>
    <p:sldId id="308" r:id="rId11"/>
    <p:sldId id="309" r:id="rId12"/>
    <p:sldId id="307" r:id="rId13"/>
    <p:sldId id="261" r:id="rId14"/>
    <p:sldId id="270" r:id="rId15"/>
    <p:sldId id="347" r:id="rId16"/>
    <p:sldId id="294" r:id="rId17"/>
    <p:sldId id="318" r:id="rId18"/>
    <p:sldId id="317" r:id="rId19"/>
    <p:sldId id="321" r:id="rId20"/>
    <p:sldId id="319" r:id="rId21"/>
    <p:sldId id="313" r:id="rId22"/>
    <p:sldId id="295" r:id="rId23"/>
    <p:sldId id="311" r:id="rId24"/>
    <p:sldId id="277" r:id="rId25"/>
    <p:sldId id="320" r:id="rId26"/>
    <p:sldId id="348" r:id="rId27"/>
    <p:sldId id="267" r:id="rId28"/>
    <p:sldId id="297" r:id="rId29"/>
    <p:sldId id="298" r:id="rId30"/>
    <p:sldId id="299" r:id="rId31"/>
    <p:sldId id="296" r:id="rId32"/>
    <p:sldId id="312" r:id="rId33"/>
    <p:sldId id="340" r:id="rId34"/>
    <p:sldId id="342" r:id="rId35"/>
    <p:sldId id="34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43" r:id="rId44"/>
    <p:sldId id="329" r:id="rId45"/>
    <p:sldId id="330" r:id="rId46"/>
    <p:sldId id="331" r:id="rId47"/>
    <p:sldId id="332" r:id="rId48"/>
    <p:sldId id="333" r:id="rId49"/>
    <p:sldId id="350" r:id="rId50"/>
    <p:sldId id="353" r:id="rId51"/>
    <p:sldId id="356" r:id="rId52"/>
    <p:sldId id="357" r:id="rId53"/>
    <p:sldId id="358" r:id="rId54"/>
    <p:sldId id="359" r:id="rId55"/>
    <p:sldId id="360" r:id="rId56"/>
    <p:sldId id="361" r:id="rId57"/>
    <p:sldId id="362" r:id="rId58"/>
    <p:sldId id="363" r:id="rId59"/>
    <p:sldId id="344" r:id="rId60"/>
    <p:sldId id="335" r:id="rId61"/>
    <p:sldId id="336" r:id="rId62"/>
    <p:sldId id="337" r:id="rId63"/>
    <p:sldId id="338" r:id="rId64"/>
    <p:sldId id="346" r:id="rId65"/>
  </p:sldIdLst>
  <p:sldSz cx="9144000" cy="6858000" type="screen4x3"/>
  <p:notesSz cx="6858000" cy="9144000"/>
  <p:embeddedFontLst>
    <p:embeddedFont>
      <p:font typeface="SimSun" panose="02010600030101010101" pitchFamily="2" charset="-122"/>
      <p:regular r:id="rId67"/>
    </p:embeddedFont>
    <p:embeddedFont>
      <p:font typeface="Yu Gothic UI Light" panose="020B0300000000000000" pitchFamily="34" charset="-128"/>
      <p:regular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5F4FD"/>
    <a:srgbClr val="B1F4FD"/>
    <a:srgbClr val="C2FCB2"/>
    <a:srgbClr val="CBF4BA"/>
    <a:srgbClr val="D4EBC3"/>
    <a:srgbClr val="CEEBC3"/>
    <a:srgbClr val="DEF7D1"/>
    <a:srgbClr val="D4F3C9"/>
    <a:srgbClr val="C0EE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5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607AD57-9C3C-43BC-98C1-FA57443632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0812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F94BE-7C5F-4A50-A481-D39BA7886BF6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8BA169-6704-47BD-B8B2-BC063CDBE692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8BA169-6704-47BD-B8B2-BC063CDBE692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8BA169-6704-47BD-B8B2-BC063CDBE692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E55D32-CE12-4AC2-B72F-275894C4DABA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BB13C-CFD0-4BD7-A816-BFD725E88C1B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BB13C-CFD0-4BD7-A816-BFD725E88C1B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30EFFD-F544-4165-818F-45C72A9E583B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CCB9DE-1FE3-4CD3-85DD-92E1C834EAF5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30EFFD-F544-4165-818F-45C72A9E583B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30EFFD-F544-4165-818F-45C72A9E583B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F94BE-7C5F-4A50-A481-D39BA7886BF6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30EFFD-F544-4165-818F-45C72A9E583B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30EFFD-F544-4165-818F-45C72A9E583B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C653EC-EEDA-402D-9F2E-234AFEDB5236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30EFFD-F544-4165-818F-45C72A9E583B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03D765-22AC-404A-8CC4-7126B10F552A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03D765-22AC-404A-8CC4-7126B10F552A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pPr/>
              <a:t>26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38813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E95981-A4B8-4B41-9F94-6496B945B623}" type="slidenum">
              <a:rPr lang="ru-RU" altLang="ru-RU"/>
              <a:pPr/>
              <a:t>27</a:t>
            </a:fld>
            <a:endParaRPr lang="ru-RU" altLang="ru-RU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36F762-AAF8-4CC2-BADD-5CA6AE3C20C7}" type="slidenum">
              <a:rPr lang="ru-RU" altLang="ru-RU"/>
              <a:pPr/>
              <a:t>28</a:t>
            </a:fld>
            <a:endParaRPr lang="ru-RU" altLang="ru-RU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0F68B5-F0D1-427B-B406-69A80C7E4846}" type="slidenum">
              <a:rPr lang="ru-RU" altLang="ru-RU"/>
              <a:pPr/>
              <a:t>29</a:t>
            </a:fld>
            <a:endParaRPr lang="ru-RU" altLang="ru-RU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F94BE-7C5F-4A50-A481-D39BA7886BF6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866014-DAFC-4823-B425-760CCACECB27}" type="slidenum">
              <a:rPr lang="ru-RU" altLang="ru-RU"/>
              <a:pPr/>
              <a:t>30</a:t>
            </a:fld>
            <a:endParaRPr lang="ru-RU" altLang="ru-RU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8313FE-0D2E-4F7B-BFFA-AA48E9DF4988}" type="slidenum">
              <a:rPr lang="ru-RU" altLang="ru-RU"/>
              <a:pPr/>
              <a:t>31</a:t>
            </a:fld>
            <a:endParaRPr lang="ru-RU" altLang="ru-RU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137DB93-BF33-450E-AC5F-3622ED5CFC82}" type="slidenum">
              <a:rPr lang="ru-RU" altLang="ru-RU"/>
              <a:pPr eaLnBrk="1" hangingPunct="1"/>
              <a:t>32</a:t>
            </a:fld>
            <a:endParaRPr lang="ru-RU" altLang="ru-RU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137DB93-BF33-450E-AC5F-3622ED5CFC82}" type="slidenum">
              <a:rPr lang="ru-RU" altLang="ru-RU"/>
              <a:pPr eaLnBrk="1" hangingPunct="1"/>
              <a:t>33</a:t>
            </a:fld>
            <a:endParaRPr lang="ru-RU" altLang="ru-RU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137DB93-BF33-450E-AC5F-3622ED5CFC82}" type="slidenum">
              <a:rPr lang="ru-RU" altLang="ru-RU"/>
              <a:pPr eaLnBrk="1" hangingPunct="1"/>
              <a:t>34</a:t>
            </a:fld>
            <a:endParaRPr lang="ru-RU" altLang="ru-RU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137DB93-BF33-450E-AC5F-3622ED5CFC82}" type="slidenum">
              <a:rPr lang="ru-RU" altLang="ru-RU"/>
              <a:pPr eaLnBrk="1" hangingPunct="1"/>
              <a:t>35</a:t>
            </a:fld>
            <a:endParaRPr lang="ru-RU" altLang="ru-RU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6938FB5-D3F6-4700-9AC1-665953F38FF3}" type="slidenum">
              <a:rPr lang="ru-RU" altLang="ru-RU"/>
              <a:pPr eaLnBrk="1" hangingPunct="1"/>
              <a:t>36</a:t>
            </a:fld>
            <a:endParaRPr lang="ru-RU" altLang="ru-RU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CEAC748-95FC-43EE-B9E3-37A806DBC21E}" type="slidenum">
              <a:rPr lang="ru-RU" altLang="ru-RU"/>
              <a:pPr eaLnBrk="1" hangingPunct="1"/>
              <a:t>37</a:t>
            </a:fld>
            <a:endParaRPr lang="ru-RU" altLang="ru-RU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54C77ED-3F74-40BE-A7B5-39A160EE0605}" type="slidenum">
              <a:rPr lang="ru-RU" altLang="ru-RU"/>
              <a:pPr eaLnBrk="1" hangingPunct="1"/>
              <a:t>38</a:t>
            </a:fld>
            <a:endParaRPr lang="ru-RU" altLang="ru-RU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54C77ED-3F74-40BE-A7B5-39A160EE0605}" type="slidenum">
              <a:rPr lang="ru-RU" altLang="ru-RU"/>
              <a:pPr eaLnBrk="1" hangingPunct="1"/>
              <a:t>39</a:t>
            </a:fld>
            <a:endParaRPr lang="ru-RU" altLang="ru-RU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F94BE-7C5F-4A50-A481-D39BA7886BF6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54C77ED-3F74-40BE-A7B5-39A160EE0605}" type="slidenum">
              <a:rPr lang="ru-RU" altLang="ru-RU"/>
              <a:pPr eaLnBrk="1" hangingPunct="1"/>
              <a:t>40</a:t>
            </a:fld>
            <a:endParaRPr lang="ru-RU" altLang="ru-RU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54C77ED-3F74-40BE-A7B5-39A160EE0605}" type="slidenum">
              <a:rPr lang="ru-RU" altLang="ru-RU"/>
              <a:pPr eaLnBrk="1" hangingPunct="1"/>
              <a:t>41</a:t>
            </a:fld>
            <a:endParaRPr lang="ru-RU" altLang="ru-RU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E9AF22C-E159-45D5-992A-B19C01A74052}" type="slidenum">
              <a:rPr lang="ru-RU" altLang="ru-RU"/>
              <a:pPr eaLnBrk="1" hangingPunct="1"/>
              <a:t>42</a:t>
            </a:fld>
            <a:endParaRPr lang="ru-RU" altLang="ru-RU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E9AF22C-E159-45D5-992A-B19C01A74052}" type="slidenum">
              <a:rPr lang="ru-RU" altLang="ru-RU"/>
              <a:pPr eaLnBrk="1" hangingPunct="1"/>
              <a:t>43</a:t>
            </a:fld>
            <a:endParaRPr lang="ru-RU" altLang="ru-RU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8B15D25-3BD1-4929-8980-3D5770B65B9A}" type="slidenum">
              <a:rPr lang="ru-RU" altLang="ru-RU"/>
              <a:pPr eaLnBrk="1" hangingPunct="1"/>
              <a:t>44</a:t>
            </a:fld>
            <a:endParaRPr lang="ru-RU" altLang="ru-RU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E1B0E0-617B-45C0-9A6A-ACC6F08B1A64}" type="slidenum">
              <a:rPr lang="ru-RU" altLang="ru-RU"/>
              <a:pPr eaLnBrk="1" hangingPunct="1"/>
              <a:t>45</a:t>
            </a:fld>
            <a:endParaRPr lang="ru-RU" altLang="ru-RU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66B0F04-06EE-4DF6-B044-87CBAA6A968A}" type="slidenum">
              <a:rPr lang="ru-RU" altLang="ru-RU"/>
              <a:pPr eaLnBrk="1" hangingPunct="1"/>
              <a:t>46</a:t>
            </a:fld>
            <a:endParaRPr lang="ru-RU" alt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99B5CD9-3EF3-4386-9955-F740E06040B5}" type="slidenum">
              <a:rPr lang="ru-RU" altLang="ru-RU"/>
              <a:pPr eaLnBrk="1" hangingPunct="1"/>
              <a:t>47</a:t>
            </a:fld>
            <a:endParaRPr lang="ru-RU" altLang="ru-RU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0448C03-F6E1-4366-9EF3-8CE87F9AB1E4}" type="slidenum">
              <a:rPr lang="ru-RU" altLang="ru-RU"/>
              <a:pPr eaLnBrk="1" hangingPunct="1"/>
              <a:t>48</a:t>
            </a:fld>
            <a:endParaRPr lang="ru-RU" altLang="ru-RU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0448C03-F6E1-4366-9EF3-8CE87F9AB1E4}" type="slidenum">
              <a:rPr lang="ru-RU" altLang="ru-RU"/>
              <a:pPr eaLnBrk="1" hangingPunct="1"/>
              <a:t>49</a:t>
            </a:fld>
            <a:endParaRPr lang="ru-RU" altLang="ru-RU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F94BE-7C5F-4A50-A481-D39BA7886BF6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0448C03-F6E1-4366-9EF3-8CE87F9AB1E4}" type="slidenum">
              <a:rPr lang="ru-RU" altLang="ru-RU"/>
              <a:pPr eaLnBrk="1" hangingPunct="1"/>
              <a:t>50</a:t>
            </a:fld>
            <a:endParaRPr lang="ru-RU" altLang="ru-RU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0448C03-F6E1-4366-9EF3-8CE87F9AB1E4}" type="slidenum">
              <a:rPr lang="ru-RU" altLang="ru-RU"/>
              <a:pPr eaLnBrk="1" hangingPunct="1"/>
              <a:t>51</a:t>
            </a:fld>
            <a:endParaRPr lang="ru-RU" altLang="ru-RU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0448C03-F6E1-4366-9EF3-8CE87F9AB1E4}" type="slidenum">
              <a:rPr lang="ru-RU" altLang="ru-RU"/>
              <a:pPr eaLnBrk="1" hangingPunct="1"/>
              <a:t>52</a:t>
            </a:fld>
            <a:endParaRPr lang="ru-RU" altLang="ru-RU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0448C03-F6E1-4366-9EF3-8CE87F9AB1E4}" type="slidenum">
              <a:rPr lang="ru-RU" altLang="ru-RU"/>
              <a:pPr eaLnBrk="1" hangingPunct="1"/>
              <a:t>53</a:t>
            </a:fld>
            <a:endParaRPr lang="ru-RU" altLang="ru-RU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0448C03-F6E1-4366-9EF3-8CE87F9AB1E4}" type="slidenum">
              <a:rPr lang="ru-RU" altLang="ru-RU"/>
              <a:pPr eaLnBrk="1" hangingPunct="1"/>
              <a:t>54</a:t>
            </a:fld>
            <a:endParaRPr lang="ru-RU" altLang="ru-RU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0448C03-F6E1-4366-9EF3-8CE87F9AB1E4}" type="slidenum">
              <a:rPr lang="ru-RU" altLang="ru-RU"/>
              <a:pPr eaLnBrk="1" hangingPunct="1"/>
              <a:t>55</a:t>
            </a:fld>
            <a:endParaRPr lang="ru-RU" altLang="ru-RU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0448C03-F6E1-4366-9EF3-8CE87F9AB1E4}" type="slidenum">
              <a:rPr lang="ru-RU" altLang="ru-RU"/>
              <a:pPr eaLnBrk="1" hangingPunct="1"/>
              <a:t>56</a:t>
            </a:fld>
            <a:endParaRPr lang="ru-RU" altLang="ru-RU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0448C03-F6E1-4366-9EF3-8CE87F9AB1E4}" type="slidenum">
              <a:rPr lang="ru-RU" altLang="ru-RU"/>
              <a:pPr eaLnBrk="1" hangingPunct="1"/>
              <a:t>57</a:t>
            </a:fld>
            <a:endParaRPr lang="ru-RU" altLang="ru-RU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0448C03-F6E1-4366-9EF3-8CE87F9AB1E4}" type="slidenum">
              <a:rPr lang="ru-RU" altLang="ru-RU"/>
              <a:pPr eaLnBrk="1" hangingPunct="1"/>
              <a:t>58</a:t>
            </a:fld>
            <a:endParaRPr lang="ru-RU" altLang="ru-RU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12EE5CD-28EB-4B67-8573-27522D1D7712}" type="slidenum">
              <a:rPr lang="ru-RU" altLang="ru-RU"/>
              <a:pPr eaLnBrk="1" hangingPunct="1"/>
              <a:t>59</a:t>
            </a:fld>
            <a:endParaRPr lang="ru-RU" altLang="ru-RU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F94BE-7C5F-4A50-A481-D39BA7886BF6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2342237-ED14-4D6E-BF6D-C13A3BFCE265}" type="slidenum">
              <a:rPr lang="ru-RU" altLang="ru-RU"/>
              <a:pPr eaLnBrk="1" hangingPunct="1"/>
              <a:t>60</a:t>
            </a:fld>
            <a:endParaRPr lang="ru-RU" altLang="ru-RU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DC9249A-348C-481F-8E84-7281D9DED080}" type="slidenum">
              <a:rPr lang="ru-RU" altLang="ru-RU"/>
              <a:pPr eaLnBrk="1" hangingPunct="1"/>
              <a:t>61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5F31E2E-A25D-4F0D-93CF-10FC1227BBC6}" type="slidenum">
              <a:rPr lang="ru-RU" altLang="ru-RU"/>
              <a:pPr eaLnBrk="1" hangingPunct="1"/>
              <a:t>62</a:t>
            </a:fld>
            <a:endParaRPr lang="ru-RU" altLang="ru-RU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DC7796E-3F7E-44AD-B1DE-6A4EFCA5249A}" type="slidenum">
              <a:rPr lang="ru-RU" altLang="ru-RU"/>
              <a:pPr eaLnBrk="1" hangingPunct="1"/>
              <a:t>63</a:t>
            </a:fld>
            <a:endParaRPr lang="ru-RU" altLang="ru-RU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DC7796E-3F7E-44AD-B1DE-6A4EFCA5249A}" type="slidenum">
              <a:rPr lang="ru-RU" altLang="ru-RU"/>
              <a:pPr eaLnBrk="1" hangingPunct="1"/>
              <a:t>64</a:t>
            </a:fld>
            <a:endParaRPr lang="ru-RU" altLang="ru-RU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F94BE-7C5F-4A50-A481-D39BA7886BF6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52D22E-5DB7-414A-B8CC-9CD96FBCB814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8BA169-6704-47BD-B8B2-BC063CDBE692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EA321-3DF9-4021-9AC7-1BFD2BA990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2323540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79D26-80BA-490A-8266-054DBF2DDD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2437623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6D1184-6588-4BAF-AED4-1AD3046DE6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8370761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7072B-114E-4C8E-A508-BB2057694F16}" type="datetime1">
              <a:rPr lang="ru-RU"/>
              <a:pPr>
                <a:defRPr/>
              </a:pPr>
              <a:t>09.04.2023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DD2E7-D1F7-4E7F-B4B7-4D6C8F5EAA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178584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0E0742-7D45-4125-AF7D-94BD3379526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1792933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23D179-FC8A-489D-8784-36D20629163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3435575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BA068F-66B9-441E-9BC9-A05B09923D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4527446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498DB-ABF7-4C85-9F8D-D5E761EC34F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916182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069DC-1A66-4305-90EB-2CA0097573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9951614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F4B7DC-B224-4BC2-BA48-8EF41845D53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8004853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AA22C-69ED-40AA-905E-AEAFE3A90D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0376587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BC5380-F767-4B11-A3A5-63F3DB1164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1974014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89C99BD-BE2D-48D8-B1EB-A24385C94CB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randomBar dir="vert"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6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49.png"/><Relationship Id="rId5" Type="http://schemas.openxmlformats.org/officeDocument/2006/relationships/image" Target="../media/image52.pn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87.jpeg"/><Relationship Id="rId5" Type="http://schemas.openxmlformats.org/officeDocument/2006/relationships/image" Target="../media/image51.png"/><Relationship Id="rId10" Type="http://schemas.openxmlformats.org/officeDocument/2006/relationships/image" Target="../media/image49.png"/><Relationship Id="rId4" Type="http://schemas.openxmlformats.org/officeDocument/2006/relationships/image" Target="../media/image52.png"/><Relationship Id="rId9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13" Type="http://schemas.openxmlformats.org/officeDocument/2006/relationships/image" Target="../media/image106.jpg"/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12" Type="http://schemas.openxmlformats.org/officeDocument/2006/relationships/image" Target="../media/image10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g"/><Relationship Id="rId11" Type="http://schemas.openxmlformats.org/officeDocument/2006/relationships/image" Target="../media/image104.jpeg"/><Relationship Id="rId5" Type="http://schemas.openxmlformats.org/officeDocument/2006/relationships/image" Target="../media/image98.jpg"/><Relationship Id="rId10" Type="http://schemas.openxmlformats.org/officeDocument/2006/relationships/image" Target="../media/image103.jpg"/><Relationship Id="rId4" Type="http://schemas.openxmlformats.org/officeDocument/2006/relationships/image" Target="../media/image97.jpg"/><Relationship Id="rId9" Type="http://schemas.openxmlformats.org/officeDocument/2006/relationships/image" Target="../media/image10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13" Type="http://schemas.openxmlformats.org/officeDocument/2006/relationships/image" Target="../media/image106.jpg"/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12" Type="http://schemas.openxmlformats.org/officeDocument/2006/relationships/image" Target="../media/image10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g"/><Relationship Id="rId11" Type="http://schemas.openxmlformats.org/officeDocument/2006/relationships/image" Target="../media/image104.jpeg"/><Relationship Id="rId5" Type="http://schemas.openxmlformats.org/officeDocument/2006/relationships/image" Target="../media/image98.jpg"/><Relationship Id="rId10" Type="http://schemas.openxmlformats.org/officeDocument/2006/relationships/image" Target="../media/image103.jpg"/><Relationship Id="rId4" Type="http://schemas.openxmlformats.org/officeDocument/2006/relationships/image" Target="../media/image97.jpg"/><Relationship Id="rId9" Type="http://schemas.openxmlformats.org/officeDocument/2006/relationships/image" Target="../media/image102.jpg"/><Relationship Id="rId14" Type="http://schemas.openxmlformats.org/officeDocument/2006/relationships/image" Target="../media/image107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13" Type="http://schemas.openxmlformats.org/officeDocument/2006/relationships/image" Target="../media/image108.jpg"/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12" Type="http://schemas.openxmlformats.org/officeDocument/2006/relationships/image" Target="../media/image107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g"/><Relationship Id="rId11" Type="http://schemas.openxmlformats.org/officeDocument/2006/relationships/image" Target="../media/image104.jpeg"/><Relationship Id="rId5" Type="http://schemas.openxmlformats.org/officeDocument/2006/relationships/image" Target="../media/image98.jpg"/><Relationship Id="rId10" Type="http://schemas.openxmlformats.org/officeDocument/2006/relationships/image" Target="../media/image103.jpg"/><Relationship Id="rId4" Type="http://schemas.openxmlformats.org/officeDocument/2006/relationships/image" Target="../media/image97.jpg"/><Relationship Id="rId9" Type="http://schemas.openxmlformats.org/officeDocument/2006/relationships/image" Target="../media/image102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13" Type="http://schemas.openxmlformats.org/officeDocument/2006/relationships/image" Target="../media/image109.jpg"/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12" Type="http://schemas.openxmlformats.org/officeDocument/2006/relationships/image" Target="../media/image10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g"/><Relationship Id="rId11" Type="http://schemas.openxmlformats.org/officeDocument/2006/relationships/image" Target="../media/image104.jpeg"/><Relationship Id="rId5" Type="http://schemas.openxmlformats.org/officeDocument/2006/relationships/image" Target="../media/image98.jpg"/><Relationship Id="rId10" Type="http://schemas.openxmlformats.org/officeDocument/2006/relationships/image" Target="../media/image103.jpg"/><Relationship Id="rId4" Type="http://schemas.openxmlformats.org/officeDocument/2006/relationships/image" Target="../media/image97.jpg"/><Relationship Id="rId9" Type="http://schemas.openxmlformats.org/officeDocument/2006/relationships/image" Target="../media/image102.jpg"/><Relationship Id="rId14" Type="http://schemas.openxmlformats.org/officeDocument/2006/relationships/image" Target="../media/image110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13" Type="http://schemas.openxmlformats.org/officeDocument/2006/relationships/image" Target="../media/image111.jpg"/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12" Type="http://schemas.openxmlformats.org/officeDocument/2006/relationships/image" Target="../media/image10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g"/><Relationship Id="rId11" Type="http://schemas.openxmlformats.org/officeDocument/2006/relationships/image" Target="../media/image104.jpeg"/><Relationship Id="rId5" Type="http://schemas.openxmlformats.org/officeDocument/2006/relationships/image" Target="../media/image98.jpg"/><Relationship Id="rId10" Type="http://schemas.openxmlformats.org/officeDocument/2006/relationships/image" Target="../media/image103.jpg"/><Relationship Id="rId4" Type="http://schemas.openxmlformats.org/officeDocument/2006/relationships/image" Target="../media/image97.jpg"/><Relationship Id="rId9" Type="http://schemas.openxmlformats.org/officeDocument/2006/relationships/image" Target="../media/image102.jpg"/><Relationship Id="rId14" Type="http://schemas.openxmlformats.org/officeDocument/2006/relationships/image" Target="../media/image110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13" Type="http://schemas.openxmlformats.org/officeDocument/2006/relationships/image" Target="../media/image112.jpg"/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12" Type="http://schemas.openxmlformats.org/officeDocument/2006/relationships/image" Target="../media/image11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g"/><Relationship Id="rId11" Type="http://schemas.openxmlformats.org/officeDocument/2006/relationships/image" Target="../media/image104.jpeg"/><Relationship Id="rId5" Type="http://schemas.openxmlformats.org/officeDocument/2006/relationships/image" Target="../media/image98.jpg"/><Relationship Id="rId10" Type="http://schemas.openxmlformats.org/officeDocument/2006/relationships/image" Target="../media/image103.jpg"/><Relationship Id="rId4" Type="http://schemas.openxmlformats.org/officeDocument/2006/relationships/image" Target="../media/image97.jpg"/><Relationship Id="rId9" Type="http://schemas.openxmlformats.org/officeDocument/2006/relationships/image" Target="../media/image102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13" Type="http://schemas.openxmlformats.org/officeDocument/2006/relationships/image" Target="../media/image113.jpg"/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12" Type="http://schemas.openxmlformats.org/officeDocument/2006/relationships/image" Target="../media/image11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g"/><Relationship Id="rId11" Type="http://schemas.openxmlformats.org/officeDocument/2006/relationships/image" Target="../media/image104.jpeg"/><Relationship Id="rId5" Type="http://schemas.openxmlformats.org/officeDocument/2006/relationships/image" Target="../media/image98.jpg"/><Relationship Id="rId10" Type="http://schemas.openxmlformats.org/officeDocument/2006/relationships/image" Target="../media/image103.jpg"/><Relationship Id="rId4" Type="http://schemas.openxmlformats.org/officeDocument/2006/relationships/image" Target="../media/image97.jpg"/><Relationship Id="rId9" Type="http://schemas.openxmlformats.org/officeDocument/2006/relationships/image" Target="../media/image102.jp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13" Type="http://schemas.openxmlformats.org/officeDocument/2006/relationships/image" Target="../media/image114.jpg"/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12" Type="http://schemas.openxmlformats.org/officeDocument/2006/relationships/image" Target="../media/image11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g"/><Relationship Id="rId11" Type="http://schemas.openxmlformats.org/officeDocument/2006/relationships/image" Target="../media/image104.jpeg"/><Relationship Id="rId5" Type="http://schemas.openxmlformats.org/officeDocument/2006/relationships/image" Target="../media/image98.jpg"/><Relationship Id="rId10" Type="http://schemas.openxmlformats.org/officeDocument/2006/relationships/image" Target="../media/image103.jpg"/><Relationship Id="rId4" Type="http://schemas.openxmlformats.org/officeDocument/2006/relationships/image" Target="../media/image97.jpg"/><Relationship Id="rId9" Type="http://schemas.openxmlformats.org/officeDocument/2006/relationships/image" Target="../media/image102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13" Type="http://schemas.openxmlformats.org/officeDocument/2006/relationships/image" Target="../media/image115.jpg"/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12" Type="http://schemas.openxmlformats.org/officeDocument/2006/relationships/image" Target="../media/image114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g"/><Relationship Id="rId11" Type="http://schemas.openxmlformats.org/officeDocument/2006/relationships/image" Target="../media/image104.jpeg"/><Relationship Id="rId5" Type="http://schemas.openxmlformats.org/officeDocument/2006/relationships/image" Target="../media/image98.jpg"/><Relationship Id="rId10" Type="http://schemas.openxmlformats.org/officeDocument/2006/relationships/image" Target="../media/image103.jpg"/><Relationship Id="rId4" Type="http://schemas.openxmlformats.org/officeDocument/2006/relationships/image" Target="../media/image97.jpg"/><Relationship Id="rId9" Type="http://schemas.openxmlformats.org/officeDocument/2006/relationships/image" Target="../media/image102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12" Type="http://schemas.openxmlformats.org/officeDocument/2006/relationships/image" Target="../media/image115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g"/><Relationship Id="rId11" Type="http://schemas.openxmlformats.org/officeDocument/2006/relationships/image" Target="../media/image104.jpeg"/><Relationship Id="rId5" Type="http://schemas.openxmlformats.org/officeDocument/2006/relationships/image" Target="../media/image98.jpg"/><Relationship Id="rId10" Type="http://schemas.openxmlformats.org/officeDocument/2006/relationships/image" Target="../media/image103.jpg"/><Relationship Id="rId4" Type="http://schemas.openxmlformats.org/officeDocument/2006/relationships/image" Target="../media/image97.jpg"/><Relationship Id="rId9" Type="http://schemas.openxmlformats.org/officeDocument/2006/relationships/image" Target="../media/image102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9.png"/><Relationship Id="rId18" Type="http://schemas.openxmlformats.org/officeDocument/2006/relationships/image" Target="../media/image134.png"/><Relationship Id="rId26" Type="http://schemas.openxmlformats.org/officeDocument/2006/relationships/image" Target="../media/image142.png"/><Relationship Id="rId39" Type="http://schemas.openxmlformats.org/officeDocument/2006/relationships/image" Target="../media/image155.png"/><Relationship Id="rId21" Type="http://schemas.openxmlformats.org/officeDocument/2006/relationships/image" Target="../media/image137.png"/><Relationship Id="rId34" Type="http://schemas.openxmlformats.org/officeDocument/2006/relationships/image" Target="../media/image150.png"/><Relationship Id="rId42" Type="http://schemas.openxmlformats.org/officeDocument/2006/relationships/image" Target="../media/image158.png"/><Relationship Id="rId47" Type="http://schemas.openxmlformats.org/officeDocument/2006/relationships/image" Target="../media/image163.png"/><Relationship Id="rId50" Type="http://schemas.openxmlformats.org/officeDocument/2006/relationships/image" Target="../media/image166.png"/><Relationship Id="rId55" Type="http://schemas.openxmlformats.org/officeDocument/2006/relationships/image" Target="../media/image171.png"/><Relationship Id="rId63" Type="http://schemas.openxmlformats.org/officeDocument/2006/relationships/image" Target="../media/image179.png"/><Relationship Id="rId68" Type="http://schemas.openxmlformats.org/officeDocument/2006/relationships/image" Target="../media/image184.png"/><Relationship Id="rId76" Type="http://schemas.openxmlformats.org/officeDocument/2006/relationships/image" Target="../media/image192.png"/><Relationship Id="rId84" Type="http://schemas.openxmlformats.org/officeDocument/2006/relationships/image" Target="../media/image200.png"/><Relationship Id="rId89" Type="http://schemas.openxmlformats.org/officeDocument/2006/relationships/image" Target="../media/image205.png"/><Relationship Id="rId7" Type="http://schemas.openxmlformats.org/officeDocument/2006/relationships/image" Target="../media/image123.png"/><Relationship Id="rId71" Type="http://schemas.openxmlformats.org/officeDocument/2006/relationships/image" Target="../media/image187.png"/><Relationship Id="rId2" Type="http://schemas.openxmlformats.org/officeDocument/2006/relationships/notesSlide" Target="../notesSlides/notesSlide60.xml"/><Relationship Id="rId16" Type="http://schemas.openxmlformats.org/officeDocument/2006/relationships/image" Target="../media/image132.png"/><Relationship Id="rId29" Type="http://schemas.openxmlformats.org/officeDocument/2006/relationships/image" Target="../media/image145.png"/><Relationship Id="rId11" Type="http://schemas.openxmlformats.org/officeDocument/2006/relationships/image" Target="../media/image127.png"/><Relationship Id="rId24" Type="http://schemas.openxmlformats.org/officeDocument/2006/relationships/image" Target="../media/image140.png"/><Relationship Id="rId32" Type="http://schemas.openxmlformats.org/officeDocument/2006/relationships/image" Target="../media/image148.png"/><Relationship Id="rId37" Type="http://schemas.openxmlformats.org/officeDocument/2006/relationships/image" Target="../media/image153.png"/><Relationship Id="rId40" Type="http://schemas.openxmlformats.org/officeDocument/2006/relationships/image" Target="../media/image156.png"/><Relationship Id="rId45" Type="http://schemas.openxmlformats.org/officeDocument/2006/relationships/image" Target="../media/image161.png"/><Relationship Id="rId53" Type="http://schemas.openxmlformats.org/officeDocument/2006/relationships/image" Target="../media/image169.png"/><Relationship Id="rId58" Type="http://schemas.openxmlformats.org/officeDocument/2006/relationships/image" Target="../media/image174.png"/><Relationship Id="rId66" Type="http://schemas.openxmlformats.org/officeDocument/2006/relationships/image" Target="../media/image182.png"/><Relationship Id="rId74" Type="http://schemas.openxmlformats.org/officeDocument/2006/relationships/image" Target="../media/image190.png"/><Relationship Id="rId79" Type="http://schemas.openxmlformats.org/officeDocument/2006/relationships/image" Target="../media/image195.png"/><Relationship Id="rId87" Type="http://schemas.openxmlformats.org/officeDocument/2006/relationships/image" Target="../media/image203.png"/><Relationship Id="rId5" Type="http://schemas.openxmlformats.org/officeDocument/2006/relationships/image" Target="../media/image121.png"/><Relationship Id="rId61" Type="http://schemas.openxmlformats.org/officeDocument/2006/relationships/image" Target="../media/image177.png"/><Relationship Id="rId82" Type="http://schemas.openxmlformats.org/officeDocument/2006/relationships/image" Target="../media/image198.png"/><Relationship Id="rId90" Type="http://schemas.openxmlformats.org/officeDocument/2006/relationships/image" Target="../media/image206.png"/><Relationship Id="rId19" Type="http://schemas.openxmlformats.org/officeDocument/2006/relationships/image" Target="../media/image135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Relationship Id="rId22" Type="http://schemas.openxmlformats.org/officeDocument/2006/relationships/image" Target="../media/image138.png"/><Relationship Id="rId27" Type="http://schemas.openxmlformats.org/officeDocument/2006/relationships/image" Target="../media/image143.png"/><Relationship Id="rId30" Type="http://schemas.openxmlformats.org/officeDocument/2006/relationships/image" Target="../media/image146.png"/><Relationship Id="rId35" Type="http://schemas.openxmlformats.org/officeDocument/2006/relationships/image" Target="../media/image151.png"/><Relationship Id="rId43" Type="http://schemas.openxmlformats.org/officeDocument/2006/relationships/image" Target="../media/image159.png"/><Relationship Id="rId48" Type="http://schemas.openxmlformats.org/officeDocument/2006/relationships/image" Target="../media/image164.png"/><Relationship Id="rId56" Type="http://schemas.openxmlformats.org/officeDocument/2006/relationships/image" Target="../media/image172.png"/><Relationship Id="rId64" Type="http://schemas.openxmlformats.org/officeDocument/2006/relationships/image" Target="../media/image180.png"/><Relationship Id="rId69" Type="http://schemas.openxmlformats.org/officeDocument/2006/relationships/image" Target="../media/image185.png"/><Relationship Id="rId77" Type="http://schemas.openxmlformats.org/officeDocument/2006/relationships/image" Target="../media/image193.png"/><Relationship Id="rId8" Type="http://schemas.openxmlformats.org/officeDocument/2006/relationships/image" Target="../media/image124.png"/><Relationship Id="rId51" Type="http://schemas.openxmlformats.org/officeDocument/2006/relationships/image" Target="../media/image167.png"/><Relationship Id="rId72" Type="http://schemas.openxmlformats.org/officeDocument/2006/relationships/image" Target="../media/image188.png"/><Relationship Id="rId80" Type="http://schemas.openxmlformats.org/officeDocument/2006/relationships/image" Target="../media/image196.png"/><Relationship Id="rId85" Type="http://schemas.openxmlformats.org/officeDocument/2006/relationships/image" Target="../media/image201.png"/><Relationship Id="rId3" Type="http://schemas.openxmlformats.org/officeDocument/2006/relationships/image" Target="../media/image119.png"/><Relationship Id="rId12" Type="http://schemas.openxmlformats.org/officeDocument/2006/relationships/image" Target="../media/image128.png"/><Relationship Id="rId17" Type="http://schemas.openxmlformats.org/officeDocument/2006/relationships/image" Target="../media/image133.png"/><Relationship Id="rId25" Type="http://schemas.openxmlformats.org/officeDocument/2006/relationships/image" Target="../media/image141.png"/><Relationship Id="rId33" Type="http://schemas.openxmlformats.org/officeDocument/2006/relationships/image" Target="../media/image149.png"/><Relationship Id="rId38" Type="http://schemas.openxmlformats.org/officeDocument/2006/relationships/image" Target="../media/image154.png"/><Relationship Id="rId46" Type="http://schemas.openxmlformats.org/officeDocument/2006/relationships/image" Target="../media/image162.png"/><Relationship Id="rId59" Type="http://schemas.openxmlformats.org/officeDocument/2006/relationships/image" Target="../media/image175.png"/><Relationship Id="rId67" Type="http://schemas.openxmlformats.org/officeDocument/2006/relationships/image" Target="../media/image183.png"/><Relationship Id="rId20" Type="http://schemas.openxmlformats.org/officeDocument/2006/relationships/image" Target="../media/image136.png"/><Relationship Id="rId41" Type="http://schemas.openxmlformats.org/officeDocument/2006/relationships/image" Target="../media/image157.png"/><Relationship Id="rId54" Type="http://schemas.openxmlformats.org/officeDocument/2006/relationships/image" Target="../media/image170.png"/><Relationship Id="rId62" Type="http://schemas.openxmlformats.org/officeDocument/2006/relationships/image" Target="../media/image178.png"/><Relationship Id="rId70" Type="http://schemas.openxmlformats.org/officeDocument/2006/relationships/image" Target="../media/image186.png"/><Relationship Id="rId75" Type="http://schemas.openxmlformats.org/officeDocument/2006/relationships/image" Target="../media/image191.png"/><Relationship Id="rId83" Type="http://schemas.openxmlformats.org/officeDocument/2006/relationships/image" Target="../media/image199.png"/><Relationship Id="rId88" Type="http://schemas.openxmlformats.org/officeDocument/2006/relationships/image" Target="../media/image2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15" Type="http://schemas.openxmlformats.org/officeDocument/2006/relationships/image" Target="../media/image131.png"/><Relationship Id="rId23" Type="http://schemas.openxmlformats.org/officeDocument/2006/relationships/image" Target="../media/image139.png"/><Relationship Id="rId28" Type="http://schemas.openxmlformats.org/officeDocument/2006/relationships/image" Target="../media/image144.png"/><Relationship Id="rId36" Type="http://schemas.openxmlformats.org/officeDocument/2006/relationships/image" Target="../media/image152.png"/><Relationship Id="rId49" Type="http://schemas.openxmlformats.org/officeDocument/2006/relationships/image" Target="../media/image165.png"/><Relationship Id="rId57" Type="http://schemas.openxmlformats.org/officeDocument/2006/relationships/image" Target="../media/image173.png"/><Relationship Id="rId10" Type="http://schemas.openxmlformats.org/officeDocument/2006/relationships/image" Target="../media/image126.png"/><Relationship Id="rId31" Type="http://schemas.openxmlformats.org/officeDocument/2006/relationships/image" Target="../media/image147.png"/><Relationship Id="rId44" Type="http://schemas.openxmlformats.org/officeDocument/2006/relationships/image" Target="../media/image160.png"/><Relationship Id="rId52" Type="http://schemas.openxmlformats.org/officeDocument/2006/relationships/image" Target="../media/image168.png"/><Relationship Id="rId60" Type="http://schemas.openxmlformats.org/officeDocument/2006/relationships/image" Target="../media/image176.png"/><Relationship Id="rId65" Type="http://schemas.openxmlformats.org/officeDocument/2006/relationships/image" Target="../media/image181.png"/><Relationship Id="rId73" Type="http://schemas.openxmlformats.org/officeDocument/2006/relationships/image" Target="../media/image189.png"/><Relationship Id="rId78" Type="http://schemas.openxmlformats.org/officeDocument/2006/relationships/image" Target="../media/image194.png"/><Relationship Id="rId81" Type="http://schemas.openxmlformats.org/officeDocument/2006/relationships/image" Target="../media/image197.png"/><Relationship Id="rId86" Type="http://schemas.openxmlformats.org/officeDocument/2006/relationships/image" Target="../media/image20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7" Type="http://schemas.openxmlformats.org/officeDocument/2006/relationships/image" Target="../media/image21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4.png"/><Relationship Id="rId4" Type="http://schemas.openxmlformats.org/officeDocument/2006/relationships/image" Target="../media/image21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gi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503548" y="512676"/>
            <a:ext cx="3421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600" dirty="0">
                <a:solidFill>
                  <a:srgbClr val="E5D6AD"/>
                </a:solidFill>
              </a:rPr>
              <a:t>Игорь Бурдонов</a:t>
            </a:r>
          </a:p>
        </p:txBody>
      </p:sp>
      <p:pic>
        <p:nvPicPr>
          <p:cNvPr id="113668" name="Picture 4" descr="I Zin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931" y="404813"/>
            <a:ext cx="4200525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9" name="Picture 5" descr="I Zin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018" y="3500438"/>
            <a:ext cx="6286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00583" y="2339665"/>
            <a:ext cx="317131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dirty="0" smtClean="0">
                <a:solidFill>
                  <a:srgbClr val="E5D6AD"/>
                </a:solidFill>
              </a:rPr>
              <a:t>рассказывает   о</a:t>
            </a:r>
            <a:endParaRPr lang="ru-RU" altLang="ru-RU" sz="3200" dirty="0">
              <a:solidFill>
                <a:srgbClr val="E5D6AD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1600000">
                                      <p:cBhvr>
                                        <p:cTn id="19" dur="5000" fill="hold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7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1"/>
          <a:stretch/>
        </p:blipFill>
        <p:spPr>
          <a:xfrm>
            <a:off x="-508" y="0"/>
            <a:ext cx="5001003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60" y="0"/>
            <a:ext cx="455764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96" y="116632"/>
            <a:ext cx="456701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400" dirty="0" smtClean="0"/>
              <a:t>Чжоу </a:t>
            </a:r>
            <a:r>
              <a:rPr lang="ru-RU" sz="2400" dirty="0" err="1" smtClean="0"/>
              <a:t>Дуньи</a:t>
            </a:r>
            <a:r>
              <a:rPr lang="ru-RU" sz="2400" dirty="0" smtClean="0"/>
              <a:t> </a:t>
            </a:r>
            <a:r>
              <a:rPr lang="ja-JP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周敦</a:t>
            </a:r>
            <a:r>
              <a:rPr lang="ja-JP" altLang="en-US" sz="24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颐</a:t>
            </a:r>
            <a:r>
              <a:rPr lang="ru-RU" altLang="ja-JP" sz="24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 (1017-1073)</a:t>
            </a:r>
            <a:endParaRPr lang="ru-RU" sz="2400" b="1" dirty="0">
              <a:ea typeface="SimSun" panose="02010600030101010101" pitchFamily="2" charset="-122"/>
            </a:endParaRP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10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2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0143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18" y="0"/>
            <a:ext cx="6771890" cy="6858000"/>
          </a:xfrm>
          <a:prstGeom prst="rect">
            <a:avLst/>
          </a:prstGeom>
        </p:spPr>
      </p:pic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11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2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636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FuSi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708275"/>
            <a:ext cx="3527425" cy="282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uSi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33375"/>
            <a:ext cx="2897188" cy="633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3851275" y="6308725"/>
            <a:ext cx="1728788" cy="1444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H="1" flipV="1">
            <a:off x="3276600" y="5373688"/>
            <a:ext cx="576263" cy="9350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755650" y="404813"/>
            <a:ext cx="4572000" cy="212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/>
              <a:t>伏羲 </a:t>
            </a:r>
          </a:p>
          <a:p>
            <a:pPr algn="ctr">
              <a:spcBef>
                <a:spcPct val="30000"/>
              </a:spcBef>
            </a:pPr>
            <a:r>
              <a:rPr lang="ru-RU" altLang="ru-RU" sz="2400"/>
              <a:t>ФУ СИ (2852—2738 до н.э.)</a:t>
            </a:r>
          </a:p>
          <a:p>
            <a:pPr algn="ctr">
              <a:spcBef>
                <a:spcPct val="30000"/>
              </a:spcBef>
            </a:pPr>
            <a:r>
              <a:rPr lang="ru-RU" altLang="ru-RU" sz="2400"/>
              <a:t>— первый император Китая</a:t>
            </a:r>
          </a:p>
          <a:p>
            <a:pPr algn="ctr">
              <a:spcBef>
                <a:spcPct val="30000"/>
              </a:spcBef>
            </a:pPr>
            <a:r>
              <a:rPr lang="ru-RU" altLang="ru-RU" sz="2400"/>
              <a:t>изобретатель триграмм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34764" y="597693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12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0" name="Text Box 101"/>
          <p:cNvSpPr txBox="1">
            <a:spLocks noChangeArrowheads="1"/>
          </p:cNvSpPr>
          <p:nvPr/>
        </p:nvSpPr>
        <p:spPr bwMode="auto">
          <a:xfrm>
            <a:off x="856027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386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3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3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nimBg="1"/>
      <p:bldP spid="92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20" name="Picture 24" descr="tg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1698625"/>
            <a:ext cx="360363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1" name="Picture 25" descr="tg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5119688"/>
            <a:ext cx="360363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2" name="Picture 26" descr="tg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3411538"/>
            <a:ext cx="360362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3" name="Picture 27" descr="tg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3405188"/>
            <a:ext cx="360362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4" name="Picture 28" descr="tg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698625"/>
            <a:ext cx="360363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5" name="Picture 29" descr="tg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5119688"/>
            <a:ext cx="360363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6" name="Picture 30" descr="tg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5119688"/>
            <a:ext cx="360363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7" name="Picture 31" descr="tg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88" y="1698625"/>
            <a:ext cx="360362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37" name="Picture 41" descr="Ba_GU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615950"/>
            <a:ext cx="8958262" cy="598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Kres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2973388"/>
            <a:ext cx="10477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Krest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2995613"/>
            <a:ext cx="10477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TG_Fus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3067050"/>
            <a:ext cx="9715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tg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698625"/>
            <a:ext cx="36036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238125" y="115888"/>
            <a:ext cx="86899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/>
              <a:t>БА ГУА — 八卦 — ВОСЕМЬ ТРИГРАММ в квадратно-круговом расположении</a:t>
            </a:r>
          </a:p>
        </p:txBody>
      </p:sp>
      <p:pic>
        <p:nvPicPr>
          <p:cNvPr id="29704" name="Picture 8" descr="tg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698625"/>
            <a:ext cx="360363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5" name="Picture 9" descr="tg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5119688"/>
            <a:ext cx="360362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tg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5119688"/>
            <a:ext cx="360363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7" name="Picture 11" descr="tg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5121275"/>
            <a:ext cx="360363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tg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3411538"/>
            <a:ext cx="360362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9" name="Picture 13" descr="tg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3408363"/>
            <a:ext cx="360362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0" name="Picture 14" descr="tg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0" y="1698625"/>
            <a:ext cx="360363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1" name="Picture 15" descr="tg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75" y="5119688"/>
            <a:ext cx="360363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2" name="Picture 16" descr="tg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63" y="3403600"/>
            <a:ext cx="360362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3" name="Picture 17" descr="tg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1698625"/>
            <a:ext cx="360363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4" name="Picture 18" descr="tg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63" y="5116513"/>
            <a:ext cx="360362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5" name="Picture 19" descr="tg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1698625"/>
            <a:ext cx="360363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6" name="Picture 20" descr="tg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63" y="5116513"/>
            <a:ext cx="360362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7" name="Picture 21" descr="tg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63" y="1698625"/>
            <a:ext cx="360362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8" name="Picture 22" descr="tg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75" y="3403600"/>
            <a:ext cx="360363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9" name="Picture 23" descr="TG_WW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3067050"/>
            <a:ext cx="9715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28" name="Text Box 32"/>
          <p:cNvSpPr txBox="1">
            <a:spLocks noChangeArrowheads="1"/>
          </p:cNvSpPr>
          <p:nvPr/>
        </p:nvSpPr>
        <p:spPr bwMode="auto">
          <a:xfrm>
            <a:off x="3843338" y="995363"/>
            <a:ext cx="1368425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altLang="ru-RU" sz="1600"/>
              <a:t>операция</a:t>
            </a:r>
          </a:p>
          <a:p>
            <a:pPr algn="ctr"/>
            <a:r>
              <a:rPr lang="ru-RU" altLang="ru-RU" sz="1600" i="1"/>
              <a:t>дуй</a:t>
            </a:r>
          </a:p>
          <a:p>
            <a:pPr algn="ctr"/>
            <a:r>
              <a:rPr lang="ru-RU" altLang="ru-RU" sz="1600"/>
              <a:t>инверсия черт</a:t>
            </a:r>
          </a:p>
          <a:p>
            <a:pPr algn="ctr"/>
            <a:r>
              <a:rPr lang="ru-RU" altLang="ru-RU" sz="1600"/>
              <a:t>  ян </a:t>
            </a:r>
            <a:r>
              <a:rPr lang="ru-RU" altLang="ru-RU">
                <a:sym typeface="Symbol" pitchFamily="18" charset="2"/>
              </a:rPr>
              <a:t></a:t>
            </a:r>
            <a:r>
              <a:rPr lang="ru-RU" altLang="ru-RU" sz="1600"/>
              <a:t> </a:t>
            </a:r>
            <a:r>
              <a:rPr lang="ru-RU" altLang="ru-RU" sz="1600">
                <a:sym typeface="Symbol" pitchFamily="18" charset="2"/>
              </a:rPr>
              <a:t>инь</a:t>
            </a:r>
          </a:p>
          <a:p>
            <a:pPr algn="ctr">
              <a:lnSpc>
                <a:spcPct val="60000"/>
              </a:lnSpc>
            </a:pPr>
            <a:r>
              <a:rPr lang="ru-RU" altLang="ru-RU">
                <a:sym typeface="Symbol" pitchFamily="18" charset="2"/>
              </a:rPr>
              <a:t></a:t>
            </a:r>
          </a:p>
        </p:txBody>
      </p:sp>
      <p:pic>
        <p:nvPicPr>
          <p:cNvPr id="29729" name="Picture 33" descr="i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074863"/>
            <a:ext cx="360362" cy="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30" name="Picture 34" descr="jan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057400"/>
            <a:ext cx="360362" cy="9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31" name="Text Box 35"/>
          <p:cNvSpPr txBox="1">
            <a:spLocks noChangeArrowheads="1"/>
          </p:cNvSpPr>
          <p:nvPr/>
        </p:nvSpPr>
        <p:spPr bwMode="auto">
          <a:xfrm>
            <a:off x="4013200" y="4775200"/>
            <a:ext cx="1046163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altLang="ru-RU" sz="1600"/>
              <a:t>операция</a:t>
            </a:r>
          </a:p>
          <a:p>
            <a:pPr algn="ctr"/>
            <a:r>
              <a:rPr lang="ru-RU" altLang="ru-RU" sz="1600" i="1"/>
              <a:t>фань</a:t>
            </a:r>
          </a:p>
          <a:p>
            <a:pPr algn="ctr"/>
            <a:r>
              <a:rPr lang="ru-RU" altLang="ru-RU" sz="1600"/>
              <a:t>переворот</a:t>
            </a:r>
            <a:br>
              <a:rPr lang="ru-RU" altLang="ru-RU" sz="1600"/>
            </a:br>
            <a:r>
              <a:rPr lang="ru-RU" altLang="ru-RU" sz="1600"/>
              <a:t>триграммы</a:t>
            </a:r>
          </a:p>
          <a:p>
            <a:pPr algn="ctr"/>
            <a:r>
              <a:rPr lang="ru-RU" altLang="ru-RU" sz="1600"/>
              <a:t>на 180</a:t>
            </a:r>
            <a:r>
              <a:rPr lang="ru-RU" altLang="ru-RU" sz="1600">
                <a:sym typeface="Symbol" pitchFamily="18" charset="2"/>
              </a:rPr>
              <a:t></a:t>
            </a:r>
            <a:endParaRPr lang="ru-RU" altLang="ru-RU">
              <a:sym typeface="Symbol" pitchFamily="18" charset="2"/>
            </a:endParaRPr>
          </a:p>
        </p:txBody>
      </p:sp>
      <p:pic>
        <p:nvPicPr>
          <p:cNvPr id="29732" name="Picture 36" descr="Symmetriya_V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995613"/>
            <a:ext cx="10477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35" name="Freeform 39"/>
          <p:cNvSpPr>
            <a:spLocks/>
          </p:cNvSpPr>
          <p:nvPr/>
        </p:nvSpPr>
        <p:spPr bwMode="auto">
          <a:xfrm>
            <a:off x="5262563" y="2814638"/>
            <a:ext cx="3724275" cy="3371850"/>
          </a:xfrm>
          <a:custGeom>
            <a:avLst/>
            <a:gdLst>
              <a:gd name="T0" fmla="*/ 3 w 2346"/>
              <a:gd name="T1" fmla="*/ 0 h 2124"/>
              <a:gd name="T2" fmla="*/ 3 w 2346"/>
              <a:gd name="T3" fmla="*/ 2121 h 2124"/>
              <a:gd name="T4" fmla="*/ 2346 w 2346"/>
              <a:gd name="T5" fmla="*/ 2124 h 2124"/>
              <a:gd name="T6" fmla="*/ 2346 w 2346"/>
              <a:gd name="T7" fmla="*/ 1047 h 2124"/>
              <a:gd name="T8" fmla="*/ 945 w 2346"/>
              <a:gd name="T9" fmla="*/ 1050 h 2124"/>
              <a:gd name="T10" fmla="*/ 945 w 2346"/>
              <a:gd name="T11" fmla="*/ 0 h 2124"/>
              <a:gd name="T12" fmla="*/ 0 w 2346"/>
              <a:gd name="T13" fmla="*/ 3 h 2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46" h="2124">
                <a:moveTo>
                  <a:pt x="3" y="0"/>
                </a:moveTo>
                <a:lnTo>
                  <a:pt x="3" y="2121"/>
                </a:lnTo>
                <a:lnTo>
                  <a:pt x="2346" y="2124"/>
                </a:lnTo>
                <a:lnTo>
                  <a:pt x="2346" y="1047"/>
                </a:lnTo>
                <a:lnTo>
                  <a:pt x="945" y="1050"/>
                </a:lnTo>
                <a:lnTo>
                  <a:pt x="945" y="0"/>
                </a:lnTo>
                <a:lnTo>
                  <a:pt x="0" y="3"/>
                </a:lnTo>
              </a:path>
            </a:pathLst>
          </a:custGeom>
          <a:solidFill>
            <a:srgbClr val="0000FF">
              <a:alpha val="10001"/>
            </a:srgbClr>
          </a:solidFill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36" name="Freeform 40"/>
          <p:cNvSpPr>
            <a:spLocks/>
          </p:cNvSpPr>
          <p:nvPr/>
        </p:nvSpPr>
        <p:spPr bwMode="auto">
          <a:xfrm>
            <a:off x="5256213" y="1052513"/>
            <a:ext cx="3743325" cy="3378200"/>
          </a:xfrm>
          <a:custGeom>
            <a:avLst/>
            <a:gdLst>
              <a:gd name="T0" fmla="*/ 1636 w 2358"/>
              <a:gd name="T1" fmla="*/ 1078 h 2128"/>
              <a:gd name="T2" fmla="*/ 7 w 2358"/>
              <a:gd name="T3" fmla="*/ 1072 h 2128"/>
              <a:gd name="T4" fmla="*/ 0 w 2358"/>
              <a:gd name="T5" fmla="*/ 0 h 2128"/>
              <a:gd name="T6" fmla="*/ 2358 w 2358"/>
              <a:gd name="T7" fmla="*/ 0 h 2128"/>
              <a:gd name="T8" fmla="*/ 2350 w 2358"/>
              <a:gd name="T9" fmla="*/ 2128 h 2128"/>
              <a:gd name="T10" fmla="*/ 1630 w 2358"/>
              <a:gd name="T11" fmla="*/ 2128 h 2128"/>
              <a:gd name="T12" fmla="*/ 1636 w 2358"/>
              <a:gd name="T13" fmla="*/ 1078 h 2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8" h="2128">
                <a:moveTo>
                  <a:pt x="1636" y="1078"/>
                </a:moveTo>
                <a:lnTo>
                  <a:pt x="7" y="1072"/>
                </a:lnTo>
                <a:lnTo>
                  <a:pt x="0" y="0"/>
                </a:lnTo>
                <a:lnTo>
                  <a:pt x="2358" y="0"/>
                </a:lnTo>
                <a:lnTo>
                  <a:pt x="2350" y="2128"/>
                </a:lnTo>
                <a:lnTo>
                  <a:pt x="1630" y="2128"/>
                </a:lnTo>
                <a:lnTo>
                  <a:pt x="1636" y="1078"/>
                </a:lnTo>
              </a:path>
            </a:pathLst>
          </a:custGeom>
          <a:solidFill>
            <a:srgbClr val="FF0000">
              <a:alpha val="10001"/>
            </a:srgbClr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33" name="Text Box 37"/>
          <p:cNvSpPr txBox="1">
            <a:spLocks noChangeArrowheads="1"/>
          </p:cNvSpPr>
          <p:nvPr/>
        </p:nvSpPr>
        <p:spPr bwMode="auto">
          <a:xfrm>
            <a:off x="3771900" y="6018213"/>
            <a:ext cx="1508125" cy="614362"/>
          </a:xfrm>
          <a:prstGeom prst="rect">
            <a:avLst/>
          </a:prstGeom>
          <a:solidFill>
            <a:srgbClr val="F6EFB8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400"/>
              <a:t>несимметричные</a:t>
            </a:r>
          </a:p>
          <a:p>
            <a:pPr algn="ctr">
              <a:spcBef>
                <a:spcPct val="50000"/>
              </a:spcBef>
            </a:pPr>
            <a:r>
              <a:rPr lang="ru-RU" altLang="ru-RU" sz="1400"/>
              <a:t>триграммы</a:t>
            </a:r>
          </a:p>
        </p:txBody>
      </p:sp>
      <p:sp>
        <p:nvSpPr>
          <p:cNvPr id="29734" name="Text Box 38"/>
          <p:cNvSpPr txBox="1">
            <a:spLocks noChangeArrowheads="1"/>
          </p:cNvSpPr>
          <p:nvPr/>
        </p:nvSpPr>
        <p:spPr bwMode="auto">
          <a:xfrm>
            <a:off x="3873500" y="401638"/>
            <a:ext cx="1311275" cy="614362"/>
          </a:xfrm>
          <a:prstGeom prst="rect">
            <a:avLst/>
          </a:prstGeom>
          <a:solidFill>
            <a:srgbClr val="F6EFB8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400"/>
              <a:t>симметричные</a:t>
            </a:r>
          </a:p>
          <a:p>
            <a:pPr algn="ctr">
              <a:spcBef>
                <a:spcPct val="50000"/>
              </a:spcBef>
            </a:pPr>
            <a:r>
              <a:rPr lang="ru-RU" altLang="ru-RU" sz="1400"/>
              <a:t>триграммы</a:t>
            </a:r>
          </a:p>
        </p:txBody>
      </p:sp>
      <p:sp>
        <p:nvSpPr>
          <p:cNvPr id="29738" name="Text Box 42"/>
          <p:cNvSpPr txBox="1">
            <a:spLocks noChangeArrowheads="1"/>
          </p:cNvSpPr>
          <p:nvPr/>
        </p:nvSpPr>
        <p:spPr bwMode="auto">
          <a:xfrm>
            <a:off x="71438" y="6216650"/>
            <a:ext cx="37084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0000FF"/>
                </a:solidFill>
              </a:rPr>
              <a:t>ПРЕЖНЕЕ НЕБО - </a:t>
            </a:r>
            <a:r>
              <a:rPr lang="ru-RU" altLang="ru-RU" sz="1600" b="1" dirty="0" smtClean="0">
                <a:solidFill>
                  <a:srgbClr val="0000FF"/>
                </a:solidFill>
              </a:rPr>
              <a:t>ПРЕДНЕБЕСНОЕ</a:t>
            </a:r>
            <a:endParaRPr lang="ru-RU" altLang="ru-RU" sz="1600" dirty="0"/>
          </a:p>
        </p:txBody>
      </p:sp>
      <p:sp>
        <p:nvSpPr>
          <p:cNvPr id="29739" name="Text Box 43"/>
          <p:cNvSpPr txBox="1">
            <a:spLocks noChangeArrowheads="1"/>
          </p:cNvSpPr>
          <p:nvPr/>
        </p:nvSpPr>
        <p:spPr bwMode="auto">
          <a:xfrm>
            <a:off x="5297488" y="6216650"/>
            <a:ext cx="37084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0000FF"/>
                </a:solidFill>
              </a:rPr>
              <a:t>НЫНЕШНЕЕ НЕБО - </a:t>
            </a:r>
            <a:r>
              <a:rPr lang="ru-RU" altLang="ru-RU" sz="1600" b="1" dirty="0" smtClean="0">
                <a:solidFill>
                  <a:srgbClr val="0000FF"/>
                </a:solidFill>
              </a:rPr>
              <a:t>ПОСЛЕБЕСНОЕ</a:t>
            </a:r>
            <a:endParaRPr lang="ru-RU" altLang="ru-RU" sz="1600" dirty="0"/>
          </a:p>
        </p:txBody>
      </p:sp>
      <p:pic>
        <p:nvPicPr>
          <p:cNvPr id="29741" name="Picture 45" descr="Semiya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2230438"/>
            <a:ext cx="3887787" cy="25098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13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45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297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97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97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297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0" dur="2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8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2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8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4" dur="2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9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9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6" presetClass="emph" presetSubtype="0" repeatCount="indefinite" accel="50000" decel="50000" autoRev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17" dur="500" fill="hold"/>
                                        <p:tgtEl>
                                          <p:spTgt spid="297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6" presetClass="emph" presetSubtype="0" repeatCount="indefinite" accel="50000" decel="50000" autoRev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19" dur="500" fill="hold"/>
                                        <p:tgtEl>
                                          <p:spTgt spid="297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6" presetClass="emph" presetSubtype="0" repeatCount="indefinite" accel="50000" decel="50000" autoRev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1" dur="500" fill="hold"/>
                                        <p:tgtEl>
                                          <p:spTgt spid="297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6" presetClass="emph" presetSubtype="0" repeatCount="indefinite" accel="50000" decel="50000" autoRev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3" dur="500" fill="hold"/>
                                        <p:tgtEl>
                                          <p:spTgt spid="297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9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9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9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9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28" grpId="0"/>
      <p:bldP spid="29735" grpId="0" animBg="1"/>
      <p:bldP spid="29736" grpId="0" animBg="1"/>
      <p:bldP spid="29733" grpId="0" animBg="1"/>
      <p:bldP spid="297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439863" y="116632"/>
            <a:ext cx="6233437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3200" dirty="0" smtClean="0"/>
              <a:t>Кубическая </a:t>
            </a:r>
            <a:r>
              <a:rPr lang="ru-RU" sz="3200" dirty="0"/>
              <a:t>летающая тарелка </a:t>
            </a:r>
            <a:endParaRPr lang="ru-RU" sz="3200" dirty="0" smtClean="0"/>
          </a:p>
          <a:p>
            <a:pPr algn="ctr">
              <a:spcBef>
                <a:spcPts val="0"/>
              </a:spcBef>
            </a:pPr>
            <a:r>
              <a:rPr lang="ru-RU" sz="3200" dirty="0" smtClean="0"/>
              <a:t>в </a:t>
            </a:r>
            <a:r>
              <a:rPr lang="ru-RU" sz="3200" dirty="0"/>
              <a:t>ориентации императора Фу Си</a:t>
            </a:r>
            <a:endParaRPr lang="ru-RU" altLang="ru-RU" sz="3200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14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0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28" y="1182412"/>
            <a:ext cx="7560000" cy="527092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439863" y="116632"/>
            <a:ext cx="6208712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/>
              <a:t>Секстина по восьми триграммам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179388" y="880220"/>
            <a:ext cx="33131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стрелкой показана операция </a:t>
            </a:r>
            <a:r>
              <a:rPr lang="ru-RU" altLang="ru-RU" i="1"/>
              <a:t>дуй</a:t>
            </a:r>
            <a:r>
              <a:rPr lang="ru-RU" altLang="ru-RU"/>
              <a:t> – инверсия черт</a:t>
            </a:r>
          </a:p>
        </p:txBody>
      </p:sp>
      <p:pic>
        <p:nvPicPr>
          <p:cNvPr id="52234" name="Picture 10" descr="Sextina_hea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800845"/>
            <a:ext cx="4752975" cy="10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7" name="Picture 13" descr="Sext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844824"/>
            <a:ext cx="8785225" cy="465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8" name="Line 14"/>
          <p:cNvSpPr>
            <a:spLocks noChangeShapeType="1"/>
          </p:cNvSpPr>
          <p:nvPr/>
        </p:nvSpPr>
        <p:spPr bwMode="auto">
          <a:xfrm>
            <a:off x="3132138" y="2224237"/>
            <a:ext cx="4356100" cy="29162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2239" name="Line 15"/>
          <p:cNvSpPr>
            <a:spLocks noChangeShapeType="1"/>
          </p:cNvSpPr>
          <p:nvPr/>
        </p:nvSpPr>
        <p:spPr bwMode="auto">
          <a:xfrm flipV="1">
            <a:off x="3167063" y="2260749"/>
            <a:ext cx="4357687" cy="2879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2240" name="Line 16"/>
          <p:cNvSpPr>
            <a:spLocks noChangeShapeType="1"/>
          </p:cNvSpPr>
          <p:nvPr/>
        </p:nvSpPr>
        <p:spPr bwMode="auto">
          <a:xfrm flipV="1">
            <a:off x="3995738" y="3700612"/>
            <a:ext cx="35290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15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0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234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8" grpId="0" animBg="1"/>
      <p:bldP spid="52238" grpId="1" animBg="1"/>
      <p:bldP spid="52239" grpId="0" animBg="1"/>
      <p:bldP spid="52239" grpId="1" animBg="1"/>
      <p:bldP spid="52240" grpId="0" animBg="1"/>
      <p:bldP spid="5224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2627784" y="313903"/>
            <a:ext cx="384111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600" b="1" dirty="0" smtClean="0"/>
              <a:t>Квадрат   Ло  </a:t>
            </a:r>
            <a:r>
              <a:rPr lang="ru-RU" altLang="ru-RU" sz="3600" b="1" dirty="0"/>
              <a:t>Шу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507192"/>
              </p:ext>
            </p:extLst>
          </p:nvPr>
        </p:nvGraphicFramePr>
        <p:xfrm>
          <a:off x="4752500" y="2311707"/>
          <a:ext cx="43200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/>
                <a:gridCol w="1440000"/>
                <a:gridCol w="1440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011064" y="1154091"/>
            <a:ext cx="1976760" cy="7987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spc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традиционное</a:t>
            </a:r>
          </a:p>
          <a:p>
            <a:pPr algn="ctr">
              <a:lnSpc>
                <a:spcPct val="120000"/>
              </a:lnSpc>
            </a:pPr>
            <a:r>
              <a:rPr lang="ru-RU" sz="2000" b="1" spc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</a:t>
            </a:r>
            <a:endParaRPr lang="ru-RU" sz="2000" b="1" spc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69516" y="1155600"/>
            <a:ext cx="180684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spc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современное</a:t>
            </a:r>
          </a:p>
          <a:p>
            <a:pPr algn="ctr">
              <a:lnSpc>
                <a:spcPct val="120000"/>
              </a:lnSpc>
            </a:pPr>
            <a:r>
              <a:rPr lang="ru-RU" sz="2000" b="1" spc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</a:t>
            </a:r>
            <a:endParaRPr lang="ru-RU" sz="2000" b="1" spc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2384127"/>
            <a:ext cx="3964301" cy="370800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spect="1"/>
          </p:cNvSpPr>
          <p:nvPr/>
        </p:nvSpPr>
        <p:spPr>
          <a:xfrm>
            <a:off x="4680492" y="1627631"/>
            <a:ext cx="4356484" cy="52937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ja-JP" altLang="en-US" sz="34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井</a:t>
            </a:r>
            <a:endParaRPr lang="ru-RU" sz="287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24508" y="2240868"/>
            <a:ext cx="4068452" cy="40324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79512" y="2240868"/>
            <a:ext cx="4068452" cy="40324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16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27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15" name="Picture 35" descr="TaiCzi_Lo_Shu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051" y="1342356"/>
            <a:ext cx="5068421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109" name="Text Box 29"/>
          <p:cNvSpPr txBox="1">
            <a:spLocks noChangeArrowheads="1"/>
          </p:cNvSpPr>
          <p:nvPr/>
        </p:nvSpPr>
        <p:spPr bwMode="auto">
          <a:xfrm>
            <a:off x="1150938" y="620713"/>
            <a:ext cx="6704012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/>
              <a:t>Квадрат Ло Шу как модель Тай Цзи</a:t>
            </a:r>
          </a:p>
        </p:txBody>
      </p:sp>
      <p:sp>
        <p:nvSpPr>
          <p:cNvPr id="46113" name="Text Box 33"/>
          <p:cNvSpPr txBox="1">
            <a:spLocks noChangeArrowheads="1"/>
          </p:cNvSpPr>
          <p:nvPr/>
        </p:nvSpPr>
        <p:spPr bwMode="auto">
          <a:xfrm>
            <a:off x="95116" y="1737494"/>
            <a:ext cx="3396764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3200" dirty="0"/>
              <a:t>вычитаем 5</a:t>
            </a:r>
          </a:p>
          <a:p>
            <a:pPr algn="ctr">
              <a:spcBef>
                <a:spcPct val="50000"/>
              </a:spcBef>
            </a:pPr>
            <a:r>
              <a:rPr lang="ru-RU" altLang="ru-RU" sz="2800" i="1" dirty="0"/>
              <a:t>(среднее число)</a:t>
            </a:r>
          </a:p>
          <a:p>
            <a:pPr algn="ctr">
              <a:spcBef>
                <a:spcPct val="50000"/>
              </a:spcBef>
            </a:pPr>
            <a:r>
              <a:rPr lang="ru-RU" altLang="ru-RU" sz="3200" dirty="0"/>
              <a:t>из каждого числа:</a:t>
            </a:r>
          </a:p>
        </p:txBody>
      </p:sp>
      <p:sp>
        <p:nvSpPr>
          <p:cNvPr id="46114" name="Text Box 34"/>
          <p:cNvSpPr txBox="1">
            <a:spLocks noChangeArrowheads="1"/>
          </p:cNvSpPr>
          <p:nvPr/>
        </p:nvSpPr>
        <p:spPr bwMode="auto">
          <a:xfrm>
            <a:off x="1223628" y="4070102"/>
            <a:ext cx="136415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3200" dirty="0" err="1"/>
              <a:t>инь</a:t>
            </a:r>
            <a:r>
              <a:rPr lang="ru-RU" altLang="ru-RU" sz="3200" dirty="0"/>
              <a:t> </a:t>
            </a:r>
            <a:r>
              <a:rPr lang="en-US" altLang="ru-RU" sz="3200" dirty="0"/>
              <a:t>&lt; 0</a:t>
            </a:r>
          </a:p>
          <a:p>
            <a:pPr algn="ctr">
              <a:spcBef>
                <a:spcPct val="50000"/>
              </a:spcBef>
            </a:pPr>
            <a:r>
              <a:rPr lang="ru-RU" altLang="ru-RU" sz="3200" dirty="0" err="1"/>
              <a:t>ян</a:t>
            </a:r>
            <a:r>
              <a:rPr lang="en-US" altLang="ru-RU" sz="3200" dirty="0"/>
              <a:t> &gt; 0</a:t>
            </a:r>
            <a:endParaRPr lang="ru-RU" altLang="ru-RU" sz="3200" dirty="0"/>
          </a:p>
        </p:txBody>
      </p:sp>
      <p:pic>
        <p:nvPicPr>
          <p:cNvPr id="46117" name="Picture 37" descr="TaiCzi_Lo_Sh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64" y="1340768"/>
            <a:ext cx="5068421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17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9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6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13" grpId="0"/>
      <p:bldP spid="461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405776"/>
              </p:ext>
            </p:extLst>
          </p:nvPr>
        </p:nvGraphicFramePr>
        <p:xfrm>
          <a:off x="252000" y="2304000"/>
          <a:ext cx="4320000" cy="3960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/>
                <a:gridCol w="1440000"/>
                <a:gridCol w="1440000"/>
              </a:tblGrid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14243"/>
              </p:ext>
            </p:extLst>
          </p:nvPr>
        </p:nvGraphicFramePr>
        <p:xfrm>
          <a:off x="252000" y="2304000"/>
          <a:ext cx="4320000" cy="3960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/>
                <a:gridCol w="1440000"/>
                <a:gridCol w="1440000"/>
              </a:tblGrid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862439"/>
              </p:ext>
            </p:extLst>
          </p:nvPr>
        </p:nvGraphicFramePr>
        <p:xfrm>
          <a:off x="252000" y="2304000"/>
          <a:ext cx="4320000" cy="3960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/>
                <a:gridCol w="1440000"/>
                <a:gridCol w="1440000"/>
              </a:tblGrid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772993"/>
              </p:ext>
            </p:extLst>
          </p:nvPr>
        </p:nvGraphicFramePr>
        <p:xfrm>
          <a:off x="252000" y="2304000"/>
          <a:ext cx="4320000" cy="3960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/>
                <a:gridCol w="1440000"/>
                <a:gridCol w="1440000"/>
              </a:tblGrid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72986"/>
              </p:ext>
            </p:extLst>
          </p:nvPr>
        </p:nvGraphicFramePr>
        <p:xfrm>
          <a:off x="252000" y="2304000"/>
          <a:ext cx="4320000" cy="3960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/>
                <a:gridCol w="1440000"/>
                <a:gridCol w="1440000"/>
              </a:tblGrid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960354"/>
              </p:ext>
            </p:extLst>
          </p:nvPr>
        </p:nvGraphicFramePr>
        <p:xfrm>
          <a:off x="252000" y="2304000"/>
          <a:ext cx="4320000" cy="3960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/>
                <a:gridCol w="1440000"/>
                <a:gridCol w="1440000"/>
              </a:tblGrid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745134"/>
              </p:ext>
            </p:extLst>
          </p:nvPr>
        </p:nvGraphicFramePr>
        <p:xfrm>
          <a:off x="252000" y="2304000"/>
          <a:ext cx="4320000" cy="3960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/>
                <a:gridCol w="1440000"/>
                <a:gridCol w="1440000"/>
              </a:tblGrid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020420"/>
              </p:ext>
            </p:extLst>
          </p:nvPr>
        </p:nvGraphicFramePr>
        <p:xfrm>
          <a:off x="252000" y="2304000"/>
          <a:ext cx="4320000" cy="3960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/>
                <a:gridCol w="1440000"/>
                <a:gridCol w="1440000"/>
              </a:tblGrid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2627784" y="313903"/>
            <a:ext cx="384111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600" b="1" dirty="0" smtClean="0"/>
              <a:t>Квадрат   Ло  </a:t>
            </a:r>
            <a:r>
              <a:rPr lang="ru-RU" altLang="ru-RU" sz="3600" b="1" dirty="0"/>
              <a:t>Шу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179922"/>
              </p:ext>
            </p:extLst>
          </p:nvPr>
        </p:nvGraphicFramePr>
        <p:xfrm>
          <a:off x="4752500" y="2311707"/>
          <a:ext cx="43200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/>
                <a:gridCol w="1440000"/>
                <a:gridCol w="1440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969516" y="1155600"/>
            <a:ext cx="180684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spc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современное</a:t>
            </a:r>
          </a:p>
          <a:p>
            <a:pPr algn="ctr">
              <a:lnSpc>
                <a:spcPct val="120000"/>
              </a:lnSpc>
            </a:pPr>
            <a:r>
              <a:rPr lang="ru-RU" sz="2000" b="1" spc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</a:t>
            </a:r>
            <a:endParaRPr lang="ru-RU" sz="2000" b="1" spc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spect="1"/>
          </p:cNvSpPr>
          <p:nvPr/>
        </p:nvSpPr>
        <p:spPr>
          <a:xfrm>
            <a:off x="4680492" y="1627631"/>
            <a:ext cx="4356484" cy="52937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ja-JP" altLang="en-US" sz="34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井</a:t>
            </a:r>
            <a:endParaRPr lang="ru-RU" sz="287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24508" y="2240868"/>
            <a:ext cx="4068452" cy="40324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863588" y="1341929"/>
            <a:ext cx="298344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ru-RU" sz="2800" dirty="0" smtClean="0"/>
              <a:t>Модель </a:t>
            </a:r>
            <a:r>
              <a:rPr lang="ru-RU" altLang="ru-RU" sz="2800" dirty="0"/>
              <a:t>триграмм</a:t>
            </a: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18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21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8550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283131"/>
              </p:ext>
            </p:extLst>
          </p:nvPr>
        </p:nvGraphicFramePr>
        <p:xfrm>
          <a:off x="252000" y="2304000"/>
          <a:ext cx="4320000" cy="3960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/>
                <a:gridCol w="1440000"/>
                <a:gridCol w="1440000"/>
              </a:tblGrid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862018"/>
              </p:ext>
            </p:extLst>
          </p:nvPr>
        </p:nvGraphicFramePr>
        <p:xfrm>
          <a:off x="252000" y="2304000"/>
          <a:ext cx="4320000" cy="3960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/>
                <a:gridCol w="1440000"/>
                <a:gridCol w="1440000"/>
              </a:tblGrid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647581"/>
              </p:ext>
            </p:extLst>
          </p:nvPr>
        </p:nvGraphicFramePr>
        <p:xfrm>
          <a:off x="252000" y="2304000"/>
          <a:ext cx="4320000" cy="3960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/>
                <a:gridCol w="1440000"/>
                <a:gridCol w="1440000"/>
              </a:tblGrid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824659"/>
              </p:ext>
            </p:extLst>
          </p:nvPr>
        </p:nvGraphicFramePr>
        <p:xfrm>
          <a:off x="252000" y="2304000"/>
          <a:ext cx="4320000" cy="3960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/>
                <a:gridCol w="1440000"/>
                <a:gridCol w="1440000"/>
              </a:tblGrid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13572"/>
              </p:ext>
            </p:extLst>
          </p:nvPr>
        </p:nvGraphicFramePr>
        <p:xfrm>
          <a:off x="252000" y="2304000"/>
          <a:ext cx="4320000" cy="3960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/>
                <a:gridCol w="1440000"/>
                <a:gridCol w="1440000"/>
              </a:tblGrid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50574"/>
              </p:ext>
            </p:extLst>
          </p:nvPr>
        </p:nvGraphicFramePr>
        <p:xfrm>
          <a:off x="252000" y="2304000"/>
          <a:ext cx="4320000" cy="3960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/>
                <a:gridCol w="1440000"/>
                <a:gridCol w="1440000"/>
              </a:tblGrid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488571"/>
              </p:ext>
            </p:extLst>
          </p:nvPr>
        </p:nvGraphicFramePr>
        <p:xfrm>
          <a:off x="252000" y="2304000"/>
          <a:ext cx="4320000" cy="3960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/>
                <a:gridCol w="1440000"/>
                <a:gridCol w="1440000"/>
              </a:tblGrid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303338"/>
              </p:ext>
            </p:extLst>
          </p:nvPr>
        </p:nvGraphicFramePr>
        <p:xfrm>
          <a:off x="252000" y="2304000"/>
          <a:ext cx="4320000" cy="3960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/>
                <a:gridCol w="1440000"/>
                <a:gridCol w="1440000"/>
              </a:tblGrid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580986"/>
              </p:ext>
            </p:extLst>
          </p:nvPr>
        </p:nvGraphicFramePr>
        <p:xfrm>
          <a:off x="252000" y="2304000"/>
          <a:ext cx="4320000" cy="3960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/>
                <a:gridCol w="1440000"/>
                <a:gridCol w="1440000"/>
              </a:tblGrid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2627784" y="313903"/>
            <a:ext cx="384111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600" b="1" dirty="0" smtClean="0"/>
              <a:t>Квадрат   Ло  </a:t>
            </a:r>
            <a:r>
              <a:rPr lang="ru-RU" altLang="ru-RU" sz="3600" b="1" dirty="0"/>
              <a:t>Шу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444762"/>
              </p:ext>
            </p:extLst>
          </p:nvPr>
        </p:nvGraphicFramePr>
        <p:xfrm>
          <a:off x="4752500" y="2311707"/>
          <a:ext cx="43200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/>
                <a:gridCol w="1440000"/>
                <a:gridCol w="1440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969516" y="1155600"/>
            <a:ext cx="180684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spc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современное</a:t>
            </a:r>
          </a:p>
          <a:p>
            <a:pPr algn="ctr">
              <a:lnSpc>
                <a:spcPct val="120000"/>
              </a:lnSpc>
            </a:pPr>
            <a:r>
              <a:rPr lang="ru-RU" sz="2000" b="1" spc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</a:t>
            </a:r>
            <a:endParaRPr lang="ru-RU" sz="2000" b="1" spc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spect="1"/>
          </p:cNvSpPr>
          <p:nvPr/>
        </p:nvSpPr>
        <p:spPr>
          <a:xfrm>
            <a:off x="4680492" y="1627631"/>
            <a:ext cx="4356484" cy="52937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ja-JP" altLang="en-US" sz="34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井</a:t>
            </a:r>
            <a:endParaRPr lang="ru-RU" sz="287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24508" y="2240868"/>
            <a:ext cx="4068452" cy="40324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863588" y="1341929"/>
            <a:ext cx="298344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ru-RU" sz="2800" dirty="0" smtClean="0"/>
              <a:t>Модель </a:t>
            </a:r>
            <a:r>
              <a:rPr lang="ru-RU" altLang="ru-RU" sz="2800" dirty="0"/>
              <a:t>триграмм</a:t>
            </a: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19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21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746687"/>
              </p:ext>
            </p:extLst>
          </p:nvPr>
        </p:nvGraphicFramePr>
        <p:xfrm>
          <a:off x="252000" y="2304000"/>
          <a:ext cx="4320000" cy="3960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/>
                <a:gridCol w="1440000"/>
                <a:gridCol w="1440000"/>
              </a:tblGrid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4671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72" name="Rectangle 8"/>
          <p:cNvSpPr>
            <a:spLocks noChangeArrowheads="1"/>
          </p:cNvSpPr>
          <p:nvPr/>
        </p:nvSpPr>
        <p:spPr bwMode="auto">
          <a:xfrm>
            <a:off x="450850" y="190500"/>
            <a:ext cx="2641600" cy="27781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274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154800" rIns="162000" bIns="154800"/>
          <a:lstStyle/>
          <a:p>
            <a:pPr algn="ctr"/>
            <a:r>
              <a:rPr lang="ru-RU" altLang="ru-RU" sz="6000"/>
              <a:t>易經</a:t>
            </a:r>
            <a:endParaRPr lang="en-US" altLang="ru-RU" sz="6000"/>
          </a:p>
          <a:p>
            <a:pPr algn="ctr">
              <a:spcBef>
                <a:spcPct val="50000"/>
              </a:spcBef>
            </a:pPr>
            <a:r>
              <a:rPr lang="ru-RU" altLang="ru-RU" sz="2800" b="1"/>
              <a:t>И</a:t>
            </a:r>
            <a:r>
              <a:rPr lang="en-US" altLang="ru-RU" sz="2800" b="1"/>
              <a:t>  </a:t>
            </a:r>
            <a:r>
              <a:rPr lang="ru-RU" altLang="ru-RU" sz="2800" b="1"/>
              <a:t>ЦЗИН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b="1"/>
              <a:t>Канон Перемен</a:t>
            </a:r>
            <a:br>
              <a:rPr lang="ru-RU" altLang="ru-RU" sz="2400" b="1"/>
            </a:br>
            <a:endParaRPr lang="ru-RU" altLang="ru-RU" sz="2400" b="1"/>
          </a:p>
        </p:txBody>
      </p:sp>
      <p:sp>
        <p:nvSpPr>
          <p:cNvPr id="113673" name="Rectangle 9"/>
          <p:cNvSpPr>
            <a:spLocks noChangeArrowheads="1"/>
          </p:cNvSpPr>
          <p:nvPr/>
        </p:nvSpPr>
        <p:spPr bwMode="auto">
          <a:xfrm>
            <a:off x="3203575" y="190500"/>
            <a:ext cx="5472113" cy="2779713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274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154800" rIns="162000" bIns="154800"/>
          <a:lstStyle/>
          <a:p>
            <a:pPr algn="ctr"/>
            <a:endParaRPr lang="ru-RU" altLang="ru-RU" sz="2000" i="1"/>
          </a:p>
          <a:p>
            <a:pPr algn="ctr"/>
            <a:endParaRPr lang="ru-RU" altLang="ru-RU" sz="2000" i="1"/>
          </a:p>
          <a:p>
            <a:pPr algn="ctr"/>
            <a:endParaRPr lang="ru-RU" altLang="ru-RU" sz="2000" i="1"/>
          </a:p>
          <a:p>
            <a:pPr algn="ctr"/>
            <a:endParaRPr lang="ru-RU" altLang="ru-RU" sz="2000" i="1"/>
          </a:p>
          <a:p>
            <a:pPr algn="ctr"/>
            <a:r>
              <a:rPr lang="ru-RU" altLang="ru-RU" sz="2000" i="1"/>
              <a:t>      или</a:t>
            </a:r>
          </a:p>
        </p:txBody>
      </p:sp>
      <p:sp>
        <p:nvSpPr>
          <p:cNvPr id="113674" name="Text Box 10"/>
          <p:cNvSpPr txBox="1">
            <a:spLocks noChangeArrowheads="1"/>
          </p:cNvSpPr>
          <p:nvPr/>
        </p:nvSpPr>
        <p:spPr bwMode="auto">
          <a:xfrm>
            <a:off x="3524250" y="333375"/>
            <a:ext cx="2055813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altLang="ru-RU" sz="6000"/>
              <a:t>易傳</a:t>
            </a:r>
            <a:endParaRPr lang="en-US" altLang="ru-RU" sz="6000"/>
          </a:p>
          <a:p>
            <a:pPr algn="ctr">
              <a:spcBef>
                <a:spcPct val="50000"/>
              </a:spcBef>
            </a:pPr>
            <a:r>
              <a:rPr lang="ru-RU" altLang="ru-RU" sz="2800" b="1"/>
              <a:t>И </a:t>
            </a:r>
            <a:r>
              <a:rPr lang="en-US" altLang="ru-RU" sz="2800" b="1"/>
              <a:t> </a:t>
            </a:r>
            <a:r>
              <a:rPr lang="ru-RU" altLang="ru-RU" sz="2800" b="1"/>
              <a:t>ЧЖУАНЬ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b="1"/>
              <a:t>Комментарий</a:t>
            </a:r>
          </a:p>
          <a:p>
            <a:pPr algn="ctr"/>
            <a:r>
              <a:rPr lang="ru-RU" altLang="ru-RU" sz="2400" b="1"/>
              <a:t>к Переменам</a:t>
            </a:r>
          </a:p>
        </p:txBody>
      </p:sp>
      <p:sp>
        <p:nvSpPr>
          <p:cNvPr id="113675" name="Text Box 11"/>
          <p:cNvSpPr txBox="1">
            <a:spLocks noChangeArrowheads="1"/>
          </p:cNvSpPr>
          <p:nvPr/>
        </p:nvSpPr>
        <p:spPr bwMode="auto">
          <a:xfrm>
            <a:off x="6719888" y="333375"/>
            <a:ext cx="152400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ru-RU" sz="6000"/>
              <a:t>十翼</a:t>
            </a:r>
            <a:endParaRPr lang="ru-RU" altLang="ru-RU" sz="6000"/>
          </a:p>
          <a:p>
            <a:pPr algn="ctr">
              <a:spcBef>
                <a:spcPct val="50000"/>
              </a:spcBef>
            </a:pPr>
            <a:r>
              <a:rPr lang="ru-RU" altLang="ru-RU" sz="2800" b="1"/>
              <a:t>ШИ </a:t>
            </a:r>
            <a:r>
              <a:rPr lang="en-US" altLang="ru-RU" sz="2800" b="1"/>
              <a:t> </a:t>
            </a:r>
            <a:r>
              <a:rPr lang="ru-RU" altLang="ru-RU" sz="2800" b="1"/>
              <a:t>И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b="1"/>
              <a:t>Десять</a:t>
            </a:r>
          </a:p>
          <a:p>
            <a:pPr algn="ctr"/>
            <a:r>
              <a:rPr lang="ru-RU" altLang="ru-RU" sz="2400" b="1"/>
              <a:t>Крыльев</a:t>
            </a:r>
          </a:p>
        </p:txBody>
      </p:sp>
      <p:sp>
        <p:nvSpPr>
          <p:cNvPr id="113676" name="Rectangle 12"/>
          <p:cNvSpPr>
            <a:spLocks noChangeArrowheads="1"/>
          </p:cNvSpPr>
          <p:nvPr/>
        </p:nvSpPr>
        <p:spPr bwMode="auto">
          <a:xfrm>
            <a:off x="2916238" y="3284984"/>
            <a:ext cx="5976937" cy="320516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274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154800" rIns="162000" bIns="154800"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30000"/>
              </a:spcBef>
              <a:buFontTx/>
              <a:buAutoNum type="arabicPeriod"/>
            </a:pPr>
            <a:r>
              <a:rPr lang="ru-RU" altLang="ru-RU" sz="1600" i="1" dirty="0"/>
              <a:t>"</a:t>
            </a:r>
            <a:r>
              <a:rPr lang="ru-RU" altLang="ru-RU" sz="1600" i="1" dirty="0" err="1"/>
              <a:t>Туань</a:t>
            </a:r>
            <a:r>
              <a:rPr lang="ru-RU" altLang="ru-RU" sz="1600" i="1" dirty="0"/>
              <a:t> </a:t>
            </a:r>
            <a:r>
              <a:rPr lang="ru-RU" altLang="ru-RU" sz="1600" i="1" dirty="0" err="1"/>
              <a:t>чжуань</a:t>
            </a:r>
            <a:r>
              <a:rPr lang="ru-RU" altLang="ru-RU" sz="1600" i="1" dirty="0"/>
              <a:t>" ("Традиция суждений"), в двух частях.</a:t>
            </a:r>
          </a:p>
          <a:p>
            <a:pPr>
              <a:spcBef>
                <a:spcPct val="30000"/>
              </a:spcBef>
              <a:buFontTx/>
              <a:buAutoNum type="arabicPeriod"/>
            </a:pPr>
            <a:r>
              <a:rPr lang="ru-RU" altLang="ru-RU" sz="1600" i="1" dirty="0"/>
              <a:t>"</a:t>
            </a:r>
            <a:r>
              <a:rPr lang="ru-RU" altLang="ru-RU" sz="1600" i="1" dirty="0" err="1"/>
              <a:t>Сян</a:t>
            </a:r>
            <a:r>
              <a:rPr lang="ru-RU" altLang="ru-RU" sz="1600" i="1" dirty="0"/>
              <a:t> </a:t>
            </a:r>
            <a:r>
              <a:rPr lang="ru-RU" altLang="ru-RU" sz="1600" i="1" dirty="0" err="1"/>
              <a:t>чжуань</a:t>
            </a:r>
            <a:r>
              <a:rPr lang="ru-RU" altLang="ru-RU" sz="1600" i="1" dirty="0"/>
              <a:t>" ("Традиция образов"), в двух частях. </a:t>
            </a:r>
          </a:p>
          <a:p>
            <a:pPr>
              <a:spcBef>
                <a:spcPct val="30000"/>
              </a:spcBef>
              <a:buFontTx/>
              <a:buAutoNum type="arabicPeriod"/>
            </a:pPr>
            <a:r>
              <a:rPr lang="ru-RU" altLang="ru-RU" sz="1600" i="1" dirty="0"/>
              <a:t>"Си </a:t>
            </a:r>
            <a:r>
              <a:rPr lang="ru-RU" altLang="ru-RU" sz="1600" i="1" dirty="0" err="1"/>
              <a:t>цы</a:t>
            </a:r>
            <a:r>
              <a:rPr lang="ru-RU" altLang="ru-RU" sz="1600" i="1" dirty="0"/>
              <a:t> </a:t>
            </a:r>
            <a:r>
              <a:rPr lang="ru-RU" altLang="ru-RU" sz="1600" i="1" dirty="0" err="1"/>
              <a:t>чжуань</a:t>
            </a:r>
            <a:r>
              <a:rPr lang="ru-RU" altLang="ru-RU" sz="1600" i="1" dirty="0"/>
              <a:t>", или "Да </a:t>
            </a:r>
            <a:r>
              <a:rPr lang="ru-RU" altLang="ru-RU" sz="1600" i="1" dirty="0" err="1"/>
              <a:t>чжуань</a:t>
            </a:r>
            <a:r>
              <a:rPr lang="ru-RU" altLang="ru-RU" sz="1600" i="1" dirty="0"/>
              <a:t>" ("Традиция афоризмов", или "Великая традиция"), в двух частях.</a:t>
            </a:r>
          </a:p>
          <a:p>
            <a:pPr>
              <a:spcBef>
                <a:spcPct val="30000"/>
              </a:spcBef>
              <a:buFontTx/>
              <a:buAutoNum type="arabicPeriod"/>
            </a:pPr>
            <a:r>
              <a:rPr lang="ru-RU" altLang="ru-RU" sz="1600" i="1" dirty="0"/>
              <a:t>"</a:t>
            </a:r>
            <a:r>
              <a:rPr lang="ru-RU" altLang="ru-RU" sz="1600" i="1" dirty="0" err="1"/>
              <a:t>Шо</a:t>
            </a:r>
            <a:r>
              <a:rPr lang="ru-RU" altLang="ru-RU" sz="1600" i="1" dirty="0"/>
              <a:t> </a:t>
            </a:r>
            <a:r>
              <a:rPr lang="ru-RU" altLang="ru-RU" sz="1600" i="1" dirty="0" err="1"/>
              <a:t>гуа</a:t>
            </a:r>
            <a:r>
              <a:rPr lang="ru-RU" altLang="ru-RU" sz="1600" i="1" dirty="0"/>
              <a:t> </a:t>
            </a:r>
            <a:r>
              <a:rPr lang="ru-RU" altLang="ru-RU" sz="1600" i="1" dirty="0" err="1"/>
              <a:t>чжуань</a:t>
            </a:r>
            <a:r>
              <a:rPr lang="ru-RU" altLang="ru-RU" sz="1600" i="1" dirty="0"/>
              <a:t>" ("Традиция объяснения триграмм").</a:t>
            </a:r>
          </a:p>
          <a:p>
            <a:pPr>
              <a:spcBef>
                <a:spcPct val="30000"/>
              </a:spcBef>
              <a:buFontTx/>
              <a:buAutoNum type="arabicPeriod"/>
            </a:pPr>
            <a:r>
              <a:rPr lang="ru-RU" altLang="ru-RU" sz="1600" i="1" dirty="0"/>
              <a:t>"</a:t>
            </a:r>
            <a:r>
              <a:rPr lang="ru-RU" altLang="ru-RU" sz="1600" i="1" dirty="0" err="1"/>
              <a:t>Сюй</a:t>
            </a:r>
            <a:r>
              <a:rPr lang="ru-RU" altLang="ru-RU" sz="1600" i="1" dirty="0"/>
              <a:t> </a:t>
            </a:r>
            <a:r>
              <a:rPr lang="ru-RU" altLang="ru-RU" sz="1600" i="1" dirty="0" err="1"/>
              <a:t>гуа</a:t>
            </a:r>
            <a:r>
              <a:rPr lang="ru-RU" altLang="ru-RU" sz="1600" i="1" dirty="0"/>
              <a:t> </a:t>
            </a:r>
            <a:r>
              <a:rPr lang="ru-RU" altLang="ru-RU" sz="1600" i="1" dirty="0" err="1"/>
              <a:t>чжуань</a:t>
            </a:r>
            <a:r>
              <a:rPr lang="ru-RU" altLang="ru-RU" sz="1600" i="1" dirty="0"/>
              <a:t>" ("Традиция о последовательности </a:t>
            </a:r>
            <a:r>
              <a:rPr lang="ru-RU" altLang="ru-RU" sz="1600" i="1" dirty="0" err="1"/>
              <a:t>гексаграмм</a:t>
            </a:r>
            <a:r>
              <a:rPr lang="ru-RU" altLang="ru-RU" sz="1600" i="1" dirty="0"/>
              <a:t>"). </a:t>
            </a:r>
          </a:p>
          <a:p>
            <a:pPr>
              <a:spcBef>
                <a:spcPct val="30000"/>
              </a:spcBef>
              <a:buFontTx/>
              <a:buAutoNum type="arabicPeriod"/>
            </a:pPr>
            <a:r>
              <a:rPr lang="ru-RU" altLang="ru-RU" sz="1600" i="1" dirty="0"/>
              <a:t>"</a:t>
            </a:r>
            <a:r>
              <a:rPr lang="ru-RU" altLang="ru-RU" sz="1600" i="1" dirty="0" err="1"/>
              <a:t>Цза</a:t>
            </a:r>
            <a:r>
              <a:rPr lang="ru-RU" altLang="ru-RU" sz="1600" i="1" dirty="0"/>
              <a:t> </a:t>
            </a:r>
            <a:r>
              <a:rPr lang="ru-RU" altLang="ru-RU" sz="1600" i="1" dirty="0" err="1"/>
              <a:t>гуа</a:t>
            </a:r>
            <a:r>
              <a:rPr lang="ru-RU" altLang="ru-RU" sz="1600" i="1" dirty="0"/>
              <a:t> </a:t>
            </a:r>
            <a:r>
              <a:rPr lang="ru-RU" altLang="ru-RU" sz="1600" i="1" dirty="0" err="1"/>
              <a:t>чжуань</a:t>
            </a:r>
            <a:r>
              <a:rPr lang="ru-RU" altLang="ru-RU" sz="1600" i="1" dirty="0"/>
              <a:t>" ("Различные традиции о </a:t>
            </a:r>
            <a:r>
              <a:rPr lang="ru-RU" altLang="ru-RU" sz="1600" i="1" dirty="0" err="1"/>
              <a:t>гексаграммах</a:t>
            </a:r>
            <a:r>
              <a:rPr lang="ru-RU" altLang="ru-RU" sz="1600" i="1" dirty="0"/>
              <a:t>"). </a:t>
            </a:r>
          </a:p>
          <a:p>
            <a:pPr>
              <a:spcBef>
                <a:spcPct val="30000"/>
              </a:spcBef>
              <a:buFontTx/>
              <a:buAutoNum type="arabicPeriod"/>
            </a:pPr>
            <a:r>
              <a:rPr lang="ru-RU" altLang="ru-RU" sz="1600" i="1" dirty="0"/>
              <a:t>"</a:t>
            </a:r>
            <a:r>
              <a:rPr lang="ru-RU" altLang="ru-RU" sz="1600" i="1" dirty="0" err="1"/>
              <a:t>Вэнь</a:t>
            </a:r>
            <a:r>
              <a:rPr lang="ru-RU" altLang="ru-RU" sz="1600" i="1" dirty="0"/>
              <a:t> </a:t>
            </a:r>
            <a:r>
              <a:rPr lang="ru-RU" altLang="ru-RU" sz="1600" i="1" dirty="0" err="1"/>
              <a:t>янь</a:t>
            </a:r>
            <a:r>
              <a:rPr lang="ru-RU" altLang="ru-RU" sz="1600" i="1" dirty="0"/>
              <a:t> </a:t>
            </a:r>
            <a:r>
              <a:rPr lang="ru-RU" altLang="ru-RU" sz="1600" i="1" dirty="0" err="1"/>
              <a:t>чжуань</a:t>
            </a:r>
            <a:r>
              <a:rPr lang="ru-RU" altLang="ru-RU" sz="1600" i="1" dirty="0"/>
              <a:t>" ("Традиция о знаках и словах").</a:t>
            </a:r>
            <a:r>
              <a:rPr lang="ru-RU" altLang="ru-RU" sz="1600" dirty="0"/>
              <a:t> </a:t>
            </a:r>
          </a:p>
        </p:txBody>
      </p:sp>
      <p:sp>
        <p:nvSpPr>
          <p:cNvPr id="113677" name="AutoShape 13"/>
          <p:cNvSpPr>
            <a:spLocks noChangeArrowheads="1"/>
          </p:cNvSpPr>
          <p:nvPr/>
        </p:nvSpPr>
        <p:spPr bwMode="auto">
          <a:xfrm>
            <a:off x="5724525" y="1341438"/>
            <a:ext cx="612775" cy="792162"/>
          </a:xfrm>
          <a:prstGeom prst="downArrow">
            <a:avLst>
              <a:gd name="adj1" fmla="val 50000"/>
              <a:gd name="adj2" fmla="val 32319"/>
            </a:avLst>
          </a:prstGeom>
          <a:gradFill rotWithShape="1">
            <a:gsLst>
              <a:gs pos="0">
                <a:srgbClr val="E3E5E4">
                  <a:gamma/>
                  <a:shade val="46275"/>
                  <a:invGamma/>
                </a:srgbClr>
              </a:gs>
              <a:gs pos="50000">
                <a:srgbClr val="E3E5E4"/>
              </a:gs>
              <a:gs pos="100000">
                <a:srgbClr val="E3E5E4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2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151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13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1.38889E-6 0.18912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136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7" grpId="0" animBg="1"/>
      <p:bldP spid="11367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2627784" y="313903"/>
            <a:ext cx="384111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600" b="1" dirty="0" smtClean="0"/>
              <a:t>Квадрат   Ло  </a:t>
            </a:r>
            <a:r>
              <a:rPr lang="ru-RU" altLang="ru-RU" sz="3600" b="1" dirty="0"/>
              <a:t>Шу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468195"/>
              </p:ext>
            </p:extLst>
          </p:nvPr>
        </p:nvGraphicFramePr>
        <p:xfrm>
          <a:off x="4752500" y="2311707"/>
          <a:ext cx="43200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/>
                <a:gridCol w="1440000"/>
                <a:gridCol w="1440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sz="7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011064" y="1154091"/>
            <a:ext cx="1976760" cy="7987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spc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традиционное</a:t>
            </a:r>
          </a:p>
          <a:p>
            <a:pPr algn="ctr">
              <a:lnSpc>
                <a:spcPct val="120000"/>
              </a:lnSpc>
            </a:pPr>
            <a:r>
              <a:rPr lang="ru-RU" sz="2000" b="1" spc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</a:t>
            </a:r>
            <a:endParaRPr lang="ru-RU" sz="2000" b="1" spc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69516" y="1155600"/>
            <a:ext cx="180684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spc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современное</a:t>
            </a:r>
          </a:p>
          <a:p>
            <a:pPr algn="ctr">
              <a:lnSpc>
                <a:spcPct val="120000"/>
              </a:lnSpc>
            </a:pPr>
            <a:r>
              <a:rPr lang="ru-RU" sz="2000" b="1" spc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</a:t>
            </a:r>
            <a:endParaRPr lang="ru-RU" sz="2000" b="1" spc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2384127"/>
            <a:ext cx="3964301" cy="370800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spect="1"/>
          </p:cNvSpPr>
          <p:nvPr/>
        </p:nvSpPr>
        <p:spPr>
          <a:xfrm>
            <a:off x="4680492" y="1627631"/>
            <a:ext cx="4356484" cy="52937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ja-JP" altLang="en-US" sz="34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井</a:t>
            </a:r>
            <a:endParaRPr lang="ru-RU" sz="287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24508" y="2240868"/>
            <a:ext cx="4068452" cy="40324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79512" y="2240868"/>
            <a:ext cx="4068452" cy="40324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20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27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7688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1" name="Picture 3" descr="LoSH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160463"/>
            <a:ext cx="4530725" cy="332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710511" y="4616450"/>
            <a:ext cx="3478003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dirty="0"/>
              <a:t>суммы чисел по строкам,</a:t>
            </a:r>
            <a:br>
              <a:rPr lang="ru-RU" altLang="ru-RU" dirty="0"/>
            </a:br>
            <a:r>
              <a:rPr lang="ru-RU" altLang="ru-RU" dirty="0"/>
              <a:t>столбцам и обеим </a:t>
            </a:r>
            <a:r>
              <a:rPr lang="ru-RU" altLang="ru-RU" dirty="0" smtClean="0"/>
              <a:t>диагоналям</a:t>
            </a:r>
          </a:p>
          <a:p>
            <a:pPr algn="ctr">
              <a:spcBef>
                <a:spcPct val="50000"/>
              </a:spcBef>
            </a:pPr>
            <a:r>
              <a:rPr lang="ru-RU" altLang="ru-RU" dirty="0" smtClean="0"/>
              <a:t>равна 15</a:t>
            </a:r>
            <a:endParaRPr lang="ru-RU" altLang="ru-RU" dirty="0"/>
          </a:p>
        </p:txBody>
      </p:sp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6192838" y="333375"/>
            <a:ext cx="12176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600" b="1"/>
              <a:t>Хэ Ту</a:t>
            </a:r>
          </a:p>
        </p:txBody>
      </p:sp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1476375" y="333375"/>
            <a:ext cx="14398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600" b="1"/>
              <a:t>Ло Шу</a:t>
            </a:r>
          </a:p>
        </p:txBody>
      </p:sp>
      <p:pic>
        <p:nvPicPr>
          <p:cNvPr id="119816" name="Picture 8" descr="HeT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60463"/>
            <a:ext cx="3959225" cy="332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2080" y="4761148"/>
            <a:ext cx="3525965" cy="15327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dirty="0" smtClean="0"/>
              <a:t>внешние </a:t>
            </a:r>
            <a:r>
              <a:rPr lang="ru-RU" dirty="0"/>
              <a:t>числа:	</a:t>
            </a:r>
            <a:r>
              <a:rPr lang="ru-RU" dirty="0" smtClean="0"/>
              <a:t>      6</a:t>
            </a:r>
            <a:r>
              <a:rPr lang="ru-RU" dirty="0"/>
              <a:t>, 7, 8, </a:t>
            </a:r>
            <a:r>
              <a:rPr lang="ru-RU" dirty="0" smtClean="0"/>
              <a:t>9</a:t>
            </a:r>
          </a:p>
          <a:p>
            <a:pPr>
              <a:lnSpc>
                <a:spcPct val="130000"/>
              </a:lnSpc>
            </a:pPr>
            <a:r>
              <a:rPr lang="ru-RU" dirty="0"/>
              <a:t>внутренние числа: </a:t>
            </a:r>
            <a:r>
              <a:rPr lang="ru-RU" dirty="0" smtClean="0"/>
              <a:t>   1</a:t>
            </a:r>
            <a:r>
              <a:rPr lang="ru-RU" dirty="0"/>
              <a:t>, 2, 3, 4</a:t>
            </a:r>
          </a:p>
          <a:p>
            <a:pPr>
              <a:lnSpc>
                <a:spcPct val="130000"/>
              </a:lnSpc>
            </a:pPr>
            <a:r>
              <a:rPr lang="ru-RU" dirty="0" smtClean="0"/>
              <a:t>разность:                    5, 5, 5, 5</a:t>
            </a:r>
          </a:p>
          <a:p>
            <a:pPr>
              <a:lnSpc>
                <a:spcPct val="130000"/>
              </a:lnSpc>
            </a:pPr>
            <a:r>
              <a:rPr lang="ru-RU" dirty="0" smtClean="0"/>
              <a:t>центральные числа:  10 – 5 = 5</a:t>
            </a:r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932040" y="152636"/>
            <a:ext cx="0" cy="655272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9532" y="1052736"/>
            <a:ext cx="1976760" cy="7987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spc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традиционное</a:t>
            </a:r>
          </a:p>
          <a:p>
            <a:pPr algn="ctr">
              <a:lnSpc>
                <a:spcPct val="120000"/>
              </a:lnSpc>
            </a:pPr>
            <a:r>
              <a:rPr lang="ru-RU" sz="2000" b="1" spc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</a:t>
            </a:r>
            <a:endParaRPr lang="ru-RU" sz="2000" b="1" spc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56760" y="1052736"/>
            <a:ext cx="180684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spc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современное</a:t>
            </a:r>
          </a:p>
          <a:p>
            <a:pPr algn="ctr">
              <a:lnSpc>
                <a:spcPct val="120000"/>
              </a:lnSpc>
            </a:pPr>
            <a:r>
              <a:rPr lang="ru-RU" sz="2000" b="1" spc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</a:t>
            </a:r>
            <a:endParaRPr lang="ru-RU" sz="2000" b="1" spc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43512" y="1052736"/>
            <a:ext cx="1976760" cy="7987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spc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традиционное</a:t>
            </a:r>
          </a:p>
          <a:p>
            <a:pPr algn="ctr">
              <a:lnSpc>
                <a:spcPct val="120000"/>
              </a:lnSpc>
            </a:pPr>
            <a:r>
              <a:rPr lang="ru-RU" sz="2000" b="1" spc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</a:t>
            </a:r>
            <a:endParaRPr lang="ru-RU" sz="2000" b="1" spc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29656" y="1052736"/>
            <a:ext cx="180684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spc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современное</a:t>
            </a:r>
          </a:p>
          <a:p>
            <a:pPr algn="ctr">
              <a:lnSpc>
                <a:spcPct val="120000"/>
              </a:lnSpc>
            </a:pPr>
            <a:r>
              <a:rPr lang="ru-RU" sz="2000" b="1" spc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</a:t>
            </a:r>
            <a:endParaRPr lang="ru-RU" sz="2000" b="1" spc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21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3782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66" name="Picture 14" descr="Ba_GUA_Fu_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016000"/>
            <a:ext cx="8958262" cy="598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5954" name="Group 2"/>
          <p:cNvGrpSpPr>
            <a:grpSpLocks/>
          </p:cNvGrpSpPr>
          <p:nvPr/>
        </p:nvGrpSpPr>
        <p:grpSpPr bwMode="auto">
          <a:xfrm rot="-10800000">
            <a:off x="6480175" y="4027488"/>
            <a:ext cx="2844800" cy="1587"/>
            <a:chOff x="3311" y="1298"/>
            <a:chExt cx="1792" cy="0"/>
          </a:xfrm>
        </p:grpSpPr>
        <p:sp>
          <p:nvSpPr>
            <p:cNvPr id="125955" name="Line 3"/>
            <p:cNvSpPr>
              <a:spLocks noChangeShapeType="1"/>
            </p:cNvSpPr>
            <p:nvPr/>
          </p:nvSpPr>
          <p:spPr bwMode="auto">
            <a:xfrm rot="5400000">
              <a:off x="4207" y="402"/>
              <a:ext cx="0" cy="1792"/>
            </a:xfrm>
            <a:prstGeom prst="line">
              <a:avLst/>
            </a:prstGeom>
            <a:noFill/>
            <a:ln w="406400">
              <a:solidFill>
                <a:srgbClr val="FF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5956" name="Line 4"/>
            <p:cNvSpPr>
              <a:spLocks noChangeShapeType="1"/>
            </p:cNvSpPr>
            <p:nvPr/>
          </p:nvSpPr>
          <p:spPr bwMode="auto">
            <a:xfrm rot="5400000">
              <a:off x="4706" y="901"/>
              <a:ext cx="0" cy="794"/>
            </a:xfrm>
            <a:prstGeom prst="line">
              <a:avLst/>
            </a:prstGeom>
            <a:noFill/>
            <a:ln w="406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5957" name="Group 5"/>
          <p:cNvGrpSpPr>
            <a:grpSpLocks/>
          </p:cNvGrpSpPr>
          <p:nvPr/>
        </p:nvGrpSpPr>
        <p:grpSpPr bwMode="auto">
          <a:xfrm>
            <a:off x="4032250" y="4027488"/>
            <a:ext cx="2844800" cy="1587"/>
            <a:chOff x="3311" y="1298"/>
            <a:chExt cx="1792" cy="0"/>
          </a:xfrm>
        </p:grpSpPr>
        <p:sp>
          <p:nvSpPr>
            <p:cNvPr id="125958" name="Line 6"/>
            <p:cNvSpPr>
              <a:spLocks noChangeShapeType="1"/>
            </p:cNvSpPr>
            <p:nvPr/>
          </p:nvSpPr>
          <p:spPr bwMode="auto">
            <a:xfrm rot="5400000">
              <a:off x="4207" y="402"/>
              <a:ext cx="0" cy="1792"/>
            </a:xfrm>
            <a:prstGeom prst="line">
              <a:avLst/>
            </a:prstGeom>
            <a:noFill/>
            <a:ln w="406400">
              <a:solidFill>
                <a:srgbClr val="FF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5959" name="Line 7"/>
            <p:cNvSpPr>
              <a:spLocks noChangeShapeType="1"/>
            </p:cNvSpPr>
            <p:nvPr/>
          </p:nvSpPr>
          <p:spPr bwMode="auto">
            <a:xfrm rot="5400000">
              <a:off x="4706" y="901"/>
              <a:ext cx="0" cy="794"/>
            </a:xfrm>
            <a:prstGeom prst="line">
              <a:avLst/>
            </a:prstGeom>
            <a:noFill/>
            <a:ln w="406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5960" name="Group 8"/>
          <p:cNvGrpSpPr>
            <a:grpSpLocks/>
          </p:cNvGrpSpPr>
          <p:nvPr/>
        </p:nvGrpSpPr>
        <p:grpSpPr bwMode="auto">
          <a:xfrm rot="-5400000">
            <a:off x="5381625" y="5643563"/>
            <a:ext cx="2844800" cy="0"/>
            <a:chOff x="3311" y="1298"/>
            <a:chExt cx="1792" cy="0"/>
          </a:xfrm>
        </p:grpSpPr>
        <p:sp>
          <p:nvSpPr>
            <p:cNvPr id="125961" name="Line 9"/>
            <p:cNvSpPr>
              <a:spLocks noChangeShapeType="1"/>
            </p:cNvSpPr>
            <p:nvPr/>
          </p:nvSpPr>
          <p:spPr bwMode="auto">
            <a:xfrm rot="5400000">
              <a:off x="4207" y="402"/>
              <a:ext cx="0" cy="1792"/>
            </a:xfrm>
            <a:prstGeom prst="line">
              <a:avLst/>
            </a:prstGeom>
            <a:noFill/>
            <a:ln w="406400">
              <a:solidFill>
                <a:srgbClr val="FF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5962" name="Line 10"/>
            <p:cNvSpPr>
              <a:spLocks noChangeShapeType="1"/>
            </p:cNvSpPr>
            <p:nvPr/>
          </p:nvSpPr>
          <p:spPr bwMode="auto">
            <a:xfrm rot="5400000">
              <a:off x="4706" y="901"/>
              <a:ext cx="0" cy="794"/>
            </a:xfrm>
            <a:prstGeom prst="line">
              <a:avLst/>
            </a:prstGeom>
            <a:noFill/>
            <a:ln w="406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5963" name="Group 11"/>
          <p:cNvGrpSpPr>
            <a:grpSpLocks/>
          </p:cNvGrpSpPr>
          <p:nvPr/>
        </p:nvGrpSpPr>
        <p:grpSpPr bwMode="auto">
          <a:xfrm rot="5400000">
            <a:off x="5381625" y="2352675"/>
            <a:ext cx="2844800" cy="0"/>
            <a:chOff x="3311" y="1298"/>
            <a:chExt cx="1792" cy="0"/>
          </a:xfrm>
        </p:grpSpPr>
        <p:sp>
          <p:nvSpPr>
            <p:cNvPr id="125964" name="Line 12"/>
            <p:cNvSpPr>
              <a:spLocks noChangeShapeType="1"/>
            </p:cNvSpPr>
            <p:nvPr/>
          </p:nvSpPr>
          <p:spPr bwMode="auto">
            <a:xfrm rot="5400000">
              <a:off x="4207" y="402"/>
              <a:ext cx="0" cy="1792"/>
            </a:xfrm>
            <a:prstGeom prst="line">
              <a:avLst/>
            </a:prstGeom>
            <a:noFill/>
            <a:ln w="406400">
              <a:solidFill>
                <a:srgbClr val="FF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5965" name="Line 13"/>
            <p:cNvSpPr>
              <a:spLocks noChangeShapeType="1"/>
            </p:cNvSpPr>
            <p:nvPr/>
          </p:nvSpPr>
          <p:spPr bwMode="auto">
            <a:xfrm rot="5400000">
              <a:off x="4706" y="901"/>
              <a:ext cx="0" cy="794"/>
            </a:xfrm>
            <a:prstGeom prst="line">
              <a:avLst/>
            </a:prstGeom>
            <a:noFill/>
            <a:ln w="406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5967" name="Line 15"/>
          <p:cNvSpPr>
            <a:spLocks noChangeShapeType="1"/>
          </p:cNvSpPr>
          <p:nvPr/>
        </p:nvSpPr>
        <p:spPr bwMode="auto">
          <a:xfrm rot="5400000">
            <a:off x="6678613" y="2619375"/>
            <a:ext cx="0" cy="2844800"/>
          </a:xfrm>
          <a:prstGeom prst="line">
            <a:avLst/>
          </a:prstGeom>
          <a:noFill/>
          <a:ln w="40640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5968" name="Line 16"/>
          <p:cNvSpPr>
            <a:spLocks noChangeShapeType="1"/>
          </p:cNvSpPr>
          <p:nvPr/>
        </p:nvSpPr>
        <p:spPr bwMode="auto">
          <a:xfrm>
            <a:off x="6804025" y="2168525"/>
            <a:ext cx="0" cy="3708400"/>
          </a:xfrm>
          <a:prstGeom prst="line">
            <a:avLst/>
          </a:prstGeom>
          <a:noFill/>
          <a:ln w="40640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25969" name="Group 17"/>
          <p:cNvGrpSpPr>
            <a:grpSpLocks/>
          </p:cNvGrpSpPr>
          <p:nvPr/>
        </p:nvGrpSpPr>
        <p:grpSpPr bwMode="auto">
          <a:xfrm>
            <a:off x="6319838" y="1249363"/>
            <a:ext cx="685800" cy="365125"/>
            <a:chOff x="1360" y="958"/>
            <a:chExt cx="432" cy="230"/>
          </a:xfrm>
        </p:grpSpPr>
        <p:sp>
          <p:nvSpPr>
            <p:cNvPr id="125970" name="Text Box 18"/>
            <p:cNvSpPr txBox="1">
              <a:spLocks noChangeArrowheads="1"/>
            </p:cNvSpPr>
            <p:nvPr/>
          </p:nvSpPr>
          <p:spPr bwMode="auto">
            <a:xfrm>
              <a:off x="1360" y="958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7</a:t>
              </a:r>
            </a:p>
          </p:txBody>
        </p:sp>
        <p:pic>
          <p:nvPicPr>
            <p:cNvPr id="125971" name="Picture 19" descr="tg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003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5972" name="Group 20"/>
          <p:cNvGrpSpPr>
            <a:grpSpLocks/>
          </p:cNvGrpSpPr>
          <p:nvPr/>
        </p:nvGrpSpPr>
        <p:grpSpPr bwMode="auto">
          <a:xfrm>
            <a:off x="8286750" y="3824288"/>
            <a:ext cx="677863" cy="365125"/>
            <a:chOff x="2453" y="1499"/>
            <a:chExt cx="427" cy="230"/>
          </a:xfrm>
        </p:grpSpPr>
        <p:pic>
          <p:nvPicPr>
            <p:cNvPr id="125973" name="Picture 21" descr="tg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1548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974" name="Text Box 22"/>
            <p:cNvSpPr txBox="1">
              <a:spLocks noChangeArrowheads="1"/>
            </p:cNvSpPr>
            <p:nvPr/>
          </p:nvSpPr>
          <p:spPr bwMode="auto">
            <a:xfrm>
              <a:off x="2453" y="1499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9</a:t>
              </a:r>
            </a:p>
          </p:txBody>
        </p:sp>
      </p:grpSp>
      <p:grpSp>
        <p:nvGrpSpPr>
          <p:cNvPr id="125975" name="Group 23"/>
          <p:cNvGrpSpPr>
            <a:grpSpLocks/>
          </p:cNvGrpSpPr>
          <p:nvPr/>
        </p:nvGrpSpPr>
        <p:grpSpPr bwMode="auto">
          <a:xfrm>
            <a:off x="7416800" y="3824288"/>
            <a:ext cx="677863" cy="365125"/>
            <a:chOff x="1932" y="1499"/>
            <a:chExt cx="427" cy="230"/>
          </a:xfrm>
        </p:grpSpPr>
        <p:pic>
          <p:nvPicPr>
            <p:cNvPr id="125976" name="Picture 24" descr="tg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2" y="1548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977" name="Text Box 25"/>
            <p:cNvSpPr txBox="1">
              <a:spLocks noChangeArrowheads="1"/>
            </p:cNvSpPr>
            <p:nvPr/>
          </p:nvSpPr>
          <p:spPr bwMode="auto">
            <a:xfrm>
              <a:off x="1932" y="1499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4</a:t>
              </a:r>
            </a:p>
          </p:txBody>
        </p:sp>
      </p:grpSp>
      <p:grpSp>
        <p:nvGrpSpPr>
          <p:cNvPr id="125978" name="Group 26"/>
          <p:cNvGrpSpPr>
            <a:grpSpLocks/>
          </p:cNvGrpSpPr>
          <p:nvPr/>
        </p:nvGrpSpPr>
        <p:grpSpPr bwMode="auto">
          <a:xfrm>
            <a:off x="2484438" y="3836988"/>
            <a:ext cx="685800" cy="365125"/>
            <a:chOff x="1360" y="958"/>
            <a:chExt cx="432" cy="230"/>
          </a:xfrm>
        </p:grpSpPr>
        <p:sp>
          <p:nvSpPr>
            <p:cNvPr id="125979" name="Text Box 27"/>
            <p:cNvSpPr txBox="1">
              <a:spLocks noChangeArrowheads="1"/>
            </p:cNvSpPr>
            <p:nvPr/>
          </p:nvSpPr>
          <p:spPr bwMode="auto">
            <a:xfrm>
              <a:off x="1360" y="958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7</a:t>
              </a:r>
            </a:p>
          </p:txBody>
        </p:sp>
        <p:pic>
          <p:nvPicPr>
            <p:cNvPr id="125980" name="Picture 28" descr="tg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003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5981" name="Group 29"/>
          <p:cNvGrpSpPr>
            <a:grpSpLocks/>
          </p:cNvGrpSpPr>
          <p:nvPr/>
        </p:nvGrpSpPr>
        <p:grpSpPr bwMode="auto">
          <a:xfrm>
            <a:off x="2484438" y="2122488"/>
            <a:ext cx="685800" cy="365125"/>
            <a:chOff x="1360" y="1250"/>
            <a:chExt cx="432" cy="230"/>
          </a:xfrm>
        </p:grpSpPr>
        <p:pic>
          <p:nvPicPr>
            <p:cNvPr id="125982" name="Picture 30" descr="tg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298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983" name="Text Box 31"/>
            <p:cNvSpPr txBox="1">
              <a:spLocks noChangeArrowheads="1"/>
            </p:cNvSpPr>
            <p:nvPr/>
          </p:nvSpPr>
          <p:spPr bwMode="auto">
            <a:xfrm>
              <a:off x="1360" y="1250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2</a:t>
              </a:r>
            </a:p>
          </p:txBody>
        </p:sp>
      </p:grpSp>
      <p:grpSp>
        <p:nvGrpSpPr>
          <p:cNvPr id="125984" name="Group 32"/>
          <p:cNvGrpSpPr>
            <a:grpSpLocks/>
          </p:cNvGrpSpPr>
          <p:nvPr/>
        </p:nvGrpSpPr>
        <p:grpSpPr bwMode="auto">
          <a:xfrm>
            <a:off x="330200" y="3836988"/>
            <a:ext cx="687388" cy="365125"/>
            <a:chOff x="1359" y="1499"/>
            <a:chExt cx="433" cy="230"/>
          </a:xfrm>
        </p:grpSpPr>
        <p:pic>
          <p:nvPicPr>
            <p:cNvPr id="125985" name="Picture 33" descr="tg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548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986" name="Text Box 34"/>
            <p:cNvSpPr txBox="1">
              <a:spLocks noChangeArrowheads="1"/>
            </p:cNvSpPr>
            <p:nvPr/>
          </p:nvSpPr>
          <p:spPr bwMode="auto">
            <a:xfrm>
              <a:off x="1359" y="1499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3</a:t>
              </a:r>
            </a:p>
          </p:txBody>
        </p:sp>
      </p:grpSp>
      <p:grpSp>
        <p:nvGrpSpPr>
          <p:cNvPr id="125987" name="Group 35"/>
          <p:cNvGrpSpPr>
            <a:grpSpLocks/>
          </p:cNvGrpSpPr>
          <p:nvPr/>
        </p:nvGrpSpPr>
        <p:grpSpPr bwMode="auto">
          <a:xfrm>
            <a:off x="330200" y="5541963"/>
            <a:ext cx="681038" cy="365125"/>
            <a:chOff x="385" y="1502"/>
            <a:chExt cx="429" cy="230"/>
          </a:xfrm>
        </p:grpSpPr>
        <p:pic>
          <p:nvPicPr>
            <p:cNvPr id="125988" name="Picture 36" descr="tg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" y="1552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989" name="Text Box 37"/>
            <p:cNvSpPr txBox="1">
              <a:spLocks noChangeArrowheads="1"/>
            </p:cNvSpPr>
            <p:nvPr/>
          </p:nvSpPr>
          <p:spPr bwMode="auto">
            <a:xfrm>
              <a:off x="385" y="1502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8</a:t>
              </a:r>
            </a:p>
          </p:txBody>
        </p:sp>
      </p:grpSp>
      <p:grpSp>
        <p:nvGrpSpPr>
          <p:cNvPr id="125990" name="Group 38"/>
          <p:cNvGrpSpPr>
            <a:grpSpLocks/>
          </p:cNvGrpSpPr>
          <p:nvPr/>
        </p:nvGrpSpPr>
        <p:grpSpPr bwMode="auto">
          <a:xfrm>
            <a:off x="1403350" y="5541963"/>
            <a:ext cx="677863" cy="365125"/>
            <a:chOff x="1365" y="1726"/>
            <a:chExt cx="427" cy="230"/>
          </a:xfrm>
        </p:grpSpPr>
        <p:pic>
          <p:nvPicPr>
            <p:cNvPr id="125991" name="Picture 39" descr="tg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774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992" name="Text Box 40"/>
            <p:cNvSpPr txBox="1">
              <a:spLocks noChangeArrowheads="1"/>
            </p:cNvSpPr>
            <p:nvPr/>
          </p:nvSpPr>
          <p:spPr bwMode="auto">
            <a:xfrm>
              <a:off x="1365" y="1726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1</a:t>
              </a:r>
            </a:p>
          </p:txBody>
        </p:sp>
      </p:grpSp>
      <p:grpSp>
        <p:nvGrpSpPr>
          <p:cNvPr id="125993" name="Group 41"/>
          <p:cNvGrpSpPr>
            <a:grpSpLocks/>
          </p:cNvGrpSpPr>
          <p:nvPr/>
        </p:nvGrpSpPr>
        <p:grpSpPr bwMode="auto">
          <a:xfrm>
            <a:off x="2484438" y="5541963"/>
            <a:ext cx="676275" cy="365125"/>
            <a:chOff x="4178" y="2656"/>
            <a:chExt cx="426" cy="230"/>
          </a:xfrm>
        </p:grpSpPr>
        <p:pic>
          <p:nvPicPr>
            <p:cNvPr id="125994" name="Picture 42" descr="tg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7" y="2705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995" name="Text Box 43"/>
            <p:cNvSpPr txBox="1">
              <a:spLocks noChangeArrowheads="1"/>
            </p:cNvSpPr>
            <p:nvPr/>
          </p:nvSpPr>
          <p:spPr bwMode="auto">
            <a:xfrm>
              <a:off x="4178" y="2656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6</a:t>
              </a:r>
            </a:p>
          </p:txBody>
        </p:sp>
      </p:grpSp>
      <p:grpSp>
        <p:nvGrpSpPr>
          <p:cNvPr id="125996" name="Group 44"/>
          <p:cNvGrpSpPr>
            <a:grpSpLocks/>
          </p:cNvGrpSpPr>
          <p:nvPr/>
        </p:nvGrpSpPr>
        <p:grpSpPr bwMode="auto">
          <a:xfrm>
            <a:off x="330200" y="2116138"/>
            <a:ext cx="677863" cy="365125"/>
            <a:chOff x="1932" y="1499"/>
            <a:chExt cx="427" cy="230"/>
          </a:xfrm>
        </p:grpSpPr>
        <p:pic>
          <p:nvPicPr>
            <p:cNvPr id="125997" name="Picture 45" descr="tg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2" y="1548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998" name="Text Box 46"/>
            <p:cNvSpPr txBox="1">
              <a:spLocks noChangeArrowheads="1"/>
            </p:cNvSpPr>
            <p:nvPr/>
          </p:nvSpPr>
          <p:spPr bwMode="auto">
            <a:xfrm>
              <a:off x="1932" y="1499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4</a:t>
              </a:r>
            </a:p>
          </p:txBody>
        </p:sp>
      </p:grpSp>
      <p:grpSp>
        <p:nvGrpSpPr>
          <p:cNvPr id="125999" name="Group 47"/>
          <p:cNvGrpSpPr>
            <a:grpSpLocks/>
          </p:cNvGrpSpPr>
          <p:nvPr/>
        </p:nvGrpSpPr>
        <p:grpSpPr bwMode="auto">
          <a:xfrm>
            <a:off x="1403350" y="2116138"/>
            <a:ext cx="677863" cy="365125"/>
            <a:chOff x="2453" y="1499"/>
            <a:chExt cx="427" cy="230"/>
          </a:xfrm>
        </p:grpSpPr>
        <p:pic>
          <p:nvPicPr>
            <p:cNvPr id="126000" name="Picture 48" descr="tg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1548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001" name="Text Box 49"/>
            <p:cNvSpPr txBox="1">
              <a:spLocks noChangeArrowheads="1"/>
            </p:cNvSpPr>
            <p:nvPr/>
          </p:nvSpPr>
          <p:spPr bwMode="auto">
            <a:xfrm>
              <a:off x="2453" y="1499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9</a:t>
              </a:r>
            </a:p>
          </p:txBody>
        </p:sp>
      </p:grpSp>
      <p:grpSp>
        <p:nvGrpSpPr>
          <p:cNvPr id="126002" name="Group 50"/>
          <p:cNvGrpSpPr>
            <a:grpSpLocks/>
          </p:cNvGrpSpPr>
          <p:nvPr/>
        </p:nvGrpSpPr>
        <p:grpSpPr bwMode="auto">
          <a:xfrm>
            <a:off x="5256213" y="3832225"/>
            <a:ext cx="687387" cy="365125"/>
            <a:chOff x="1359" y="1499"/>
            <a:chExt cx="433" cy="230"/>
          </a:xfrm>
        </p:grpSpPr>
        <p:pic>
          <p:nvPicPr>
            <p:cNvPr id="126003" name="Picture 51" descr="tg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548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004" name="Text Box 52"/>
            <p:cNvSpPr txBox="1">
              <a:spLocks noChangeArrowheads="1"/>
            </p:cNvSpPr>
            <p:nvPr/>
          </p:nvSpPr>
          <p:spPr bwMode="auto">
            <a:xfrm>
              <a:off x="1359" y="1499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3</a:t>
              </a:r>
            </a:p>
          </p:txBody>
        </p:sp>
      </p:grpSp>
      <p:grpSp>
        <p:nvGrpSpPr>
          <p:cNvPr id="126005" name="Group 53"/>
          <p:cNvGrpSpPr>
            <a:grpSpLocks/>
          </p:cNvGrpSpPr>
          <p:nvPr/>
        </p:nvGrpSpPr>
        <p:grpSpPr bwMode="auto">
          <a:xfrm>
            <a:off x="6329363" y="5537200"/>
            <a:ext cx="677862" cy="365125"/>
            <a:chOff x="1365" y="1726"/>
            <a:chExt cx="427" cy="230"/>
          </a:xfrm>
        </p:grpSpPr>
        <p:pic>
          <p:nvPicPr>
            <p:cNvPr id="126006" name="Picture 54" descr="tg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774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007" name="Text Box 55"/>
            <p:cNvSpPr txBox="1">
              <a:spLocks noChangeArrowheads="1"/>
            </p:cNvSpPr>
            <p:nvPr/>
          </p:nvSpPr>
          <p:spPr bwMode="auto">
            <a:xfrm>
              <a:off x="1365" y="1726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1</a:t>
              </a:r>
            </a:p>
          </p:txBody>
        </p:sp>
      </p:grpSp>
      <p:grpSp>
        <p:nvGrpSpPr>
          <p:cNvPr id="126008" name="Group 56"/>
          <p:cNvGrpSpPr>
            <a:grpSpLocks/>
          </p:cNvGrpSpPr>
          <p:nvPr/>
        </p:nvGrpSpPr>
        <p:grpSpPr bwMode="auto">
          <a:xfrm>
            <a:off x="6402388" y="3808413"/>
            <a:ext cx="592137" cy="617537"/>
            <a:chOff x="4376" y="1865"/>
            <a:chExt cx="373" cy="389"/>
          </a:xfrm>
        </p:grpSpPr>
        <p:sp>
          <p:nvSpPr>
            <p:cNvPr id="126009" name="Text Box 57"/>
            <p:cNvSpPr txBox="1">
              <a:spLocks noChangeArrowheads="1"/>
            </p:cNvSpPr>
            <p:nvPr/>
          </p:nvSpPr>
          <p:spPr bwMode="auto">
            <a:xfrm>
              <a:off x="4376" y="1865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5</a:t>
              </a:r>
            </a:p>
          </p:txBody>
        </p:sp>
        <p:sp>
          <p:nvSpPr>
            <p:cNvPr id="126010" name="Text Box 58"/>
            <p:cNvSpPr txBox="1">
              <a:spLocks noChangeArrowheads="1"/>
            </p:cNvSpPr>
            <p:nvPr/>
          </p:nvSpPr>
          <p:spPr bwMode="auto">
            <a:xfrm>
              <a:off x="4535" y="2024"/>
              <a:ext cx="214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10</a:t>
              </a:r>
            </a:p>
          </p:txBody>
        </p:sp>
      </p:grpSp>
      <p:grpSp>
        <p:nvGrpSpPr>
          <p:cNvPr id="126011" name="Group 59"/>
          <p:cNvGrpSpPr>
            <a:grpSpLocks/>
          </p:cNvGrpSpPr>
          <p:nvPr/>
        </p:nvGrpSpPr>
        <p:grpSpPr bwMode="auto">
          <a:xfrm>
            <a:off x="6323013" y="2117725"/>
            <a:ext cx="685800" cy="365125"/>
            <a:chOff x="1360" y="1250"/>
            <a:chExt cx="432" cy="230"/>
          </a:xfrm>
        </p:grpSpPr>
        <p:pic>
          <p:nvPicPr>
            <p:cNvPr id="126012" name="Picture 60" descr="tg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298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013" name="Text Box 61"/>
            <p:cNvSpPr txBox="1">
              <a:spLocks noChangeArrowheads="1"/>
            </p:cNvSpPr>
            <p:nvPr/>
          </p:nvSpPr>
          <p:spPr bwMode="auto">
            <a:xfrm>
              <a:off x="1360" y="1250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2</a:t>
              </a:r>
            </a:p>
          </p:txBody>
        </p:sp>
      </p:grpSp>
      <p:grpSp>
        <p:nvGrpSpPr>
          <p:cNvPr id="126014" name="Group 62"/>
          <p:cNvGrpSpPr>
            <a:grpSpLocks/>
          </p:cNvGrpSpPr>
          <p:nvPr/>
        </p:nvGrpSpPr>
        <p:grpSpPr bwMode="auto">
          <a:xfrm>
            <a:off x="4392613" y="3819525"/>
            <a:ext cx="681037" cy="365125"/>
            <a:chOff x="385" y="1502"/>
            <a:chExt cx="429" cy="230"/>
          </a:xfrm>
        </p:grpSpPr>
        <p:pic>
          <p:nvPicPr>
            <p:cNvPr id="126015" name="Picture 63" descr="tg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" y="1552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016" name="Text Box 64"/>
            <p:cNvSpPr txBox="1">
              <a:spLocks noChangeArrowheads="1"/>
            </p:cNvSpPr>
            <p:nvPr/>
          </p:nvSpPr>
          <p:spPr bwMode="auto">
            <a:xfrm>
              <a:off x="385" y="1502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8</a:t>
              </a:r>
            </a:p>
          </p:txBody>
        </p:sp>
      </p:grpSp>
      <p:grpSp>
        <p:nvGrpSpPr>
          <p:cNvPr id="126017" name="Group 65"/>
          <p:cNvGrpSpPr>
            <a:grpSpLocks/>
          </p:cNvGrpSpPr>
          <p:nvPr/>
        </p:nvGrpSpPr>
        <p:grpSpPr bwMode="auto">
          <a:xfrm>
            <a:off x="6329363" y="6335713"/>
            <a:ext cx="676275" cy="365125"/>
            <a:chOff x="4178" y="2656"/>
            <a:chExt cx="426" cy="230"/>
          </a:xfrm>
        </p:grpSpPr>
        <p:pic>
          <p:nvPicPr>
            <p:cNvPr id="126018" name="Picture 66" descr="tg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7" y="2705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019" name="Text Box 67"/>
            <p:cNvSpPr txBox="1">
              <a:spLocks noChangeArrowheads="1"/>
            </p:cNvSpPr>
            <p:nvPr/>
          </p:nvSpPr>
          <p:spPr bwMode="auto">
            <a:xfrm>
              <a:off x="4178" y="2656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6</a:t>
              </a:r>
            </a:p>
          </p:txBody>
        </p:sp>
      </p:grpSp>
      <p:sp>
        <p:nvSpPr>
          <p:cNvPr id="126020" name="Text Box 68"/>
          <p:cNvSpPr txBox="1">
            <a:spLocks noChangeArrowheads="1"/>
          </p:cNvSpPr>
          <p:nvPr/>
        </p:nvSpPr>
        <p:spPr bwMode="auto">
          <a:xfrm>
            <a:off x="6192838" y="333375"/>
            <a:ext cx="12176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600" b="1"/>
              <a:t>Хэ Ту</a:t>
            </a:r>
          </a:p>
        </p:txBody>
      </p:sp>
      <p:sp>
        <p:nvSpPr>
          <p:cNvPr id="126021" name="Text Box 69"/>
          <p:cNvSpPr txBox="1">
            <a:spLocks noChangeArrowheads="1"/>
          </p:cNvSpPr>
          <p:nvPr/>
        </p:nvSpPr>
        <p:spPr bwMode="auto">
          <a:xfrm>
            <a:off x="1727200" y="333375"/>
            <a:ext cx="14398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600" b="1"/>
              <a:t>Ло Шу</a:t>
            </a:r>
          </a:p>
        </p:txBody>
      </p:sp>
      <p:sp>
        <p:nvSpPr>
          <p:cNvPr id="126022" name="Line 70"/>
          <p:cNvSpPr>
            <a:spLocks noChangeShapeType="1"/>
          </p:cNvSpPr>
          <p:nvPr/>
        </p:nvSpPr>
        <p:spPr bwMode="auto">
          <a:xfrm>
            <a:off x="7092950" y="1520825"/>
            <a:ext cx="719138" cy="22320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6023" name="Line 71"/>
          <p:cNvSpPr>
            <a:spLocks noChangeShapeType="1"/>
          </p:cNvSpPr>
          <p:nvPr/>
        </p:nvSpPr>
        <p:spPr bwMode="auto">
          <a:xfrm>
            <a:off x="7056438" y="2312988"/>
            <a:ext cx="1655762" cy="1511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6024" name="Line 72"/>
          <p:cNvSpPr>
            <a:spLocks noChangeShapeType="1"/>
          </p:cNvSpPr>
          <p:nvPr/>
        </p:nvSpPr>
        <p:spPr bwMode="auto">
          <a:xfrm flipH="1">
            <a:off x="3851275" y="620713"/>
            <a:ext cx="1620838" cy="0"/>
          </a:xfrm>
          <a:prstGeom prst="line">
            <a:avLst/>
          </a:prstGeom>
          <a:noFill/>
          <a:ln w="101600">
            <a:solidFill>
              <a:srgbClr val="0000FF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6025" name="Text Box 73"/>
          <p:cNvSpPr txBox="1">
            <a:spLocks noChangeArrowheads="1"/>
          </p:cNvSpPr>
          <p:nvPr/>
        </p:nvSpPr>
        <p:spPr bwMode="auto">
          <a:xfrm>
            <a:off x="1692275" y="3789363"/>
            <a:ext cx="323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400" b="1"/>
              <a:t>5</a:t>
            </a:r>
            <a:endParaRPr lang="ru-RU" altLang="ru-RU" sz="2400" b="1"/>
          </a:p>
        </p:txBody>
      </p:sp>
      <p:pic>
        <p:nvPicPr>
          <p:cNvPr id="126026" name="Picture 74" descr="kres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422650"/>
            <a:ext cx="9366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22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76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2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2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243 -0.00023 L -0.11736 -0.373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59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-1865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38889E-6 1.48148E-6 L 0.12187 0.375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59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1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21493 -0.2469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59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47" y="-1236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8148E-6 L 0.21667 0.2467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60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26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26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36 -0.37315 L -0.23941 -0.2472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59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11" y="629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667 0.24676 L 0.11754 0.0018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60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5" y="-1224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0.09236 0.2509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260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8" y="1254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0.11736 -0.1196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60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8" y="-599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4" dur="2000" fill="hold"/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6" dur="2000" fill="hold"/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8" dur="20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0" dur="20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26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6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022" grpId="0" animBg="1"/>
      <p:bldP spid="126022" grpId="1" animBg="1"/>
      <p:bldP spid="126023" grpId="0" animBg="1"/>
      <p:bldP spid="126023" grpId="1" animBg="1"/>
      <p:bldP spid="126024" grpId="0" animBg="1"/>
      <p:bldP spid="1260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18" name="Group 10"/>
          <p:cNvGrpSpPr>
            <a:grpSpLocks/>
          </p:cNvGrpSpPr>
          <p:nvPr/>
        </p:nvGrpSpPr>
        <p:grpSpPr bwMode="auto">
          <a:xfrm>
            <a:off x="22544" y="115888"/>
            <a:ext cx="9090025" cy="6348412"/>
            <a:chOff x="3707" y="73"/>
            <a:chExt cx="5726" cy="3999"/>
          </a:xfrm>
        </p:grpSpPr>
        <p:pic>
          <p:nvPicPr>
            <p:cNvPr id="119810" name="Picture 2" descr="Yu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73"/>
              <a:ext cx="1689" cy="3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9817" name="Text Box 9"/>
            <p:cNvSpPr txBox="1">
              <a:spLocks noChangeArrowheads="1"/>
            </p:cNvSpPr>
            <p:nvPr/>
          </p:nvSpPr>
          <p:spPr bwMode="auto">
            <a:xfrm>
              <a:off x="3707" y="3397"/>
              <a:ext cx="5726" cy="675"/>
            </a:xfrm>
            <a:prstGeom prst="rect">
              <a:avLst/>
            </a:prstGeom>
            <a:solidFill>
              <a:srgbClr val="F6F1E2"/>
            </a:solidFill>
            <a:ln w="9525">
              <a:solidFill>
                <a:srgbClr val="E5D6A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62000" tIns="118800" rIns="162000" bIns="118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/>
                <a:t>Великий Юй, усмиритель вод,</a:t>
              </a:r>
            </a:p>
            <a:p>
              <a:pPr algn="ctr"/>
              <a:r>
                <a:rPr lang="ru-RU" altLang="ru-RU"/>
                <a:t>основатель первой династии Ся (2205-1766 до н.э.)</a:t>
              </a:r>
            </a:p>
            <a:p>
              <a:pPr algn="ctr"/>
              <a:r>
                <a:rPr lang="ru-RU" altLang="ru-RU"/>
                <a:t>написал главу </a:t>
              </a:r>
              <a:r>
                <a:rPr lang="ru-RU" altLang="ru-RU" i="1"/>
                <a:t>Хун Фань</a:t>
              </a:r>
              <a:r>
                <a:rPr lang="ru-RU" altLang="ru-RU"/>
                <a:t> ─ «Великий План» «Книги Истории» ─ </a:t>
              </a:r>
              <a:r>
                <a:rPr lang="ru-RU" altLang="ru-RU" i="1"/>
                <a:t>Шу цзин (Шан Шу)</a:t>
              </a:r>
            </a:p>
          </p:txBody>
        </p:sp>
      </p:grp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23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6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9928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>
            <a:spLocks noChangeAspect="1"/>
          </p:cNvSpPr>
          <p:nvPr/>
        </p:nvSpPr>
        <p:spPr>
          <a:xfrm>
            <a:off x="4535996" y="4727120"/>
            <a:ext cx="216000" cy="21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>
            <a:spLocks noChangeAspect="1"/>
          </p:cNvSpPr>
          <p:nvPr/>
        </p:nvSpPr>
        <p:spPr>
          <a:xfrm>
            <a:off x="4535996" y="1846800"/>
            <a:ext cx="216000" cy="21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>
            <a:spLocks noChangeAspect="1"/>
          </p:cNvSpPr>
          <p:nvPr/>
        </p:nvSpPr>
        <p:spPr>
          <a:xfrm>
            <a:off x="1943708" y="1844824"/>
            <a:ext cx="216000" cy="21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7092280" y="1846800"/>
            <a:ext cx="216000" cy="21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>
            <a:spLocks noChangeAspect="1"/>
          </p:cNvSpPr>
          <p:nvPr/>
        </p:nvSpPr>
        <p:spPr>
          <a:xfrm>
            <a:off x="1943708" y="3284984"/>
            <a:ext cx="216000" cy="21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>
            <a:spLocks noChangeAspect="1"/>
          </p:cNvSpPr>
          <p:nvPr/>
        </p:nvSpPr>
        <p:spPr>
          <a:xfrm>
            <a:off x="4535996" y="3286960"/>
            <a:ext cx="216000" cy="21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>
            <a:spLocks noChangeAspect="1"/>
          </p:cNvSpPr>
          <p:nvPr/>
        </p:nvSpPr>
        <p:spPr>
          <a:xfrm>
            <a:off x="7092280" y="3286960"/>
            <a:ext cx="216000" cy="21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>
            <a:spLocks noChangeAspect="1"/>
          </p:cNvSpPr>
          <p:nvPr/>
        </p:nvSpPr>
        <p:spPr>
          <a:xfrm>
            <a:off x="1943708" y="4725144"/>
            <a:ext cx="216000" cy="21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>
            <a:spLocks noChangeAspect="1"/>
          </p:cNvSpPr>
          <p:nvPr/>
        </p:nvSpPr>
        <p:spPr>
          <a:xfrm>
            <a:off x="7092280" y="4727120"/>
            <a:ext cx="216000" cy="21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225425" y="296863"/>
            <a:ext cx="470282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 dirty="0"/>
              <a:t>ШАН ШУ : ВЕЛИЧЕСТВЕННЫЙ </a:t>
            </a:r>
            <a:r>
              <a:rPr lang="ru-RU" altLang="ru-RU" b="1" dirty="0" smtClean="0"/>
              <a:t>ОБРАЗЕЦ</a:t>
            </a:r>
            <a:endParaRPr lang="ru-RU" alt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457410"/>
              </p:ext>
            </p:extLst>
          </p:nvPr>
        </p:nvGraphicFramePr>
        <p:xfrm>
          <a:off x="791580" y="1124744"/>
          <a:ext cx="7668000" cy="464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000"/>
                <a:gridCol w="2556000"/>
                <a:gridCol w="2556000"/>
              </a:tblGrid>
              <a:tr h="1440000">
                <a:tc>
                  <a:txBody>
                    <a:bodyPr/>
                    <a:lstStyle/>
                    <a:p>
                      <a:pPr algn="l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раздел </a:t>
                      </a:r>
                      <a:r>
                        <a:rPr lang="ru-RU" sz="36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: о пяти основах времени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marT="180000" marB="1800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раздел </a:t>
                      </a:r>
                      <a:r>
                        <a:rPr lang="ru-RU" sz="3600" b="0" dirty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: о пяти видах счастья и шести крайностях</a:t>
                      </a:r>
                    </a:p>
                  </a:txBody>
                  <a:tcPr marL="180000" marR="180000" marT="180000" marB="1800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раздел </a:t>
                      </a:r>
                      <a:r>
                        <a:rPr lang="ru-RU" sz="36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: о пяти способностях человека</a:t>
                      </a:r>
                    </a:p>
                  </a:txBody>
                  <a:tcPr marL="180000" marR="180000" marT="180000" marB="1800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40000">
                <a:tc>
                  <a:txBody>
                    <a:bodyPr/>
                    <a:lstStyle/>
                    <a:p>
                      <a:pPr algn="l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раздел </a:t>
                      </a:r>
                      <a:r>
                        <a:rPr lang="ru-RU" sz="3600" b="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: о восьми государственных делах</a:t>
                      </a:r>
                    </a:p>
                  </a:txBody>
                  <a:tcPr marL="180000" marR="180000" marT="180000" marB="1800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раздел </a:t>
                      </a:r>
                      <a:r>
                        <a:rPr lang="ru-RU" sz="3600" b="0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: о совершенстве правителя</a:t>
                      </a:r>
                    </a:p>
                  </a:txBody>
                  <a:tcPr marL="180000" marR="180000" marT="180000" marB="1800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раздел </a:t>
                      </a:r>
                      <a:r>
                        <a:rPr lang="ru-RU" sz="3600" b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: об использовании сомнений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marT="180000" marB="1800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40000">
                <a:tc>
                  <a:txBody>
                    <a:bodyPr/>
                    <a:lstStyle/>
                    <a:p>
                      <a:pPr algn="l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раздел </a:t>
                      </a:r>
                      <a:r>
                        <a:rPr lang="ru-RU" sz="3600" b="0" dirty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: о пяти явлениях природы и предзнаменованиях</a:t>
                      </a:r>
                    </a:p>
                  </a:txBody>
                  <a:tcPr marL="180000" marR="180000" marT="180000" marB="1800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раздел </a:t>
                      </a:r>
                      <a:r>
                        <a:rPr lang="ru-RU" sz="3600" b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: о пяти началах (элементах)</a:t>
                      </a:r>
                    </a:p>
                  </a:txBody>
                  <a:tcPr marL="180000" marR="180000" marT="180000" marB="1800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раздел </a:t>
                      </a:r>
                      <a:r>
                        <a:rPr lang="ru-RU" sz="3600" b="0" dirty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: о трех моральных качествах (правителя)</a:t>
                      </a:r>
                    </a:p>
                  </a:txBody>
                  <a:tcPr marL="180000" marR="180000" marT="180000" marB="1800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6" name="Прямая со стрелкой 15"/>
          <p:cNvCxnSpPr>
            <a:stCxn id="12" idx="7"/>
            <a:endCxn id="7" idx="3"/>
          </p:cNvCxnSpPr>
          <p:nvPr/>
        </p:nvCxnSpPr>
        <p:spPr>
          <a:xfrm flipV="1">
            <a:off x="4720364" y="2031168"/>
            <a:ext cx="2403548" cy="2727584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7" idx="2"/>
          </p:cNvCxnSpPr>
          <p:nvPr/>
        </p:nvCxnSpPr>
        <p:spPr>
          <a:xfrm flipH="1">
            <a:off x="2159708" y="1954800"/>
            <a:ext cx="4932572" cy="1363792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8" idx="0"/>
            <a:endCxn id="3" idx="4"/>
          </p:cNvCxnSpPr>
          <p:nvPr/>
        </p:nvCxnSpPr>
        <p:spPr>
          <a:xfrm flipV="1">
            <a:off x="2051708" y="2060824"/>
            <a:ext cx="0" cy="1224160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3" idx="5"/>
            <a:endCxn id="9" idx="2"/>
          </p:cNvCxnSpPr>
          <p:nvPr/>
        </p:nvCxnSpPr>
        <p:spPr>
          <a:xfrm>
            <a:off x="2128076" y="2029192"/>
            <a:ext cx="2407920" cy="1365768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9" idx="5"/>
            <a:endCxn id="13" idx="1"/>
          </p:cNvCxnSpPr>
          <p:nvPr/>
        </p:nvCxnSpPr>
        <p:spPr>
          <a:xfrm>
            <a:off x="4720364" y="3471328"/>
            <a:ext cx="2403548" cy="1287424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stCxn id="13" idx="0"/>
            <a:endCxn id="10" idx="4"/>
          </p:cNvCxnSpPr>
          <p:nvPr/>
        </p:nvCxnSpPr>
        <p:spPr>
          <a:xfrm flipV="1">
            <a:off x="7200280" y="3502960"/>
            <a:ext cx="0" cy="1224160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stCxn id="10" idx="3"/>
            <a:endCxn id="11" idx="7"/>
          </p:cNvCxnSpPr>
          <p:nvPr/>
        </p:nvCxnSpPr>
        <p:spPr>
          <a:xfrm flipH="1">
            <a:off x="2128076" y="3471328"/>
            <a:ext cx="4995836" cy="1285448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11" idx="0"/>
            <a:endCxn id="6" idx="3"/>
          </p:cNvCxnSpPr>
          <p:nvPr/>
        </p:nvCxnSpPr>
        <p:spPr>
          <a:xfrm flipV="1">
            <a:off x="2051708" y="2031168"/>
            <a:ext cx="2515920" cy="2693976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6" idx="4"/>
            <a:endCxn id="12" idx="0"/>
          </p:cNvCxnSpPr>
          <p:nvPr/>
        </p:nvCxnSpPr>
        <p:spPr>
          <a:xfrm>
            <a:off x="4643996" y="2062800"/>
            <a:ext cx="0" cy="2664320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937014"/>
              </p:ext>
            </p:extLst>
          </p:nvPr>
        </p:nvGraphicFramePr>
        <p:xfrm>
          <a:off x="792000" y="1123200"/>
          <a:ext cx="7668000" cy="464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000"/>
                <a:gridCol w="2556000"/>
                <a:gridCol w="2556000"/>
              </a:tblGrid>
              <a:tr h="1440000">
                <a:tc>
                  <a:txBody>
                    <a:bodyPr/>
                    <a:lstStyle/>
                    <a:p>
                      <a:pPr algn="l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раздел </a:t>
                      </a:r>
                      <a:r>
                        <a:rPr lang="ru-RU" sz="36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: о пяти основах времени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marT="180000" marB="1800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раздел </a:t>
                      </a:r>
                      <a:r>
                        <a:rPr lang="ru-RU" sz="3600" b="0" dirty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: о пяти видах счастья и шести крайностях</a:t>
                      </a:r>
                    </a:p>
                  </a:txBody>
                  <a:tcPr marL="180000" marR="180000" marT="180000" marB="1800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раздел </a:t>
                      </a:r>
                      <a:r>
                        <a:rPr lang="ru-RU" sz="36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: о пяти способностях человека</a:t>
                      </a:r>
                    </a:p>
                  </a:txBody>
                  <a:tcPr marL="180000" marR="180000" marT="180000" marB="1800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40000">
                <a:tc>
                  <a:txBody>
                    <a:bodyPr/>
                    <a:lstStyle/>
                    <a:p>
                      <a:pPr algn="l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раздел </a:t>
                      </a:r>
                      <a:r>
                        <a:rPr lang="ru-RU" sz="3600" b="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: о восьми государственных делах</a:t>
                      </a:r>
                    </a:p>
                  </a:txBody>
                  <a:tcPr marL="180000" marR="180000" marT="180000" marB="1800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раздел </a:t>
                      </a:r>
                      <a:r>
                        <a:rPr lang="ru-RU" sz="3600" b="0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: о совершенстве правителя</a:t>
                      </a:r>
                    </a:p>
                  </a:txBody>
                  <a:tcPr marL="180000" marR="180000" marT="180000" marB="1800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раздел </a:t>
                      </a:r>
                      <a:r>
                        <a:rPr lang="ru-RU" sz="3600" b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: об использовании сомнений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marT="180000" marB="1800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440000">
                <a:tc>
                  <a:txBody>
                    <a:bodyPr/>
                    <a:lstStyle/>
                    <a:p>
                      <a:pPr algn="l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раздел </a:t>
                      </a:r>
                      <a:r>
                        <a:rPr lang="ru-RU" sz="3600" b="0" dirty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: о пяти явлениях природы и предзнаменованиях</a:t>
                      </a:r>
                    </a:p>
                  </a:txBody>
                  <a:tcPr marL="180000" marR="180000" marT="180000" marB="1800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раздел </a:t>
                      </a:r>
                      <a:r>
                        <a:rPr lang="ru-RU" sz="3600" b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: о пяти началах (элементах)</a:t>
                      </a:r>
                    </a:p>
                  </a:txBody>
                  <a:tcPr marL="180000" marR="180000" marT="180000" marB="1800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раздел </a:t>
                      </a:r>
                      <a:r>
                        <a:rPr lang="ru-RU" sz="3600" b="0" dirty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: о трех моральных качествах (правителя)</a:t>
                      </a:r>
                    </a:p>
                  </a:txBody>
                  <a:tcPr marL="180000" marR="180000" marT="180000" marB="1800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24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24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9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6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300"/>
                            </p:stCondLst>
                            <p:childTnLst>
                              <p:par>
                                <p:cTn id="41" presetID="9" presetClass="emph" presetSubtype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225425" y="296863"/>
            <a:ext cx="470282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 dirty="0"/>
              <a:t>ШАН ШУ : ВЕЛИЧЕСТВЕННЫЙ </a:t>
            </a:r>
            <a:r>
              <a:rPr lang="ru-RU" altLang="ru-RU" b="1" dirty="0" smtClean="0"/>
              <a:t>ОБРАЗЕЦ</a:t>
            </a:r>
            <a:endParaRPr lang="ru-RU" altLang="ru-RU" dirty="0"/>
          </a:p>
        </p:txBody>
      </p:sp>
      <p:pic>
        <p:nvPicPr>
          <p:cNvPr id="72714" name="Picture 10" descr="11_7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028700"/>
            <a:ext cx="7920038" cy="552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4875146" y="296652"/>
            <a:ext cx="417287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 dirty="0" smtClean="0"/>
              <a:t>: </a:t>
            </a:r>
            <a:r>
              <a:rPr lang="ru-RU" altLang="ru-RU" b="1" dirty="0"/>
              <a:t>ОБ ИСПОЛЬЗОВАНИИ СОМНЕНИЙ</a:t>
            </a:r>
            <a:r>
              <a:rPr lang="ru-RU" altLang="ru-RU" dirty="0"/>
              <a:t> 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25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6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275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titul_orig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8" y="68263"/>
            <a:ext cx="8961437" cy="672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961548" name="Picture 12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0938" y="2816225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49" name="Picture 13" descr="ptica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317658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0" name="Picture 14" descr="ptica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0938" y="2636838"/>
            <a:ext cx="1428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1" name="Picture 15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4425" y="2995613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2" name="Picture 16" descr="ptica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0" y="3355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3" name="Picture 17" descr="ptica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4425" y="2816225"/>
            <a:ext cx="1428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20" descr="gor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1800" y="2500313"/>
            <a:ext cx="10096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4" name="Picture 18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0938" y="2584450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6048164" y="1268761"/>
            <a:ext cx="0" cy="1599851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6200000" flipV="1">
            <a:off x="5182356" y="402952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10800000" flipV="1">
            <a:off x="4316548" y="1263998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10800000" flipV="1">
            <a:off x="4311737" y="2940050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4316549" y="1305510"/>
            <a:ext cx="3387799" cy="3364534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10800000" flipV="1">
            <a:off x="7704348" y="1305510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rot="10800000" flipV="1">
            <a:off x="7704348" y="3000375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16200000" flipV="1">
            <a:off x="6838539" y="3866621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156176" y="6273316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bg1"/>
                </a:solidFill>
              </a:rPr>
              <a:pPr/>
              <a:t>26</a:t>
            </a:fld>
            <a:endParaRPr lang="ru-RU" sz="2400" dirty="0" smtClean="0">
              <a:solidFill>
                <a:schemeClr val="bg1"/>
              </a:solidFill>
            </a:endParaRPr>
          </a:p>
        </p:txBody>
      </p:sp>
      <p:sp>
        <p:nvSpPr>
          <p:cNvPr id="36" name="Text Box 101"/>
          <p:cNvSpPr txBox="1">
            <a:spLocks noChangeArrowheads="1"/>
          </p:cNvSpPr>
          <p:nvPr/>
        </p:nvSpPr>
        <p:spPr bwMode="auto">
          <a:xfrm>
            <a:off x="8351689" y="6301891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bg1"/>
                </a:solidFill>
              </a:rPr>
              <a:t>(64)</a:t>
            </a:r>
            <a:endParaRPr lang="ru-RU" sz="2400" b="0" dirty="0">
              <a:solidFill>
                <a:schemeClr val="bg1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5976172" y="2744940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1689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0.00509 C 0.01771 -0.00023 0.08212 -0.01689 0.11927 -0.02707 C 0.15643 -0.03725 0.1566 -0.04812 0.22101 -0.05576 C 0.28542 -0.0634 0.43924 -0.07543 0.50747 -0.07265 C 0.57535 -0.06987 0.62032 -0.0509 0.62969 -0.03887 C 0.63907 -0.02684 0.60539 -0.0118 0.56164 -1.06432E-6 C 0.51771 0.0118 0.39167 0.01458 0.36459 0.03193 C 0.33768 0.04928 0.35157 0.09047 0.39827 0.10458 C 0.44497 0.1187 0.52709 0.10736 0.64271 0.11638 C 0.75851 0.12541 1.08316 0.13651 1.09254 0.15849 C 1.10104 0.18047 0.83212 0.233 0.69775 0.2478 C 0.56337 0.26238 0.37205 0.2478 0.28907 0.2478 C 0.20608 0.2478 0.24983 0.2448 0.20139 0.2478 C 0.15278 0.25081 0.00729 0.25428 -0.00295 0.26654 C -0.01319 0.27858 0.06789 0.31027 0.13976 0.32184 C 0.21164 0.33341 0.35625 0.33318 0.42535 0.33549 C 0.49445 0.33781 0.52327 0.33249 0.55504 0.33549 C 0.58681 0.3385 0.61563 0.34082 0.61563 0.354 C 0.61563 0.36719 0.55313 0.39866 0.55504 0.41462 C 0.55677 0.43059 0.57188 0.44493 0.62969 0.45002 C 0.6875 0.45511 0.79479 0.45002 0.90226 0.44517 " pathEditMode="relative" rAng="0" ptsTypes="aaaaaaaaaaaaaaaaaaaaa">
                                      <p:cBhvr>
                                        <p:cTn id="9" dur="37500" fill="hold"/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35" y="1846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0" presetClass="path" presetSubtype="0" repeatCount="indefinite" decel="5000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Motion origin="layout" path="M -0.0059 0.01527 C -0.00416 0.01527 0.11164 0.12934 0.14705 0.19991 C 0.18247 0.27048 0.18785 0.3938 0.20712 0.43892 C 0.22639 0.48404 0.24532 0.47663 0.26268 0.47085 C 0.27986 0.46576 0.30174 0.43267 0.3099 0.40815 C 0.31962 0.3864 0.31528 0.37228 0.31111 0.32045 C 0.30712 0.26863 0.24983 0.11685 0.28542 0.09741 C 0.35469 0.02291 0.45868 0.27163 0.52327 0.20384 C 0.59462 0.12749 0.45452 0.01458 0.53073 -0.06918 C 0.59601 -0.13929 0.62778 0.0037 0.6875 -0.059 C 0.74445 -0.12124 0.76476 -0.13258 0.75209 -0.21055 C 0.76302 -0.236 0.66424 -0.24132 0.60087 -0.24155 C 0.5316 -0.22119 0.41615 -0.04974 0.33785 -0.08815 C 0.25955 -0.12656 0.12396 -0.44632 0.13108 -0.472 " pathEditMode="relative" rAng="0" ptsTypes="faaafafffffaaf">
                                      <p:cBhvr>
                                        <p:cTn id="11" dur="36000" fill="hold"/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24" y="-92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6 -4.0907E-6 C 0.17309 -0.00277 0.3474 -0.00509 0.40382 0.00856 C 0.46025 0.02222 0.38542 0.04628 0.34063 0.08284 C 0.29584 0.11939 0.1566 0.18557 0.1342 0.2293 C 0.11181 0.27256 0.15469 0.32208 0.20539 0.34383 C 0.25591 0.36534 0.32309 0.37182 0.43993 0.35794 C 0.55677 0.34429 0.73195 0.30218 0.90816 0.2603 " pathEditMode="relative" rAng="0" ptsTypes="aaaaaaA">
                                      <p:cBhvr>
                                        <p:cTn id="13" dur="27000" fill="hold"/>
                                        <p:tgtEl>
                                          <p:spTgt spid="9615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99" y="1832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5.55556E-7 -3.70199E-6 C 0.0934 0.00301 0.18976 0.00648 0.25052 0.01342 C 0.31024 0.02036 0.34115 0.02569 0.35746 0.04188 C 0.37483 0.05785 0.33437 0.08908 0.34965 0.11037 C 0.36319 0.13189 0.41233 0.15664 0.44896 0.17076 C 0.48663 0.18464 0.4934 0.18857 0.57135 0.19413 C 0.64948 0.19968 0.78246 0.20199 0.9184 0.20454 " pathEditMode="relative" rAng="0" ptsTypes="aaaaaaA">
                                      <p:cBhvr>
                                        <p:cTn id="15" dur="23000" fill="hold"/>
                                        <p:tgtEl>
                                          <p:spTgt spid="9615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20" y="1022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5.55556E-7 1.82786E-6 C 0.10226 -0.00671 0.20556 -0.01319 0.26615 -0.00833 C 0.32674 -0.00347 0.34028 0.01064 0.36528 0.02869 C 0.39045 0.04674 0.42379 0.08029 0.41858 0.09972 C 0.41337 0.11916 0.36528 0.13096 0.33403 0.14507 C 0.3026 0.15918 0.21597 0.177 0.22743 0.18394 C 0.23906 0.19088 0.34236 0.1962 0.40295 0.18741 C 0.46354 0.17862 0.50729 0.12355 0.59288 0.13165 C 0.67847 0.13975 0.79549 0.18787 0.91354 0.23623 " pathEditMode="relative" rAng="0" ptsTypes="aaaaaaaaA">
                                      <p:cBhvr>
                                        <p:cTn id="17" dur="24000" fill="hold"/>
                                        <p:tgtEl>
                                          <p:spTgt spid="9615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77" y="1115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 2.97547E-6 C 0.17535 -0.00162 0.35191 -0.00301 0.4092 0.00509 C 0.46632 0.01319 0.39045 0.0273 0.34497 0.04882 C 0.29965 0.07033 0.15868 0.10921 0.13594 0.13489 C 0.11337 0.16057 0.15677 0.18972 0.20799 0.20245 C 0.2592 0.21518 0.32726 0.21888 0.44566 0.21078 C 0.56389 0.20268 0.74149 0.17792 0.91997 0.1534 " pathEditMode="relative" rAng="0" ptsTypes="aaaaaaA">
                                      <p:cBhvr>
                                        <p:cTn id="19" dur="33000" fill="hold"/>
                                        <p:tgtEl>
                                          <p:spTgt spid="961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90" y="1078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3.61111E-6 9.9491E-7 C 0.09479 0.00463 0.19166 0.00972 0.25295 0.02013 C 0.31319 0.03031 0.34375 0.03864 0.36007 0.06247 C 0.37743 0.08653 0.33767 0.13304 0.35295 0.16497 C 0.36614 0.19736 0.41614 0.23438 0.45295 0.25497 C 0.49062 0.2758 0.49774 0.28158 0.57639 0.29014 C 0.65486 0.29801 0.78958 0.30148 0.92639 0.30564 " pathEditMode="relative" rAng="0" ptsTypes="aaaaaaA">
                                      <p:cBhvr>
                                        <p:cTn id="21" dur="26000" fill="hold"/>
                                        <p:tgtEl>
                                          <p:spTgt spid="961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19" y="1527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2.5E-6 -3.47524E-6 C 0.1026 -0.00671 0.20642 -0.01318 0.26736 -0.00833 C 0.32812 -0.00347 0.34184 0.01065 0.36701 0.02869 C 0.39201 0.04674 0.42569 0.08029 0.42048 0.09973 C 0.4151 0.11916 0.36701 0.13096 0.33541 0.14508 C 0.30399 0.15919 0.21701 0.177 0.22847 0.18395 C 0.2401 0.19089 0.34392 0.19621 0.40469 0.18742 C 0.46545 0.17862 0.50955 0.12356 0.59548 0.13166 C 0.68159 0.13975 0.79896 0.18788 0.91753 0.23624 " pathEditMode="relative" rAng="0" ptsTypes="aaaaaaaaA">
                                      <p:cBhvr>
                                        <p:cTn id="23" dur="30000" fill="hold"/>
                                        <p:tgtEl>
                                          <p:spTgt spid="961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68" y="111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97" name="Text Box 113"/>
          <p:cNvSpPr txBox="1">
            <a:spLocks noChangeArrowheads="1"/>
          </p:cNvSpPr>
          <p:nvPr/>
        </p:nvSpPr>
        <p:spPr bwMode="auto">
          <a:xfrm>
            <a:off x="179388" y="887413"/>
            <a:ext cx="3702050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2800"/>
              <a:t>Магические квадраты,</a:t>
            </a:r>
          </a:p>
          <a:p>
            <a:r>
              <a:rPr lang="ru-RU" altLang="ru-RU" sz="2800"/>
              <a:t>булева алгебра</a:t>
            </a:r>
          </a:p>
          <a:p>
            <a:r>
              <a:rPr lang="ru-RU" altLang="ru-RU" sz="2800"/>
              <a:t>и Книга Перемен</a:t>
            </a:r>
          </a:p>
        </p:txBody>
      </p:sp>
      <p:pic>
        <p:nvPicPr>
          <p:cNvPr id="42098" name="Picture 114" descr="Dur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152400"/>
            <a:ext cx="4796046" cy="63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101" name="Picture 117" descr="Durer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3270250"/>
            <a:ext cx="2746375" cy="285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27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6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2"/>
          <p:cNvSpPr txBox="1">
            <a:spLocks noChangeArrowheads="1"/>
          </p:cNvSpPr>
          <p:nvPr/>
        </p:nvSpPr>
        <p:spPr bwMode="auto">
          <a:xfrm>
            <a:off x="612775" y="6159500"/>
            <a:ext cx="77755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2400">
                <a:solidFill>
                  <a:srgbClr val="000000"/>
                </a:solidFill>
              </a:rPr>
              <a:t>Квадрат Дюрера, логические операции и тетраграммы</a:t>
            </a:r>
            <a:endParaRPr lang="ru-RU" altLang="ru-RU" sz="2400"/>
          </a:p>
        </p:txBody>
      </p:sp>
      <p:pic>
        <p:nvPicPr>
          <p:cNvPr id="130052" name="Picture 4" descr="Durer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3270250"/>
            <a:ext cx="2746375" cy="285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0446" name="Group 3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815485"/>
              </p:ext>
            </p:extLst>
          </p:nvPr>
        </p:nvGraphicFramePr>
        <p:xfrm>
          <a:off x="3276600" y="3557588"/>
          <a:ext cx="2627313" cy="2268794"/>
        </p:xfrm>
        <a:graphic>
          <a:graphicData uri="http://schemas.openxmlformats.org/drawingml/2006/table">
            <a:tbl>
              <a:tblPr/>
              <a:tblGrid>
                <a:gridCol w="612775"/>
                <a:gridCol w="611188"/>
                <a:gridCol w="703262"/>
                <a:gridCol w="700088"/>
              </a:tblGrid>
              <a:tr h="541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истина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\ 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kumimoji="0" lang="en-US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 &amp; y</a:t>
                      </a:r>
                      <a:endParaRPr kumimoji="0" lang="en-US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  <a:sym typeface="Symbol"/>
                        </a:rPr>
                        <a:t>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8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 \ x</a:t>
                      </a:r>
                      <a:endParaRPr kumimoji="0" lang="en-US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 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~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y</a:t>
                      </a:r>
                      <a:endParaRPr kumimoji="0" lang="en-US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  <a:sym typeface="Symbol"/>
                        </a:rPr>
                        <a:t>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y</a:t>
                      </a: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  <a:sym typeface="Symbol"/>
                        </a:rPr>
                        <a:t>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y</a:t>
                      </a: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11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  <a:sym typeface="Symbol"/>
                        </a:rPr>
                        <a:t>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y</a:t>
                      </a: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kumimoji="0" lang="en-US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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y</a:t>
                      </a: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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kumimoji="0" lang="en-US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 ­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y</a:t>
                      </a:r>
                      <a:endParaRPr kumimoji="0" lang="en-US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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ложь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0438" name="Picture 390" descr="Tetra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3519488"/>
            <a:ext cx="2746375" cy="230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447" name="Picture 399" descr="4_oblast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73163"/>
            <a:ext cx="6891337" cy="203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448" name="Text Box 400"/>
          <p:cNvSpPr txBox="1">
            <a:spLocks noChangeArrowheads="1"/>
          </p:cNvSpPr>
          <p:nvPr/>
        </p:nvSpPr>
        <p:spPr bwMode="auto">
          <a:xfrm>
            <a:off x="539750" y="225425"/>
            <a:ext cx="84391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2000">
                <a:solidFill>
                  <a:srgbClr val="000000"/>
                </a:solidFill>
              </a:rPr>
              <a:t>   Удаляется одна из 4-х позиций тетраграммы</a:t>
            </a:r>
          </a:p>
          <a:p>
            <a:r>
              <a:rPr lang="ru-RU" altLang="ru-RU" sz="2000">
                <a:solidFill>
                  <a:srgbClr val="000000"/>
                </a:solidFill>
              </a:rPr>
              <a:t>= Одна из 4-х логических операций объявляется тождественно ложной</a:t>
            </a:r>
          </a:p>
          <a:p>
            <a:r>
              <a:rPr lang="ru-RU" altLang="ru-RU" sz="2000">
                <a:solidFill>
                  <a:srgbClr val="000000"/>
                </a:solidFill>
              </a:rPr>
              <a:t>= Одна из 4-х базовых областей объявляется пустой</a:t>
            </a:r>
            <a:endParaRPr lang="ru-RU" altLang="ru-RU" sz="2000"/>
          </a:p>
        </p:txBody>
      </p:sp>
      <p:sp>
        <p:nvSpPr>
          <p:cNvPr id="130451" name="Text Box 403"/>
          <p:cNvSpPr txBox="1">
            <a:spLocks noChangeArrowheads="1"/>
          </p:cNvSpPr>
          <p:nvPr/>
        </p:nvSpPr>
        <p:spPr bwMode="auto">
          <a:xfrm>
            <a:off x="792163" y="584200"/>
            <a:ext cx="7581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b="1"/>
              <a:t>теоретико-множественная интерпретация алгебры логики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71500" y="1772816"/>
            <a:ext cx="828092" cy="769441"/>
            <a:chOff x="71500" y="1772816"/>
            <a:chExt cx="828092" cy="76944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71500" y="1988840"/>
              <a:ext cx="828092" cy="504000"/>
            </a:xfrm>
            <a:prstGeom prst="rect">
              <a:avLst/>
            </a:prstGeom>
            <a:solidFill>
              <a:srgbClr val="C2FCB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84838" y="1772816"/>
              <a:ext cx="4347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ru-RU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8208404" y="1473107"/>
            <a:ext cx="828092" cy="769441"/>
            <a:chOff x="8208404" y="1473107"/>
            <a:chExt cx="828092" cy="76944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208404" y="1689131"/>
              <a:ext cx="828092" cy="504000"/>
            </a:xfrm>
            <a:prstGeom prst="rect">
              <a:avLst/>
            </a:prstGeom>
            <a:solidFill>
              <a:srgbClr val="B5F4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21742" y="1473107"/>
              <a:ext cx="4347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ru-RU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" name="Прямая со стрелкой 6"/>
          <p:cNvCxnSpPr>
            <a:stCxn id="3" idx="3"/>
          </p:cNvCxnSpPr>
          <p:nvPr/>
        </p:nvCxnSpPr>
        <p:spPr>
          <a:xfrm flipV="1">
            <a:off x="899592" y="2060848"/>
            <a:ext cx="540060" cy="179992"/>
          </a:xfrm>
          <a:prstGeom prst="straightConnector1">
            <a:avLst/>
          </a:prstGeom>
          <a:ln w="349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2" idx="1"/>
          </p:cNvCxnSpPr>
          <p:nvPr/>
        </p:nvCxnSpPr>
        <p:spPr>
          <a:xfrm flipH="1">
            <a:off x="7632340" y="1941131"/>
            <a:ext cx="576064" cy="443753"/>
          </a:xfrm>
          <a:prstGeom prst="straightConnector1">
            <a:avLst/>
          </a:prstGeom>
          <a:ln w="349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28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9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0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0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0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448" grpId="0"/>
      <p:bldP spid="130451" grpId="0"/>
      <p:bldP spid="13045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30" name="Picture 34" descr="4_mi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3952875"/>
            <a:ext cx="898207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31" name="Text Box 35"/>
          <p:cNvSpPr txBox="1">
            <a:spLocks noChangeArrowheads="1"/>
          </p:cNvSpPr>
          <p:nvPr/>
        </p:nvSpPr>
        <p:spPr bwMode="auto">
          <a:xfrm>
            <a:off x="3600450" y="3392488"/>
            <a:ext cx="2093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b="1"/>
              <a:t>ЧЕТЫРЕ МИРА</a:t>
            </a:r>
          </a:p>
        </p:txBody>
      </p:sp>
      <p:pic>
        <p:nvPicPr>
          <p:cNvPr id="132133" name="Picture 37" descr="4_oblast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73163"/>
            <a:ext cx="6891337" cy="203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34" name="Text Box 38"/>
          <p:cNvSpPr txBox="1">
            <a:spLocks noChangeArrowheads="1"/>
          </p:cNvSpPr>
          <p:nvPr/>
        </p:nvSpPr>
        <p:spPr bwMode="auto">
          <a:xfrm>
            <a:off x="539750" y="225425"/>
            <a:ext cx="84391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2000">
                <a:solidFill>
                  <a:srgbClr val="000000"/>
                </a:solidFill>
              </a:rPr>
              <a:t>   Удаляется одна из 4-х позиций тетраграммы</a:t>
            </a:r>
          </a:p>
          <a:p>
            <a:r>
              <a:rPr lang="ru-RU" altLang="ru-RU" sz="2000">
                <a:solidFill>
                  <a:srgbClr val="000000"/>
                </a:solidFill>
              </a:rPr>
              <a:t>= Одна из 4-х логических операций объявляется тождественно ложной</a:t>
            </a:r>
          </a:p>
          <a:p>
            <a:r>
              <a:rPr lang="ru-RU" altLang="ru-RU" sz="2000">
                <a:solidFill>
                  <a:srgbClr val="000000"/>
                </a:solidFill>
              </a:rPr>
              <a:t>= Одна из 4-х базовых областей объявляется пустой</a:t>
            </a:r>
            <a:endParaRPr lang="ru-RU" altLang="ru-RU" sz="200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29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7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72" name="Rectangle 8"/>
          <p:cNvSpPr>
            <a:spLocks noChangeArrowheads="1"/>
          </p:cNvSpPr>
          <p:nvPr/>
        </p:nvSpPr>
        <p:spPr bwMode="auto">
          <a:xfrm>
            <a:off x="450850" y="1534842"/>
            <a:ext cx="2641600" cy="2196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274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154800" rIns="162000" bIns="154800"/>
          <a:lstStyle/>
          <a:p>
            <a:pPr algn="ctr"/>
            <a:r>
              <a:rPr lang="ru-RU" altLang="ru-RU" sz="4000" dirty="0" smtClean="0"/>
              <a:t>ЛОШАДЬ</a:t>
            </a:r>
          </a:p>
          <a:p>
            <a:pPr algn="ctr"/>
            <a:endParaRPr lang="ru-RU" altLang="ru-RU" sz="4000" b="1" dirty="0" smtClean="0"/>
          </a:p>
          <a:p>
            <a:pPr algn="ctr"/>
            <a:r>
              <a:rPr lang="ru-RU" altLang="ru-RU" sz="4000" b="1" dirty="0" smtClean="0"/>
              <a:t>БЕЛАЯ</a:t>
            </a:r>
            <a:endParaRPr lang="ru-RU" altLang="ru-RU" sz="1400" b="1" dirty="0"/>
          </a:p>
        </p:txBody>
      </p:sp>
      <p:sp>
        <p:nvSpPr>
          <p:cNvPr id="113673" name="Rectangle 9"/>
          <p:cNvSpPr>
            <a:spLocks noChangeArrowheads="1"/>
          </p:cNvSpPr>
          <p:nvPr/>
        </p:nvSpPr>
        <p:spPr bwMode="auto">
          <a:xfrm>
            <a:off x="5939631" y="1534843"/>
            <a:ext cx="2642400" cy="2194384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274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154800" rIns="162000" bIns="154800"/>
          <a:lstStyle/>
          <a:p>
            <a:pPr algn="ctr"/>
            <a:r>
              <a:rPr lang="ru-RU" altLang="ru-RU" sz="4000" dirty="0" smtClean="0"/>
              <a:t>ЛОШАДЬ</a:t>
            </a:r>
          </a:p>
          <a:p>
            <a:pPr algn="ctr"/>
            <a:r>
              <a:rPr lang="ru-RU" altLang="ru-RU" sz="4000" b="1" dirty="0" smtClean="0"/>
              <a:t>НЕ</a:t>
            </a:r>
          </a:p>
          <a:p>
            <a:pPr algn="ctr"/>
            <a:r>
              <a:rPr lang="ru-RU" altLang="ru-RU" sz="4000" b="1" dirty="0" smtClean="0"/>
              <a:t>БЕЛАЯ</a:t>
            </a:r>
          </a:p>
          <a:p>
            <a:pPr algn="ctr"/>
            <a:endParaRPr lang="ru-RU" altLang="ru-RU" sz="2000" i="1" dirty="0"/>
          </a:p>
        </p:txBody>
      </p:sp>
      <p:sp>
        <p:nvSpPr>
          <p:cNvPr id="113677" name="AutoShape 13"/>
          <p:cNvSpPr>
            <a:spLocks noChangeArrowheads="1"/>
          </p:cNvSpPr>
          <p:nvPr/>
        </p:nvSpPr>
        <p:spPr bwMode="auto">
          <a:xfrm>
            <a:off x="4175956" y="2505090"/>
            <a:ext cx="612775" cy="792162"/>
          </a:xfrm>
          <a:prstGeom prst="downArrow">
            <a:avLst>
              <a:gd name="adj1" fmla="val 50000"/>
              <a:gd name="adj2" fmla="val 32319"/>
            </a:avLst>
          </a:prstGeom>
          <a:gradFill rotWithShape="1">
            <a:gsLst>
              <a:gs pos="0">
                <a:srgbClr val="E3E5E4">
                  <a:gamma/>
                  <a:shade val="46275"/>
                  <a:invGamma/>
                </a:srgbClr>
              </a:gs>
              <a:gs pos="50000">
                <a:srgbClr val="E3E5E4"/>
              </a:gs>
              <a:gs pos="100000">
                <a:srgbClr val="E3E5E4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952609" y="4593322"/>
            <a:ext cx="5274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/>
              <a:t>ТРЕТЬЕГО НЕ ДАНО</a:t>
            </a:r>
            <a:endParaRPr lang="ru-RU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8334" y="224644"/>
            <a:ext cx="9162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/>
              <a:t>ЗАКОН ИСКЛЮЧЁННОГО ТРЕТЬЕГО</a:t>
            </a:r>
            <a:endParaRPr lang="ru-RU" sz="4000" dirty="0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3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1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940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3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1.38889E-6 0.18912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136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7" grpId="0" animBg="1"/>
      <p:bldP spid="11367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4_mi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3952875"/>
            <a:ext cx="898207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3600450" y="3392488"/>
            <a:ext cx="2093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b="1"/>
              <a:t>ЧЕТЫРЕ МИРА</a:t>
            </a:r>
          </a:p>
        </p:txBody>
      </p:sp>
      <p:pic>
        <p:nvPicPr>
          <p:cNvPr id="134148" name="Picture 4" descr="TaiCzi_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188913"/>
            <a:ext cx="3071812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54" name="Picture 10" descr="TaiCzi_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836613"/>
            <a:ext cx="769938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55" name="Picture 11" descr="TaiCzi_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8" y="993775"/>
            <a:ext cx="193675" cy="1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58" name="Picture 14" descr="TaiCzi_45_inve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1844675"/>
            <a:ext cx="766762" cy="77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59" name="Picture 15" descr="TaiCzi_45_inve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2251075"/>
            <a:ext cx="193675" cy="1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60" name="Picture 16" descr="TaiCzi_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3" y="1995488"/>
            <a:ext cx="193675" cy="19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61" name="Picture 17" descr="TaiCzi_45_inve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1262063"/>
            <a:ext cx="193675" cy="19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66" name="Text Box 22"/>
          <p:cNvSpPr txBox="1">
            <a:spLocks noChangeArrowheads="1"/>
          </p:cNvSpPr>
          <p:nvPr/>
        </p:nvSpPr>
        <p:spPr bwMode="auto">
          <a:xfrm>
            <a:off x="5400675" y="476250"/>
            <a:ext cx="3276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/>
              <a:t>–</a:t>
            </a:r>
            <a:r>
              <a:rPr lang="ru-RU" altLang="ru-RU" sz="2400">
                <a:sym typeface="Symbol" pitchFamily="18" charset="2"/>
              </a:rPr>
              <a:t> </a:t>
            </a:r>
            <a:r>
              <a:rPr lang="ru-RU" altLang="ru-RU" sz="2400"/>
              <a:t>инь в ян –</a:t>
            </a:r>
            <a:r>
              <a:rPr lang="ru-RU" altLang="ru-RU" sz="2400">
                <a:sym typeface="Symbol" pitchFamily="18" charset="2"/>
              </a:rPr>
              <a:t> </a:t>
            </a:r>
            <a:r>
              <a:rPr lang="ru-RU" altLang="ru-RU" sz="2400" b="1">
                <a:solidFill>
                  <a:srgbClr val="0000FF"/>
                </a:solidFill>
                <a:sym typeface="Symbol" pitchFamily="18" charset="2"/>
              </a:rPr>
              <a:t>путь Неба</a:t>
            </a:r>
          </a:p>
        </p:txBody>
      </p:sp>
      <p:sp>
        <p:nvSpPr>
          <p:cNvPr id="134167" name="Text Box 23"/>
          <p:cNvSpPr txBox="1">
            <a:spLocks noChangeArrowheads="1"/>
          </p:cNvSpPr>
          <p:nvPr/>
        </p:nvSpPr>
        <p:spPr bwMode="auto">
          <a:xfrm>
            <a:off x="5400675" y="2708275"/>
            <a:ext cx="34940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/>
              <a:t>–</a:t>
            </a:r>
            <a:r>
              <a:rPr lang="ru-RU" altLang="ru-RU" sz="2400">
                <a:sym typeface="Symbol" pitchFamily="18" charset="2"/>
              </a:rPr>
              <a:t> </a:t>
            </a:r>
            <a:r>
              <a:rPr lang="ru-RU" altLang="ru-RU" sz="2400"/>
              <a:t>ян в инь –</a:t>
            </a:r>
            <a:r>
              <a:rPr lang="ru-RU" altLang="ru-RU" sz="2400">
                <a:sym typeface="Symbol" pitchFamily="18" charset="2"/>
              </a:rPr>
              <a:t> </a:t>
            </a:r>
            <a:r>
              <a:rPr lang="ru-RU" altLang="ru-RU" sz="2400" b="1">
                <a:solidFill>
                  <a:srgbClr val="0000FF"/>
                </a:solidFill>
                <a:sym typeface="Symbol" pitchFamily="18" charset="2"/>
              </a:rPr>
              <a:t>путь Земли</a:t>
            </a:r>
          </a:p>
        </p:txBody>
      </p:sp>
      <p:sp>
        <p:nvSpPr>
          <p:cNvPr id="134168" name="Text Box 24"/>
          <p:cNvSpPr txBox="1">
            <a:spLocks noChangeArrowheads="1"/>
          </p:cNvSpPr>
          <p:nvPr/>
        </p:nvSpPr>
        <p:spPr bwMode="auto">
          <a:xfrm>
            <a:off x="5327650" y="1377950"/>
            <a:ext cx="1498600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Symbol" pitchFamily="18" charset="2"/>
              <a:buNone/>
            </a:pPr>
            <a:r>
              <a:rPr lang="ru-RU" altLang="ru-RU" sz="2400">
                <a:sym typeface="Symbol" pitchFamily="18" charset="2"/>
              </a:rPr>
              <a:t> </a:t>
            </a:r>
            <a:r>
              <a:rPr lang="ru-RU" altLang="ru-RU" sz="2400"/>
              <a:t>–</a:t>
            </a:r>
            <a:r>
              <a:rPr lang="ru-RU" altLang="ru-RU" sz="2400">
                <a:sym typeface="Symbol" pitchFamily="18" charset="2"/>
              </a:rPr>
              <a:t> инь</a:t>
            </a:r>
            <a:r>
              <a:rPr lang="ru-RU" altLang="ru-RU" sz="2400"/>
              <a:t> в ян</a:t>
            </a:r>
          </a:p>
          <a:p>
            <a:pPr>
              <a:spcBef>
                <a:spcPct val="50000"/>
              </a:spcBef>
              <a:buFont typeface="Symbol" pitchFamily="18" charset="2"/>
              <a:buNone/>
            </a:pPr>
            <a:r>
              <a:rPr lang="ru-RU" altLang="ru-RU" sz="2400">
                <a:sym typeface="Symbol" pitchFamily="18" charset="2"/>
              </a:rPr>
              <a:t> </a:t>
            </a:r>
            <a:r>
              <a:rPr lang="ru-RU" altLang="ru-RU" sz="2400"/>
              <a:t>–</a:t>
            </a:r>
            <a:r>
              <a:rPr lang="ru-RU" altLang="ru-RU" sz="2400">
                <a:sym typeface="Symbol" pitchFamily="18" charset="2"/>
              </a:rPr>
              <a:t> </a:t>
            </a:r>
            <a:r>
              <a:rPr lang="ru-RU" altLang="ru-RU" sz="2400"/>
              <a:t>ян в инь</a:t>
            </a:r>
          </a:p>
        </p:txBody>
      </p:sp>
      <p:sp>
        <p:nvSpPr>
          <p:cNvPr id="134169" name="Text Box 25"/>
          <p:cNvSpPr txBox="1">
            <a:spLocks noChangeArrowheads="1"/>
          </p:cNvSpPr>
          <p:nvPr/>
        </p:nvSpPr>
        <p:spPr bwMode="auto">
          <a:xfrm>
            <a:off x="6991350" y="1304925"/>
            <a:ext cx="25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ru-RU" sz="6000">
                <a:sym typeface="Symbol" pitchFamily="18" charset="2"/>
              </a:rPr>
              <a:t>}</a:t>
            </a:r>
            <a:endParaRPr lang="ru-RU" altLang="ru-RU" sz="3200">
              <a:sym typeface="Symbol" pitchFamily="18" charset="2"/>
            </a:endParaRPr>
          </a:p>
        </p:txBody>
      </p:sp>
      <p:sp>
        <p:nvSpPr>
          <p:cNvPr id="134173" name="Text Box 29"/>
          <p:cNvSpPr txBox="1">
            <a:spLocks noChangeArrowheads="1"/>
          </p:cNvSpPr>
          <p:nvPr/>
        </p:nvSpPr>
        <p:spPr bwMode="auto">
          <a:xfrm>
            <a:off x="7304088" y="1447800"/>
            <a:ext cx="1443037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altLang="ru-RU" sz="2400" b="1">
                <a:solidFill>
                  <a:srgbClr val="0000FF"/>
                </a:solidFill>
                <a:sym typeface="Symbol" pitchFamily="18" charset="2"/>
              </a:rPr>
              <a:t>путь</a:t>
            </a:r>
            <a:br>
              <a:rPr lang="ru-RU" altLang="ru-RU" sz="2400" b="1">
                <a:solidFill>
                  <a:srgbClr val="0000FF"/>
                </a:solidFill>
                <a:sym typeface="Symbol" pitchFamily="18" charset="2"/>
              </a:rPr>
            </a:br>
            <a:r>
              <a:rPr lang="ru-RU" altLang="ru-RU" sz="2400" b="1">
                <a:solidFill>
                  <a:srgbClr val="0000FF"/>
                </a:solidFill>
                <a:sym typeface="Symbol" pitchFamily="18" charset="2"/>
              </a:rPr>
              <a:t>Человека</a:t>
            </a:r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30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7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4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4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4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3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34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34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34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34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34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66" grpId="0"/>
      <p:bldP spid="134167" grpId="0"/>
      <p:bldP spid="134168" grpId="0"/>
      <p:bldP spid="134169" grpId="0"/>
      <p:bldP spid="13417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Buleva_Algeb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1196975"/>
            <a:ext cx="7400925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863600" y="368300"/>
            <a:ext cx="768826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/>
              <a:t>Триграммы и логические функции </a:t>
            </a:r>
            <a:r>
              <a:rPr lang="en-US" altLang="ru-RU" sz="3200" i="1"/>
              <a:t>f</a:t>
            </a:r>
            <a:r>
              <a:rPr lang="en-US" altLang="ru-RU" sz="3200"/>
              <a:t> (</a:t>
            </a:r>
            <a:r>
              <a:rPr lang="en-US" altLang="ru-RU" sz="3200" i="1"/>
              <a:t>x</a:t>
            </a:r>
            <a:r>
              <a:rPr lang="en-US" altLang="ru-RU" sz="3200"/>
              <a:t>, </a:t>
            </a:r>
            <a:r>
              <a:rPr lang="en-US" altLang="ru-RU" sz="3200" i="1"/>
              <a:t>y</a:t>
            </a:r>
            <a:r>
              <a:rPr lang="en-US" altLang="ru-RU" sz="3200"/>
              <a:t>)</a:t>
            </a:r>
            <a:endParaRPr lang="ru-RU" altLang="ru-RU" sz="3200"/>
          </a:p>
        </p:txBody>
      </p:sp>
      <p:pic>
        <p:nvPicPr>
          <p:cNvPr id="128004" name="Picture 4" descr="Buleva_Algebra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196975"/>
            <a:ext cx="7399338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5" name="Picture 5" descr="Buleva_Algebra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1196975"/>
            <a:ext cx="7399337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684213" y="476250"/>
            <a:ext cx="798353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/>
              <a:t>Женские триграммы и внутренние логические операции</a:t>
            </a:r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682625" y="474663"/>
            <a:ext cx="75882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/>
              <a:t>Мужские триграммы и внешние логические операции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31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9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8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80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8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550479" y="44624"/>
            <a:ext cx="312213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ru-RU" altLang="ru-RU" sz="2400" dirty="0" smtClean="0"/>
              <a:t>Чжоу </a:t>
            </a:r>
            <a:r>
              <a:rPr lang="ru-RU" altLang="ru-RU" sz="2400" dirty="0" err="1" smtClean="0"/>
              <a:t>Вэнь-ван</a:t>
            </a:r>
            <a:r>
              <a:rPr lang="ru-RU" altLang="ru-RU" sz="2400" dirty="0" smtClean="0"/>
              <a:t> </a:t>
            </a:r>
            <a:r>
              <a:rPr lang="ja-JP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周文</a:t>
            </a:r>
            <a:r>
              <a:rPr lang="ja-JP" altLang="en-US" sz="24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王</a:t>
            </a:r>
            <a:endParaRPr lang="ru-RU" altLang="ja-JP" sz="2400" b="1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eaLnBrk="1" hangingPunct="1">
              <a:spcBef>
                <a:spcPts val="0"/>
              </a:spcBef>
            </a:pPr>
            <a:r>
              <a:rPr lang="ru-RU" altLang="ru-RU" sz="2400" dirty="0" smtClean="0"/>
              <a:t>Царь Просвещенный</a:t>
            </a:r>
          </a:p>
          <a:p>
            <a:pPr algn="ctr" eaLnBrk="1" hangingPunct="1">
              <a:spcBef>
                <a:spcPts val="0"/>
              </a:spcBef>
            </a:pPr>
            <a:r>
              <a:rPr lang="ru-RU" altLang="ru-RU" sz="2400" dirty="0" smtClean="0"/>
              <a:t>1112-1052 до н.э.</a:t>
            </a:r>
            <a:endParaRPr lang="ru-RU" altLang="ru-RU" sz="3200" dirty="0"/>
          </a:p>
        </p:txBody>
      </p:sp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266867"/>
            <a:ext cx="3401545" cy="551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 descr="WenWan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1144302"/>
            <a:ext cx="381000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5435600" y="5694635"/>
            <a:ext cx="34004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000" dirty="0"/>
              <a:t>Основатель династии Чжоу. </a:t>
            </a:r>
          </a:p>
          <a:p>
            <a:pPr eaLnBrk="1" hangingPunct="1">
              <a:spcBef>
                <a:spcPct val="20000"/>
              </a:spcBef>
            </a:pPr>
            <a:r>
              <a:rPr lang="ru-RU" altLang="ru-RU" sz="2000" dirty="0"/>
              <a:t>Изобрел </a:t>
            </a:r>
            <a:r>
              <a:rPr lang="ru-RU" altLang="ru-RU" sz="2000" dirty="0" err="1"/>
              <a:t>гексаграммы</a:t>
            </a:r>
            <a:r>
              <a:rPr lang="ru-RU" altLang="ru-RU" sz="2000" dirty="0"/>
              <a:t>,</a:t>
            </a:r>
          </a:p>
          <a:p>
            <a:pPr eaLnBrk="1" hangingPunct="1"/>
            <a:r>
              <a:rPr lang="ru-RU" altLang="ru-RU" sz="2000" dirty="0"/>
              <a:t>«удвоив триграммы».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32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9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500" y="116632"/>
            <a:ext cx="4716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Ди</a:t>
            </a:r>
            <a:r>
              <a:rPr lang="ru-RU" sz="2400" dirty="0"/>
              <a:t> Синь </a:t>
            </a:r>
            <a:r>
              <a:rPr lang="ja-JP" altLang="en-US" sz="24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帝辛</a:t>
            </a:r>
            <a:r>
              <a:rPr lang="en-US" sz="2400" dirty="0" smtClean="0"/>
              <a:t> </a:t>
            </a:r>
            <a:r>
              <a:rPr lang="ru-RU" sz="2400" dirty="0" smtClean="0"/>
              <a:t>= </a:t>
            </a:r>
            <a:r>
              <a:rPr lang="ru-RU" sz="2400" dirty="0"/>
              <a:t>Чжоу Синь </a:t>
            </a:r>
            <a:r>
              <a:rPr lang="ja-JP" altLang="en-US" sz="24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紂辛</a:t>
            </a:r>
            <a:endParaRPr lang="ru-RU" altLang="ja-JP" sz="2400" b="1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r>
              <a:rPr lang="en-US" sz="2400" dirty="0" smtClean="0"/>
              <a:t>1105</a:t>
            </a:r>
            <a:r>
              <a:rPr lang="ru-RU" sz="2400" dirty="0" smtClean="0"/>
              <a:t>-1046 до н.э.</a:t>
            </a:r>
          </a:p>
          <a:p>
            <a:pPr algn="ctr"/>
            <a:r>
              <a:rPr lang="ru-RU" sz="2400" dirty="0" smtClean="0"/>
              <a:t>Последний </a:t>
            </a:r>
            <a:r>
              <a:rPr lang="ru-RU" sz="2400" dirty="0"/>
              <a:t>правитель </a:t>
            </a:r>
            <a:r>
              <a:rPr lang="ru-RU" sz="2400" dirty="0" err="1" smtClean="0"/>
              <a:t>Шан</a:t>
            </a:r>
            <a:r>
              <a:rPr lang="ru-RU" sz="2400" dirty="0" smtClean="0"/>
              <a:t>-Инь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86901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550479" y="8620"/>
            <a:ext cx="312213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ru-RU" altLang="ru-RU" sz="2400" dirty="0" smtClean="0"/>
              <a:t>Чжоу </a:t>
            </a:r>
            <a:r>
              <a:rPr lang="ru-RU" altLang="ru-RU" sz="2400" dirty="0" err="1" smtClean="0"/>
              <a:t>Вэнь-ван</a:t>
            </a:r>
            <a:r>
              <a:rPr lang="ru-RU" altLang="ru-RU" sz="2400" dirty="0" smtClean="0"/>
              <a:t> </a:t>
            </a:r>
            <a:r>
              <a:rPr lang="ja-JP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周文</a:t>
            </a:r>
            <a:r>
              <a:rPr lang="ja-JP" altLang="en-US" sz="24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王</a:t>
            </a:r>
            <a:endParaRPr lang="ru-RU" altLang="ja-JP" sz="2400" b="1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eaLnBrk="1" hangingPunct="1">
              <a:spcBef>
                <a:spcPts val="0"/>
              </a:spcBef>
            </a:pPr>
            <a:r>
              <a:rPr lang="ru-RU" altLang="ru-RU" sz="2400" dirty="0" smtClean="0"/>
              <a:t>Царь Просвещенный</a:t>
            </a:r>
          </a:p>
          <a:p>
            <a:pPr algn="ctr" eaLnBrk="1" hangingPunct="1">
              <a:spcBef>
                <a:spcPts val="0"/>
              </a:spcBef>
            </a:pPr>
            <a:r>
              <a:rPr lang="ru-RU" altLang="ru-RU" sz="2400" dirty="0" smtClean="0"/>
              <a:t>1112-1052 до н.э.</a:t>
            </a:r>
            <a:endParaRPr lang="ru-RU" altLang="ru-RU" sz="3200" dirty="0"/>
          </a:p>
        </p:txBody>
      </p:sp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2004" y="1266867"/>
            <a:ext cx="2496720" cy="551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 descr="WenWan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1144302"/>
            <a:ext cx="381000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5435600" y="5694635"/>
            <a:ext cx="34004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000" dirty="0"/>
              <a:t>Основатель династии Чжоу. </a:t>
            </a:r>
          </a:p>
          <a:p>
            <a:pPr eaLnBrk="1" hangingPunct="1">
              <a:spcBef>
                <a:spcPct val="20000"/>
              </a:spcBef>
            </a:pPr>
            <a:r>
              <a:rPr lang="ru-RU" altLang="ru-RU" sz="2000" dirty="0"/>
              <a:t>Изобрел </a:t>
            </a:r>
            <a:r>
              <a:rPr lang="ru-RU" altLang="ru-RU" sz="2000" dirty="0" err="1"/>
              <a:t>гексаграммы</a:t>
            </a:r>
            <a:r>
              <a:rPr lang="ru-RU" altLang="ru-RU" sz="2000" dirty="0"/>
              <a:t>,</a:t>
            </a:r>
          </a:p>
          <a:p>
            <a:pPr eaLnBrk="1" hangingPunct="1"/>
            <a:r>
              <a:rPr lang="ru-RU" altLang="ru-RU" sz="2000" dirty="0"/>
              <a:t>«удвоив триграммы».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33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9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499" y="8620"/>
            <a:ext cx="5113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Чжоу У </a:t>
            </a:r>
            <a:r>
              <a:rPr lang="ru-RU" sz="2400" dirty="0" err="1" smtClean="0"/>
              <a:t>ван</a:t>
            </a:r>
            <a:r>
              <a:rPr lang="ru-RU" sz="2400" dirty="0" smtClean="0"/>
              <a:t> </a:t>
            </a:r>
            <a:r>
              <a:rPr lang="ja-JP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周武</a:t>
            </a:r>
            <a:r>
              <a:rPr lang="ja-JP" altLang="en-US" sz="24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王</a:t>
            </a:r>
            <a:r>
              <a:rPr lang="ru-RU" altLang="ja-JP" sz="24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ru-RU" altLang="ja-JP" sz="2400" dirty="0" smtClean="0">
                <a:latin typeface="+mn-lt"/>
                <a:ea typeface="SimSun" panose="02010600030101010101" pitchFamily="2" charset="-122"/>
              </a:rPr>
              <a:t>сын </a:t>
            </a:r>
            <a:r>
              <a:rPr lang="ru-RU" altLang="ja-JP" sz="2400" dirty="0" err="1" smtClean="0">
                <a:latin typeface="+mn-lt"/>
                <a:ea typeface="SimSun" panose="02010600030101010101" pitchFamily="2" charset="-122"/>
              </a:rPr>
              <a:t>Вэнь-вана</a:t>
            </a:r>
            <a:endParaRPr lang="ru-RU" altLang="ja-JP" sz="2400" dirty="0" smtClean="0">
              <a:latin typeface="+mn-lt"/>
              <a:ea typeface="SimSun" panose="02010600030101010101" pitchFamily="2" charset="-122"/>
            </a:endParaRPr>
          </a:p>
          <a:p>
            <a:pPr algn="ctr"/>
            <a:r>
              <a:rPr lang="ru-RU" sz="2400" dirty="0" smtClean="0"/>
              <a:t>1087-1043 до н.э.</a:t>
            </a:r>
          </a:p>
          <a:p>
            <a:pPr algn="ctr"/>
            <a:r>
              <a:rPr lang="ru-RU" sz="2400" dirty="0" smtClean="0"/>
              <a:t>Первый император Чжоу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557793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34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9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1320"/>
            <a:ext cx="9152000" cy="514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23628" y="433150"/>
            <a:ext cx="673197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2800" dirty="0" smtClean="0"/>
              <a:t>Битва при </a:t>
            </a:r>
            <a:r>
              <a:rPr lang="ru-RU" sz="2800" dirty="0" err="1" smtClean="0"/>
              <a:t>Му</a:t>
            </a:r>
            <a:r>
              <a:rPr lang="ru-RU" sz="2800" dirty="0" smtClean="0"/>
              <a:t>-е 27 января 1046 г. до н.э.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61457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550479" y="8620"/>
            <a:ext cx="312213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ru-RU" altLang="ru-RU" sz="2400" dirty="0" smtClean="0"/>
              <a:t>Чжоу </a:t>
            </a:r>
            <a:r>
              <a:rPr lang="ru-RU" altLang="ru-RU" sz="2400" dirty="0" err="1" smtClean="0"/>
              <a:t>Вэнь-ван</a:t>
            </a:r>
            <a:r>
              <a:rPr lang="ru-RU" altLang="ru-RU" sz="2400" dirty="0" smtClean="0"/>
              <a:t> </a:t>
            </a:r>
            <a:r>
              <a:rPr lang="ja-JP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周文</a:t>
            </a:r>
            <a:r>
              <a:rPr lang="ja-JP" altLang="en-US" sz="24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王</a:t>
            </a:r>
            <a:endParaRPr lang="ru-RU" altLang="ja-JP" sz="2400" b="1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eaLnBrk="1" hangingPunct="1">
              <a:spcBef>
                <a:spcPts val="0"/>
              </a:spcBef>
            </a:pPr>
            <a:r>
              <a:rPr lang="ru-RU" altLang="ru-RU" sz="2400" dirty="0" smtClean="0"/>
              <a:t>Царь Просвещенный</a:t>
            </a:r>
          </a:p>
          <a:p>
            <a:pPr algn="ctr" eaLnBrk="1" hangingPunct="1">
              <a:spcBef>
                <a:spcPts val="0"/>
              </a:spcBef>
            </a:pPr>
            <a:r>
              <a:rPr lang="ru-RU" altLang="ru-RU" sz="2400" dirty="0" smtClean="0"/>
              <a:t>1112-1052 до н.э.</a:t>
            </a:r>
            <a:endParaRPr lang="ru-RU" altLang="ru-RU" sz="3200" dirty="0"/>
          </a:p>
        </p:txBody>
      </p:sp>
      <p:pic>
        <p:nvPicPr>
          <p:cNvPr id="3076" name="Picture 7" descr="WenWan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1144302"/>
            <a:ext cx="381000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5435600" y="5694635"/>
            <a:ext cx="34004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000" dirty="0"/>
              <a:t>Основатель династии Чжоу. </a:t>
            </a:r>
          </a:p>
          <a:p>
            <a:pPr eaLnBrk="1" hangingPunct="1">
              <a:spcBef>
                <a:spcPct val="20000"/>
              </a:spcBef>
            </a:pPr>
            <a:r>
              <a:rPr lang="ru-RU" altLang="ru-RU" sz="2000" dirty="0"/>
              <a:t>Изобрел </a:t>
            </a:r>
            <a:r>
              <a:rPr lang="ru-RU" altLang="ru-RU" sz="2000" dirty="0" err="1"/>
              <a:t>гексаграммы</a:t>
            </a:r>
            <a:r>
              <a:rPr lang="ru-RU" altLang="ru-RU" sz="2000" dirty="0"/>
              <a:t>,</a:t>
            </a:r>
          </a:p>
          <a:p>
            <a:pPr eaLnBrk="1" hangingPunct="1"/>
            <a:r>
              <a:rPr lang="ru-RU" altLang="ru-RU" sz="2000" dirty="0"/>
              <a:t>«удвоив триграммы».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35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9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500" y="8620"/>
            <a:ext cx="5004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Чжоу-</a:t>
            </a:r>
            <a:r>
              <a:rPr lang="ru-RU" sz="2400" dirty="0" err="1" smtClean="0"/>
              <a:t>гун</a:t>
            </a:r>
            <a:r>
              <a:rPr lang="ru-RU" sz="2400" dirty="0" smtClean="0"/>
              <a:t> </a:t>
            </a:r>
            <a:r>
              <a:rPr lang="ja-JP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周</a:t>
            </a:r>
            <a:r>
              <a:rPr lang="ja-JP" altLang="en-US" sz="24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公</a:t>
            </a:r>
            <a:r>
              <a:rPr lang="ru-RU" altLang="ja-JP" sz="24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ru-RU" altLang="ja-JP" sz="2400" dirty="0" smtClean="0">
                <a:latin typeface="+mn-lt"/>
                <a:ea typeface="SimSun" panose="02010600030101010101" pitchFamily="2" charset="-122"/>
              </a:rPr>
              <a:t>сын </a:t>
            </a:r>
            <a:r>
              <a:rPr lang="ru-RU" altLang="ja-JP" sz="2400" dirty="0" err="1" smtClean="0">
                <a:latin typeface="+mn-lt"/>
                <a:ea typeface="SimSun" panose="02010600030101010101" pitchFamily="2" charset="-122"/>
              </a:rPr>
              <a:t>Вэнь-вана</a:t>
            </a:r>
            <a:endParaRPr lang="ru-RU" altLang="ja-JP" sz="2400" dirty="0" smtClean="0">
              <a:latin typeface="+mn-lt"/>
              <a:ea typeface="SimSun" panose="02010600030101010101" pitchFamily="2" charset="-122"/>
            </a:endParaRPr>
          </a:p>
          <a:p>
            <a:pPr algn="ctr"/>
            <a:r>
              <a:rPr lang="ru-RU" sz="2400" dirty="0" smtClean="0"/>
              <a:t>11 в. до н.э. - 1032 до н.э.</a:t>
            </a:r>
          </a:p>
          <a:p>
            <a:pPr algn="ctr"/>
            <a:r>
              <a:rPr lang="ru-RU" sz="2400" dirty="0" smtClean="0"/>
              <a:t>Регент при 2-м императоре Чжоу</a:t>
            </a:r>
            <a:endParaRPr lang="ru-RU" sz="2400" dirty="0"/>
          </a:p>
        </p:txBody>
      </p:sp>
      <p:pic>
        <p:nvPicPr>
          <p:cNvPr id="10" name="Picture 9" descr="Chjou_Gu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1208949"/>
            <a:ext cx="4219575" cy="44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007604" y="5864225"/>
            <a:ext cx="32210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000" dirty="0" smtClean="0"/>
              <a:t>Чжоу-</a:t>
            </a:r>
            <a:r>
              <a:rPr lang="ru-RU" altLang="ru-RU" sz="2000" dirty="0" err="1" smtClean="0"/>
              <a:t>гун</a:t>
            </a:r>
            <a:r>
              <a:rPr lang="ru-RU" altLang="ru-RU" sz="2000" dirty="0" smtClean="0"/>
              <a:t> </a:t>
            </a:r>
            <a:r>
              <a:rPr lang="ru-RU" altLang="ru-RU" sz="2000" dirty="0"/>
              <a:t>написал</a:t>
            </a:r>
          </a:p>
          <a:p>
            <a:pPr eaLnBrk="1" hangingPunct="1"/>
            <a:r>
              <a:rPr lang="ru-RU" altLang="ru-RU" sz="2000" dirty="0"/>
              <a:t>афоризмы к </a:t>
            </a:r>
            <a:r>
              <a:rPr lang="ru-RU" altLang="ru-RU" sz="2000" dirty="0" err="1"/>
              <a:t>гексаграммам</a:t>
            </a:r>
            <a:r>
              <a:rPr lang="ru-RU" alt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31703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03238" y="312738"/>
            <a:ext cx="331311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200"/>
              <a:t>Структура И цзин</a:t>
            </a:r>
          </a:p>
        </p:txBody>
      </p:sp>
      <p:sp>
        <p:nvSpPr>
          <p:cNvPr id="4099" name="Text Box 8"/>
          <p:cNvSpPr txBox="1">
            <a:spLocks noChangeArrowheads="1"/>
          </p:cNvSpPr>
          <p:nvPr/>
        </p:nvSpPr>
        <p:spPr bwMode="auto">
          <a:xfrm>
            <a:off x="179388" y="1016000"/>
            <a:ext cx="3841750" cy="24892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8000" tIns="72000" rIns="108000" bIns="72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altLang="ru-RU"/>
              <a:t>Графические символы</a:t>
            </a:r>
            <a:br>
              <a:rPr lang="ru-RU" altLang="ru-RU"/>
            </a:br>
            <a:r>
              <a:rPr lang="ru-RU" altLang="ru-RU"/>
              <a:t>  – гексаграммы.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altLang="ru-RU"/>
              <a:t>Названия гексаграмм и</a:t>
            </a:r>
            <a:br>
              <a:rPr lang="ru-RU" altLang="ru-RU"/>
            </a:br>
            <a:r>
              <a:rPr lang="ru-RU" altLang="ru-RU"/>
              <a:t> мантические формулы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altLang="ru-RU"/>
              <a:t>Афоризмы к каждой гексаграмме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altLang="ru-RU"/>
              <a:t>Афоризмы к каждой черте</a:t>
            </a:r>
            <a:br>
              <a:rPr lang="ru-RU" altLang="ru-RU"/>
            </a:br>
            <a:r>
              <a:rPr lang="ru-RU" altLang="ru-RU"/>
              <a:t> каждой гексаграммы</a:t>
            </a:r>
          </a:p>
        </p:txBody>
      </p:sp>
      <p:sp>
        <p:nvSpPr>
          <p:cNvPr id="4100" name="Text Box 9"/>
          <p:cNvSpPr txBox="1">
            <a:spLocks noChangeArrowheads="1"/>
          </p:cNvSpPr>
          <p:nvPr/>
        </p:nvSpPr>
        <p:spPr bwMode="auto">
          <a:xfrm>
            <a:off x="168275" y="3673475"/>
            <a:ext cx="3935413" cy="281622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8000" tIns="72000" rIns="108000" bIns="72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u="sng"/>
              <a:t>четыре мантические формулы</a:t>
            </a:r>
            <a:r>
              <a:rPr lang="ru-RU" altLang="ru-RU"/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/>
              <a:t>	</a:t>
            </a:r>
            <a:r>
              <a:rPr lang="ru-RU" altLang="ru-RU" i="1"/>
              <a:t>ЮАНЬ	</a:t>
            </a:r>
            <a:r>
              <a:rPr lang="ru-RU" altLang="ru-RU"/>
              <a:t>— импульс,</a:t>
            </a:r>
          </a:p>
          <a:p>
            <a:pPr eaLnBrk="1" hangingPunct="1"/>
            <a:r>
              <a:rPr lang="ru-RU" altLang="ru-RU"/>
              <a:t>		     изначальный</a:t>
            </a:r>
          </a:p>
          <a:p>
            <a:pPr eaLnBrk="1" hangingPunct="1">
              <a:spcBef>
                <a:spcPct val="40000"/>
              </a:spcBef>
            </a:pPr>
            <a:r>
              <a:rPr lang="ru-RU" altLang="ru-RU"/>
              <a:t>	</a:t>
            </a:r>
            <a:r>
              <a:rPr lang="ru-RU" altLang="ru-RU" i="1"/>
              <a:t>ХЭН</a:t>
            </a:r>
            <a:r>
              <a:rPr lang="ru-RU" altLang="ru-RU"/>
              <a:t>	— свершение,</a:t>
            </a:r>
          </a:p>
          <a:p>
            <a:pPr eaLnBrk="1" hangingPunct="1"/>
            <a:r>
              <a:rPr lang="ru-RU" altLang="ru-RU"/>
              <a:t>		     развитие</a:t>
            </a:r>
          </a:p>
          <a:p>
            <a:pPr eaLnBrk="1" hangingPunct="1">
              <a:spcBef>
                <a:spcPct val="40000"/>
              </a:spcBef>
            </a:pPr>
            <a:r>
              <a:rPr lang="ru-RU" altLang="ru-RU"/>
              <a:t>	</a:t>
            </a:r>
            <a:r>
              <a:rPr lang="ru-RU" altLang="ru-RU" i="1"/>
              <a:t>ЛИ</a:t>
            </a:r>
            <a:r>
              <a:rPr lang="ru-RU" altLang="ru-RU"/>
              <a:t>	— оформление,</a:t>
            </a:r>
          </a:p>
          <a:p>
            <a:pPr eaLnBrk="1" hangingPunct="1"/>
            <a:r>
              <a:rPr lang="ru-RU" altLang="ru-RU"/>
              <a:t>		    благоприятный</a:t>
            </a:r>
          </a:p>
          <a:p>
            <a:pPr eaLnBrk="1" hangingPunct="1">
              <a:spcBef>
                <a:spcPct val="40000"/>
              </a:spcBef>
            </a:pPr>
            <a:r>
              <a:rPr lang="ru-RU" altLang="ru-RU"/>
              <a:t>	</a:t>
            </a:r>
            <a:r>
              <a:rPr lang="ru-RU" altLang="ru-RU" i="1"/>
              <a:t>ЧЖЭН</a:t>
            </a:r>
            <a:r>
              <a:rPr lang="ru-RU" altLang="ru-RU"/>
              <a:t>	— стойкость</a:t>
            </a:r>
          </a:p>
        </p:txBody>
      </p:sp>
      <p:pic>
        <p:nvPicPr>
          <p:cNvPr id="4101" name="Picture 10" descr="MF_y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117975"/>
            <a:ext cx="4381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1" descr="MF_h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772025"/>
            <a:ext cx="333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2" descr="MF_l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5389563"/>
            <a:ext cx="3905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3" descr="MF_chz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6035675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4" descr="Bandx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836613"/>
            <a:ext cx="4932362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36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1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549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8"/>
          <p:cNvSpPr txBox="1">
            <a:spLocks noChangeArrowheads="1"/>
          </p:cNvSpPr>
          <p:nvPr/>
        </p:nvSpPr>
        <p:spPr bwMode="auto">
          <a:xfrm>
            <a:off x="1943100" y="404813"/>
            <a:ext cx="44672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200"/>
              <a:t>Структура гексаграммы</a:t>
            </a:r>
          </a:p>
        </p:txBody>
      </p:sp>
      <p:pic>
        <p:nvPicPr>
          <p:cNvPr id="5123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170" y="1341085"/>
            <a:ext cx="8856000" cy="46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37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5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2565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55650" y="80963"/>
            <a:ext cx="7786688" cy="6484937"/>
            <a:chOff x="476" y="51"/>
            <a:chExt cx="4905" cy="4085"/>
          </a:xfrm>
        </p:grpSpPr>
        <p:sp>
          <p:nvSpPr>
            <p:cNvPr id="6255" name="Text Box 3"/>
            <p:cNvSpPr txBox="1">
              <a:spLocks noChangeArrowheads="1"/>
            </p:cNvSpPr>
            <p:nvPr/>
          </p:nvSpPr>
          <p:spPr bwMode="auto">
            <a:xfrm>
              <a:off x="1224" y="51"/>
              <a:ext cx="3572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3200"/>
                <a:t>Порядок гексаграмм по Фу Си</a:t>
              </a:r>
            </a:p>
          </p:txBody>
        </p:sp>
        <p:pic>
          <p:nvPicPr>
            <p:cNvPr id="6256" name="Picture 4" descr="GG_po_FuS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618"/>
              <a:ext cx="2536" cy="3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57" name="Text Box 5"/>
            <p:cNvSpPr txBox="1">
              <a:spLocks noChangeArrowheads="1"/>
            </p:cNvSpPr>
            <p:nvPr/>
          </p:nvSpPr>
          <p:spPr bwMode="auto">
            <a:xfrm>
              <a:off x="3313" y="1366"/>
              <a:ext cx="2068" cy="112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lIns="36000" tIns="36000" rIns="36000" bIns="360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ru-RU" altLang="ru-RU" sz="2000"/>
                <a:t>гексаграммы расположены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ru-RU" altLang="ru-RU" sz="2000"/>
                <a:t>в порядке возрастания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ru-RU" altLang="ru-RU" sz="2000"/>
                <a:t>их двоичных кодов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ru-RU" altLang="ru-RU" i="1"/>
                <a:t>(младший разряд – наверху,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ru-RU" altLang="ru-RU" i="1"/>
                <a:t>старший разряд – внизу)</a:t>
              </a:r>
            </a:p>
          </p:txBody>
        </p:sp>
      </p:grp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38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7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7116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71438" y="80963"/>
            <a:ext cx="8937625" cy="6588125"/>
            <a:chOff x="45" y="51"/>
            <a:chExt cx="5630" cy="4150"/>
          </a:xfrm>
        </p:grpSpPr>
        <p:sp>
          <p:nvSpPr>
            <p:cNvPr id="6174" name="Text Box 7"/>
            <p:cNvSpPr txBox="1">
              <a:spLocks noChangeArrowheads="1"/>
            </p:cNvSpPr>
            <p:nvPr/>
          </p:nvSpPr>
          <p:spPr bwMode="auto">
            <a:xfrm>
              <a:off x="839" y="51"/>
              <a:ext cx="4173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3200"/>
                <a:t>Мавандуйский порядок гексаграмм</a:t>
              </a:r>
            </a:p>
          </p:txBody>
        </p:sp>
        <p:pic>
          <p:nvPicPr>
            <p:cNvPr id="6175" name="Picture 8" descr="GG_Mavandui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" y="822"/>
              <a:ext cx="2370" cy="3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6" name="Picture 9" descr="tg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" y="913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7" name="Picture 10" descr="tg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" y="2611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8" name="Picture 11" descr="tg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" y="2182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9" name="Picture 12" descr="tg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" y="1752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0" name="Picture 13" descr="tg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" y="3045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1" name="Picture 14" descr="tg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" y="1344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2" name="Picture 15" descr="tg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" y="3481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3" name="Picture 16" descr="tg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" y="3884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4" name="Picture 17" descr="tg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" y="681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5" name="Picture 18" descr="tg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" y="681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6" name="Picture 19" descr="tg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0" y="682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7" name="Picture 20" descr="tg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1" y="681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8" name="Picture 21" descr="tg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4" y="681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9" name="Picture 22" descr="tg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" y="681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0" name="Picture 23" descr="tg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681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1" name="Picture 24" descr="tg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" y="681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2" name="Text Box 25"/>
            <p:cNvSpPr txBox="1">
              <a:spLocks noChangeArrowheads="1"/>
            </p:cNvSpPr>
            <p:nvPr/>
          </p:nvSpPr>
          <p:spPr bwMode="auto">
            <a:xfrm>
              <a:off x="45" y="867"/>
              <a:ext cx="108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ru-RU" altLang="ru-RU" sz="1600"/>
                <a:t>отец</a:t>
              </a:r>
            </a:p>
          </p:txBody>
        </p:sp>
        <p:sp>
          <p:nvSpPr>
            <p:cNvPr id="6193" name="Text Box 26"/>
            <p:cNvSpPr txBox="1">
              <a:spLocks noChangeArrowheads="1"/>
            </p:cNvSpPr>
            <p:nvPr/>
          </p:nvSpPr>
          <p:spPr bwMode="auto">
            <a:xfrm>
              <a:off x="45" y="1310"/>
              <a:ext cx="108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ru-RU" altLang="ru-RU" sz="1600"/>
                <a:t>младший сын</a:t>
              </a:r>
            </a:p>
          </p:txBody>
        </p:sp>
        <p:sp>
          <p:nvSpPr>
            <p:cNvPr id="6194" name="Text Box 27"/>
            <p:cNvSpPr txBox="1">
              <a:spLocks noChangeArrowheads="1"/>
            </p:cNvSpPr>
            <p:nvPr/>
          </p:nvSpPr>
          <p:spPr bwMode="auto">
            <a:xfrm>
              <a:off x="45" y="1719"/>
              <a:ext cx="108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ru-RU" altLang="ru-RU" sz="1600"/>
                <a:t>средний сын</a:t>
              </a:r>
            </a:p>
          </p:txBody>
        </p:sp>
        <p:sp>
          <p:nvSpPr>
            <p:cNvPr id="6195" name="Text Box 28"/>
            <p:cNvSpPr txBox="1">
              <a:spLocks noChangeArrowheads="1"/>
            </p:cNvSpPr>
            <p:nvPr/>
          </p:nvSpPr>
          <p:spPr bwMode="auto">
            <a:xfrm>
              <a:off x="45" y="2127"/>
              <a:ext cx="108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ru-RU" altLang="ru-RU" sz="1600"/>
                <a:t>старший сын</a:t>
              </a:r>
            </a:p>
          </p:txBody>
        </p:sp>
        <p:sp>
          <p:nvSpPr>
            <p:cNvPr id="6196" name="Text Box 29"/>
            <p:cNvSpPr txBox="1">
              <a:spLocks noChangeArrowheads="1"/>
            </p:cNvSpPr>
            <p:nvPr/>
          </p:nvSpPr>
          <p:spPr bwMode="auto">
            <a:xfrm>
              <a:off x="45" y="2580"/>
              <a:ext cx="108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ru-RU" altLang="ru-RU" sz="1600"/>
                <a:t>мать</a:t>
              </a:r>
            </a:p>
          </p:txBody>
        </p:sp>
        <p:sp>
          <p:nvSpPr>
            <p:cNvPr id="6197" name="Text Box 30"/>
            <p:cNvSpPr txBox="1">
              <a:spLocks noChangeArrowheads="1"/>
            </p:cNvSpPr>
            <p:nvPr/>
          </p:nvSpPr>
          <p:spPr bwMode="auto">
            <a:xfrm>
              <a:off x="45" y="3011"/>
              <a:ext cx="108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ru-RU" altLang="ru-RU" sz="1600"/>
                <a:t>младшая дочь</a:t>
              </a:r>
            </a:p>
          </p:txBody>
        </p:sp>
        <p:sp>
          <p:nvSpPr>
            <p:cNvPr id="6198" name="Text Box 31"/>
            <p:cNvSpPr txBox="1">
              <a:spLocks noChangeArrowheads="1"/>
            </p:cNvSpPr>
            <p:nvPr/>
          </p:nvSpPr>
          <p:spPr bwMode="auto">
            <a:xfrm>
              <a:off x="45" y="3442"/>
              <a:ext cx="108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ru-RU" altLang="ru-RU" sz="1600"/>
                <a:t>средняя дочь</a:t>
              </a:r>
            </a:p>
          </p:txBody>
        </p:sp>
        <p:sp>
          <p:nvSpPr>
            <p:cNvPr id="6199" name="Text Box 32"/>
            <p:cNvSpPr txBox="1">
              <a:spLocks noChangeArrowheads="1"/>
            </p:cNvSpPr>
            <p:nvPr/>
          </p:nvSpPr>
          <p:spPr bwMode="auto">
            <a:xfrm>
              <a:off x="45" y="3850"/>
              <a:ext cx="108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ru-RU" altLang="ru-RU" sz="1600"/>
                <a:t>старшая дочь</a:t>
              </a:r>
            </a:p>
          </p:txBody>
        </p:sp>
        <p:sp>
          <p:nvSpPr>
            <p:cNvPr id="6200" name="Text Box 33"/>
            <p:cNvSpPr txBox="1">
              <a:spLocks noChangeArrowheads="1"/>
            </p:cNvSpPr>
            <p:nvPr/>
          </p:nvSpPr>
          <p:spPr bwMode="auto">
            <a:xfrm>
              <a:off x="1445" y="436"/>
              <a:ext cx="23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ru-RU" altLang="ru-RU" sz="1400"/>
                <a:t>отец</a:t>
              </a:r>
            </a:p>
          </p:txBody>
        </p:sp>
        <p:sp>
          <p:nvSpPr>
            <p:cNvPr id="6201" name="Text Box 34"/>
            <p:cNvSpPr txBox="1">
              <a:spLocks noChangeArrowheads="1"/>
            </p:cNvSpPr>
            <p:nvPr/>
          </p:nvSpPr>
          <p:spPr bwMode="auto">
            <a:xfrm>
              <a:off x="1752" y="436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ru-RU" altLang="ru-RU" sz="1400"/>
                <a:t>мать</a:t>
              </a:r>
            </a:p>
          </p:txBody>
        </p:sp>
        <p:sp>
          <p:nvSpPr>
            <p:cNvPr id="6202" name="Text Box 35"/>
            <p:cNvSpPr txBox="1">
              <a:spLocks noChangeArrowheads="1"/>
            </p:cNvSpPr>
            <p:nvPr/>
          </p:nvSpPr>
          <p:spPr bwMode="auto">
            <a:xfrm>
              <a:off x="2051" y="393"/>
              <a:ext cx="48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ru-RU" altLang="ru-RU" sz="1400"/>
                <a:t>младшие</a:t>
              </a:r>
            </a:p>
          </p:txBody>
        </p:sp>
        <p:sp>
          <p:nvSpPr>
            <p:cNvPr id="6203" name="Text Box 36"/>
            <p:cNvSpPr txBox="1">
              <a:spLocks noChangeArrowheads="1"/>
            </p:cNvSpPr>
            <p:nvPr/>
          </p:nvSpPr>
          <p:spPr bwMode="auto">
            <a:xfrm>
              <a:off x="2682" y="391"/>
              <a:ext cx="43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ru-RU" altLang="ru-RU" sz="1400"/>
                <a:t>средние</a:t>
              </a:r>
            </a:p>
          </p:txBody>
        </p:sp>
        <p:sp>
          <p:nvSpPr>
            <p:cNvPr id="6204" name="Text Box 37"/>
            <p:cNvSpPr txBox="1">
              <a:spLocks noChangeArrowheads="1"/>
            </p:cNvSpPr>
            <p:nvPr/>
          </p:nvSpPr>
          <p:spPr bwMode="auto">
            <a:xfrm>
              <a:off x="3280" y="391"/>
              <a:ext cx="44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ru-RU" altLang="ru-RU" sz="1400"/>
                <a:t>старшие</a:t>
              </a:r>
            </a:p>
          </p:txBody>
        </p:sp>
        <p:sp>
          <p:nvSpPr>
            <p:cNvPr id="6205" name="Text Box 38"/>
            <p:cNvSpPr txBox="1">
              <a:spLocks noChangeArrowheads="1"/>
            </p:cNvSpPr>
            <p:nvPr/>
          </p:nvSpPr>
          <p:spPr bwMode="auto">
            <a:xfrm>
              <a:off x="2027" y="518"/>
              <a:ext cx="19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ru-RU" altLang="ru-RU" sz="1400"/>
                <a:t>сын</a:t>
              </a:r>
            </a:p>
          </p:txBody>
        </p:sp>
        <p:sp>
          <p:nvSpPr>
            <p:cNvPr id="6206" name="Text Box 39"/>
            <p:cNvSpPr txBox="1">
              <a:spLocks noChangeArrowheads="1"/>
            </p:cNvSpPr>
            <p:nvPr/>
          </p:nvSpPr>
          <p:spPr bwMode="auto">
            <a:xfrm>
              <a:off x="2305" y="518"/>
              <a:ext cx="2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ru-RU" altLang="ru-RU" sz="1400"/>
                <a:t>дочь</a:t>
              </a:r>
            </a:p>
          </p:txBody>
        </p:sp>
        <p:sp>
          <p:nvSpPr>
            <p:cNvPr id="6207" name="Text Box 40"/>
            <p:cNvSpPr txBox="1">
              <a:spLocks noChangeArrowheads="1"/>
            </p:cNvSpPr>
            <p:nvPr/>
          </p:nvSpPr>
          <p:spPr bwMode="auto">
            <a:xfrm>
              <a:off x="2661" y="518"/>
              <a:ext cx="19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ru-RU" altLang="ru-RU" sz="1400"/>
                <a:t>сын</a:t>
              </a:r>
            </a:p>
          </p:txBody>
        </p:sp>
        <p:sp>
          <p:nvSpPr>
            <p:cNvPr id="6208" name="Text Box 41"/>
            <p:cNvSpPr txBox="1">
              <a:spLocks noChangeArrowheads="1"/>
            </p:cNvSpPr>
            <p:nvPr/>
          </p:nvSpPr>
          <p:spPr bwMode="auto">
            <a:xfrm>
              <a:off x="2939" y="518"/>
              <a:ext cx="2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ru-RU" altLang="ru-RU" sz="1400"/>
                <a:t>дочь</a:t>
              </a:r>
            </a:p>
          </p:txBody>
        </p:sp>
        <p:sp>
          <p:nvSpPr>
            <p:cNvPr id="6209" name="Text Box 42"/>
            <p:cNvSpPr txBox="1">
              <a:spLocks noChangeArrowheads="1"/>
            </p:cNvSpPr>
            <p:nvPr/>
          </p:nvSpPr>
          <p:spPr bwMode="auto">
            <a:xfrm>
              <a:off x="3251" y="518"/>
              <a:ext cx="19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ru-RU" altLang="ru-RU" sz="1400"/>
                <a:t>сын</a:t>
              </a:r>
            </a:p>
          </p:txBody>
        </p:sp>
        <p:sp>
          <p:nvSpPr>
            <p:cNvPr id="6210" name="Text Box 43"/>
            <p:cNvSpPr txBox="1">
              <a:spLocks noChangeArrowheads="1"/>
            </p:cNvSpPr>
            <p:nvPr/>
          </p:nvSpPr>
          <p:spPr bwMode="auto">
            <a:xfrm>
              <a:off x="3529" y="518"/>
              <a:ext cx="2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ru-RU" altLang="ru-RU" sz="1400"/>
                <a:t>дочь</a:t>
              </a:r>
            </a:p>
          </p:txBody>
        </p:sp>
        <p:sp>
          <p:nvSpPr>
            <p:cNvPr id="6211" name="Rectangle 44"/>
            <p:cNvSpPr>
              <a:spLocks noChangeArrowheads="1"/>
            </p:cNvSpPr>
            <p:nvPr/>
          </p:nvSpPr>
          <p:spPr bwMode="auto">
            <a:xfrm>
              <a:off x="1439" y="913"/>
              <a:ext cx="250" cy="24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212" name="Rectangle 45"/>
            <p:cNvSpPr>
              <a:spLocks noChangeArrowheads="1"/>
            </p:cNvSpPr>
            <p:nvPr/>
          </p:nvSpPr>
          <p:spPr bwMode="auto">
            <a:xfrm>
              <a:off x="1443" y="1331"/>
              <a:ext cx="231" cy="24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213" name="Freeform 46"/>
            <p:cNvSpPr>
              <a:spLocks/>
            </p:cNvSpPr>
            <p:nvPr/>
          </p:nvSpPr>
          <p:spPr bwMode="auto">
            <a:xfrm flipV="1">
              <a:off x="1553" y="1570"/>
              <a:ext cx="603" cy="52"/>
            </a:xfrm>
            <a:custGeom>
              <a:avLst/>
              <a:gdLst>
                <a:gd name="T0" fmla="*/ 0 w 603"/>
                <a:gd name="T1" fmla="*/ 45 h 52"/>
                <a:gd name="T2" fmla="*/ 69 w 603"/>
                <a:gd name="T3" fmla="*/ 12 h 52"/>
                <a:gd name="T4" fmla="*/ 337 w 603"/>
                <a:gd name="T5" fmla="*/ 0 h 52"/>
                <a:gd name="T6" fmla="*/ 513 w 603"/>
                <a:gd name="T7" fmla="*/ 10 h 52"/>
                <a:gd name="T8" fmla="*/ 603 w 603"/>
                <a:gd name="T9" fmla="*/ 52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3"/>
                <a:gd name="T16" fmla="*/ 0 h 52"/>
                <a:gd name="T17" fmla="*/ 603 w 603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3" h="52">
                  <a:moveTo>
                    <a:pt x="0" y="45"/>
                  </a:moveTo>
                  <a:cubicBezTo>
                    <a:pt x="11" y="40"/>
                    <a:pt x="13" y="19"/>
                    <a:pt x="69" y="12"/>
                  </a:cubicBezTo>
                  <a:cubicBezTo>
                    <a:pt x="125" y="5"/>
                    <a:pt x="263" y="0"/>
                    <a:pt x="337" y="0"/>
                  </a:cubicBezTo>
                  <a:cubicBezTo>
                    <a:pt x="411" y="0"/>
                    <a:pt x="469" y="1"/>
                    <a:pt x="513" y="10"/>
                  </a:cubicBezTo>
                  <a:cubicBezTo>
                    <a:pt x="557" y="19"/>
                    <a:pt x="584" y="43"/>
                    <a:pt x="603" y="52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14" name="Line 47"/>
            <p:cNvSpPr>
              <a:spLocks noChangeShapeType="1"/>
            </p:cNvSpPr>
            <p:nvPr/>
          </p:nvSpPr>
          <p:spPr bwMode="auto">
            <a:xfrm flipH="1">
              <a:off x="1965" y="1457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15" name="Line 48"/>
            <p:cNvSpPr>
              <a:spLocks noChangeShapeType="1"/>
            </p:cNvSpPr>
            <p:nvPr/>
          </p:nvSpPr>
          <p:spPr bwMode="auto">
            <a:xfrm flipH="1">
              <a:off x="1678" y="1457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16" name="Freeform 49"/>
            <p:cNvSpPr>
              <a:spLocks/>
            </p:cNvSpPr>
            <p:nvPr/>
          </p:nvSpPr>
          <p:spPr bwMode="auto">
            <a:xfrm>
              <a:off x="1547" y="1970"/>
              <a:ext cx="1184" cy="59"/>
            </a:xfrm>
            <a:custGeom>
              <a:avLst/>
              <a:gdLst>
                <a:gd name="T0" fmla="*/ 5 w 1184"/>
                <a:gd name="T1" fmla="*/ 7 h 59"/>
                <a:gd name="T2" fmla="*/ 110 w 1184"/>
                <a:gd name="T3" fmla="*/ 52 h 59"/>
                <a:gd name="T4" fmla="*/ 664 w 1184"/>
                <a:gd name="T5" fmla="*/ 52 h 59"/>
                <a:gd name="T6" fmla="*/ 1091 w 1184"/>
                <a:gd name="T7" fmla="*/ 45 h 59"/>
                <a:gd name="T8" fmla="*/ 1184 w 1184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4"/>
                <a:gd name="T16" fmla="*/ 0 h 59"/>
                <a:gd name="T17" fmla="*/ 1184 w 1184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4" h="59">
                  <a:moveTo>
                    <a:pt x="5" y="7"/>
                  </a:moveTo>
                  <a:cubicBezTo>
                    <a:pt x="23" y="15"/>
                    <a:pt x="0" y="45"/>
                    <a:pt x="110" y="52"/>
                  </a:cubicBezTo>
                  <a:cubicBezTo>
                    <a:pt x="220" y="59"/>
                    <a:pt x="501" y="53"/>
                    <a:pt x="664" y="52"/>
                  </a:cubicBezTo>
                  <a:cubicBezTo>
                    <a:pt x="827" y="51"/>
                    <a:pt x="1004" y="54"/>
                    <a:pt x="1091" y="45"/>
                  </a:cubicBezTo>
                  <a:cubicBezTo>
                    <a:pt x="1178" y="36"/>
                    <a:pt x="1165" y="9"/>
                    <a:pt x="1184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17" name="Line 50"/>
            <p:cNvSpPr>
              <a:spLocks noChangeShapeType="1"/>
            </p:cNvSpPr>
            <p:nvPr/>
          </p:nvSpPr>
          <p:spPr bwMode="auto">
            <a:xfrm flipH="1">
              <a:off x="2571" y="1865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18" name="Line 51"/>
            <p:cNvSpPr>
              <a:spLocks noChangeShapeType="1"/>
            </p:cNvSpPr>
            <p:nvPr/>
          </p:nvSpPr>
          <p:spPr bwMode="auto">
            <a:xfrm flipH="1">
              <a:off x="2264" y="1865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19" name="Line 52"/>
            <p:cNvSpPr>
              <a:spLocks noChangeShapeType="1"/>
            </p:cNvSpPr>
            <p:nvPr/>
          </p:nvSpPr>
          <p:spPr bwMode="auto">
            <a:xfrm flipH="1">
              <a:off x="1977" y="1865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20" name="Line 53"/>
            <p:cNvSpPr>
              <a:spLocks noChangeShapeType="1"/>
            </p:cNvSpPr>
            <p:nvPr/>
          </p:nvSpPr>
          <p:spPr bwMode="auto">
            <a:xfrm flipH="1">
              <a:off x="1670" y="1865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21" name="Freeform 54"/>
            <p:cNvSpPr>
              <a:spLocks/>
            </p:cNvSpPr>
            <p:nvPr/>
          </p:nvSpPr>
          <p:spPr bwMode="auto">
            <a:xfrm>
              <a:off x="1527" y="2410"/>
              <a:ext cx="1835" cy="69"/>
            </a:xfrm>
            <a:custGeom>
              <a:avLst/>
              <a:gdLst>
                <a:gd name="T0" fmla="*/ 22 w 1835"/>
                <a:gd name="T1" fmla="*/ 0 h 69"/>
                <a:gd name="T2" fmla="*/ 166 w 1835"/>
                <a:gd name="T3" fmla="*/ 59 h 69"/>
                <a:gd name="T4" fmla="*/ 1021 w 1835"/>
                <a:gd name="T5" fmla="*/ 57 h 69"/>
                <a:gd name="T6" fmla="*/ 1702 w 1835"/>
                <a:gd name="T7" fmla="*/ 60 h 69"/>
                <a:gd name="T8" fmla="*/ 1822 w 1835"/>
                <a:gd name="T9" fmla="*/ 3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5"/>
                <a:gd name="T16" fmla="*/ 0 h 69"/>
                <a:gd name="T17" fmla="*/ 1835 w 1835"/>
                <a:gd name="T18" fmla="*/ 69 h 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5" h="69">
                  <a:moveTo>
                    <a:pt x="22" y="0"/>
                  </a:moveTo>
                  <a:cubicBezTo>
                    <a:pt x="46" y="10"/>
                    <a:pt x="0" y="50"/>
                    <a:pt x="166" y="59"/>
                  </a:cubicBezTo>
                  <a:cubicBezTo>
                    <a:pt x="332" y="68"/>
                    <a:pt x="765" y="57"/>
                    <a:pt x="1021" y="57"/>
                  </a:cubicBezTo>
                  <a:cubicBezTo>
                    <a:pt x="1277" y="57"/>
                    <a:pt x="1569" y="69"/>
                    <a:pt x="1702" y="60"/>
                  </a:cubicBezTo>
                  <a:cubicBezTo>
                    <a:pt x="1835" y="51"/>
                    <a:pt x="1797" y="15"/>
                    <a:pt x="1822" y="3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22" name="Line 55"/>
            <p:cNvSpPr>
              <a:spLocks noChangeShapeType="1"/>
            </p:cNvSpPr>
            <p:nvPr/>
          </p:nvSpPr>
          <p:spPr bwMode="auto">
            <a:xfrm flipH="1">
              <a:off x="2571" y="2293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23" name="Line 56"/>
            <p:cNvSpPr>
              <a:spLocks noChangeShapeType="1"/>
            </p:cNvSpPr>
            <p:nvPr/>
          </p:nvSpPr>
          <p:spPr bwMode="auto">
            <a:xfrm flipH="1">
              <a:off x="2264" y="2293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24" name="Line 57"/>
            <p:cNvSpPr>
              <a:spLocks noChangeShapeType="1"/>
            </p:cNvSpPr>
            <p:nvPr/>
          </p:nvSpPr>
          <p:spPr bwMode="auto">
            <a:xfrm flipH="1">
              <a:off x="1977" y="2293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25" name="Line 58"/>
            <p:cNvSpPr>
              <a:spLocks noChangeShapeType="1"/>
            </p:cNvSpPr>
            <p:nvPr/>
          </p:nvSpPr>
          <p:spPr bwMode="auto">
            <a:xfrm flipH="1">
              <a:off x="1670" y="2296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26" name="Line 59"/>
            <p:cNvSpPr>
              <a:spLocks noChangeShapeType="1"/>
            </p:cNvSpPr>
            <p:nvPr/>
          </p:nvSpPr>
          <p:spPr bwMode="auto">
            <a:xfrm flipH="1">
              <a:off x="3176" y="2296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27" name="Line 60"/>
            <p:cNvSpPr>
              <a:spLocks noChangeShapeType="1"/>
            </p:cNvSpPr>
            <p:nvPr/>
          </p:nvSpPr>
          <p:spPr bwMode="auto">
            <a:xfrm flipH="1">
              <a:off x="2869" y="2296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28" name="Rectangle 61"/>
            <p:cNvSpPr>
              <a:spLocks noChangeArrowheads="1"/>
            </p:cNvSpPr>
            <p:nvPr/>
          </p:nvSpPr>
          <p:spPr bwMode="auto">
            <a:xfrm>
              <a:off x="1443" y="1733"/>
              <a:ext cx="233" cy="24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229" name="Rectangle 62"/>
            <p:cNvSpPr>
              <a:spLocks noChangeArrowheads="1"/>
            </p:cNvSpPr>
            <p:nvPr/>
          </p:nvSpPr>
          <p:spPr bwMode="auto">
            <a:xfrm>
              <a:off x="1443" y="2160"/>
              <a:ext cx="232" cy="24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230" name="Rectangle 63"/>
            <p:cNvSpPr>
              <a:spLocks noChangeArrowheads="1"/>
            </p:cNvSpPr>
            <p:nvPr/>
          </p:nvSpPr>
          <p:spPr bwMode="auto">
            <a:xfrm>
              <a:off x="1443" y="2602"/>
              <a:ext cx="241" cy="24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231" name="Rectangle 64"/>
            <p:cNvSpPr>
              <a:spLocks noChangeArrowheads="1"/>
            </p:cNvSpPr>
            <p:nvPr/>
          </p:nvSpPr>
          <p:spPr bwMode="auto">
            <a:xfrm>
              <a:off x="1443" y="3033"/>
              <a:ext cx="241" cy="24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232" name="Rectangle 65"/>
            <p:cNvSpPr>
              <a:spLocks noChangeArrowheads="1"/>
            </p:cNvSpPr>
            <p:nvPr/>
          </p:nvSpPr>
          <p:spPr bwMode="auto">
            <a:xfrm>
              <a:off x="1443" y="3459"/>
              <a:ext cx="247" cy="24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233" name="Rectangle 66"/>
            <p:cNvSpPr>
              <a:spLocks noChangeArrowheads="1"/>
            </p:cNvSpPr>
            <p:nvPr/>
          </p:nvSpPr>
          <p:spPr bwMode="auto">
            <a:xfrm>
              <a:off x="1443" y="3878"/>
              <a:ext cx="250" cy="24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234" name="Freeform 67"/>
            <p:cNvSpPr>
              <a:spLocks/>
            </p:cNvSpPr>
            <p:nvPr/>
          </p:nvSpPr>
          <p:spPr bwMode="auto">
            <a:xfrm flipV="1">
              <a:off x="1567" y="2840"/>
              <a:ext cx="307" cy="65"/>
            </a:xfrm>
            <a:custGeom>
              <a:avLst/>
              <a:gdLst>
                <a:gd name="T0" fmla="*/ 0 w 603"/>
                <a:gd name="T1" fmla="*/ 45 h 52"/>
                <a:gd name="T2" fmla="*/ 69 w 603"/>
                <a:gd name="T3" fmla="*/ 12 h 52"/>
                <a:gd name="T4" fmla="*/ 337 w 603"/>
                <a:gd name="T5" fmla="*/ 0 h 52"/>
                <a:gd name="T6" fmla="*/ 513 w 603"/>
                <a:gd name="T7" fmla="*/ 10 h 52"/>
                <a:gd name="T8" fmla="*/ 603 w 603"/>
                <a:gd name="T9" fmla="*/ 52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3"/>
                <a:gd name="T16" fmla="*/ 0 h 52"/>
                <a:gd name="T17" fmla="*/ 603 w 603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3" h="52">
                  <a:moveTo>
                    <a:pt x="0" y="45"/>
                  </a:moveTo>
                  <a:cubicBezTo>
                    <a:pt x="11" y="40"/>
                    <a:pt x="13" y="19"/>
                    <a:pt x="69" y="12"/>
                  </a:cubicBezTo>
                  <a:cubicBezTo>
                    <a:pt x="125" y="5"/>
                    <a:pt x="263" y="0"/>
                    <a:pt x="337" y="0"/>
                  </a:cubicBezTo>
                  <a:cubicBezTo>
                    <a:pt x="411" y="0"/>
                    <a:pt x="469" y="1"/>
                    <a:pt x="513" y="10"/>
                  </a:cubicBezTo>
                  <a:cubicBezTo>
                    <a:pt x="557" y="19"/>
                    <a:pt x="584" y="43"/>
                    <a:pt x="603" y="52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35" name="Line 68"/>
            <p:cNvSpPr>
              <a:spLocks noChangeShapeType="1"/>
            </p:cNvSpPr>
            <p:nvPr/>
          </p:nvSpPr>
          <p:spPr bwMode="auto">
            <a:xfrm flipH="1">
              <a:off x="1687" y="2727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36" name="Freeform 69"/>
            <p:cNvSpPr>
              <a:spLocks/>
            </p:cNvSpPr>
            <p:nvPr/>
          </p:nvSpPr>
          <p:spPr bwMode="auto">
            <a:xfrm>
              <a:off x="1558" y="3275"/>
              <a:ext cx="906" cy="66"/>
            </a:xfrm>
            <a:custGeom>
              <a:avLst/>
              <a:gdLst>
                <a:gd name="T0" fmla="*/ 7 w 906"/>
                <a:gd name="T1" fmla="*/ 9 h 66"/>
                <a:gd name="T2" fmla="*/ 84 w 906"/>
                <a:gd name="T3" fmla="*/ 52 h 66"/>
                <a:gd name="T4" fmla="*/ 509 w 906"/>
                <a:gd name="T5" fmla="*/ 65 h 66"/>
                <a:gd name="T6" fmla="*/ 828 w 906"/>
                <a:gd name="T7" fmla="*/ 55 h 66"/>
                <a:gd name="T8" fmla="*/ 906 w 906"/>
                <a:gd name="T9" fmla="*/ 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6"/>
                <a:gd name="T16" fmla="*/ 0 h 66"/>
                <a:gd name="T17" fmla="*/ 906 w 906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6" h="66">
                  <a:moveTo>
                    <a:pt x="7" y="9"/>
                  </a:moveTo>
                  <a:cubicBezTo>
                    <a:pt x="20" y="16"/>
                    <a:pt x="0" y="43"/>
                    <a:pt x="84" y="52"/>
                  </a:cubicBezTo>
                  <a:cubicBezTo>
                    <a:pt x="168" y="61"/>
                    <a:pt x="385" y="65"/>
                    <a:pt x="509" y="65"/>
                  </a:cubicBezTo>
                  <a:cubicBezTo>
                    <a:pt x="633" y="65"/>
                    <a:pt x="762" y="66"/>
                    <a:pt x="828" y="55"/>
                  </a:cubicBezTo>
                  <a:cubicBezTo>
                    <a:pt x="894" y="44"/>
                    <a:pt x="890" y="12"/>
                    <a:pt x="906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37" name="Line 70"/>
            <p:cNvSpPr>
              <a:spLocks noChangeShapeType="1"/>
            </p:cNvSpPr>
            <p:nvPr/>
          </p:nvSpPr>
          <p:spPr bwMode="auto">
            <a:xfrm flipH="1">
              <a:off x="2275" y="3158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38" name="Line 71"/>
            <p:cNvSpPr>
              <a:spLocks noChangeShapeType="1"/>
            </p:cNvSpPr>
            <p:nvPr/>
          </p:nvSpPr>
          <p:spPr bwMode="auto">
            <a:xfrm flipH="1">
              <a:off x="1988" y="3158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39" name="Line 72"/>
            <p:cNvSpPr>
              <a:spLocks noChangeShapeType="1"/>
            </p:cNvSpPr>
            <p:nvPr/>
          </p:nvSpPr>
          <p:spPr bwMode="auto">
            <a:xfrm flipH="1">
              <a:off x="1681" y="3161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40" name="Freeform 73"/>
            <p:cNvSpPr>
              <a:spLocks/>
            </p:cNvSpPr>
            <p:nvPr/>
          </p:nvSpPr>
          <p:spPr bwMode="auto">
            <a:xfrm>
              <a:off x="1556" y="3704"/>
              <a:ext cx="1520" cy="66"/>
            </a:xfrm>
            <a:custGeom>
              <a:avLst/>
              <a:gdLst>
                <a:gd name="T0" fmla="*/ 7 w 906"/>
                <a:gd name="T1" fmla="*/ 9 h 66"/>
                <a:gd name="T2" fmla="*/ 84 w 906"/>
                <a:gd name="T3" fmla="*/ 52 h 66"/>
                <a:gd name="T4" fmla="*/ 509 w 906"/>
                <a:gd name="T5" fmla="*/ 65 h 66"/>
                <a:gd name="T6" fmla="*/ 828 w 906"/>
                <a:gd name="T7" fmla="*/ 55 h 66"/>
                <a:gd name="T8" fmla="*/ 906 w 906"/>
                <a:gd name="T9" fmla="*/ 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6"/>
                <a:gd name="T16" fmla="*/ 0 h 66"/>
                <a:gd name="T17" fmla="*/ 906 w 906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6" h="66">
                  <a:moveTo>
                    <a:pt x="7" y="9"/>
                  </a:moveTo>
                  <a:cubicBezTo>
                    <a:pt x="20" y="16"/>
                    <a:pt x="0" y="43"/>
                    <a:pt x="84" y="52"/>
                  </a:cubicBezTo>
                  <a:cubicBezTo>
                    <a:pt x="168" y="61"/>
                    <a:pt x="385" y="65"/>
                    <a:pt x="509" y="65"/>
                  </a:cubicBezTo>
                  <a:cubicBezTo>
                    <a:pt x="633" y="65"/>
                    <a:pt x="762" y="66"/>
                    <a:pt x="828" y="55"/>
                  </a:cubicBezTo>
                  <a:cubicBezTo>
                    <a:pt x="894" y="44"/>
                    <a:pt x="890" y="12"/>
                    <a:pt x="906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41" name="Line 74"/>
            <p:cNvSpPr>
              <a:spLocks noChangeShapeType="1"/>
            </p:cNvSpPr>
            <p:nvPr/>
          </p:nvSpPr>
          <p:spPr bwMode="auto">
            <a:xfrm flipH="1">
              <a:off x="2585" y="3589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42" name="Line 75"/>
            <p:cNvSpPr>
              <a:spLocks noChangeShapeType="1"/>
            </p:cNvSpPr>
            <p:nvPr/>
          </p:nvSpPr>
          <p:spPr bwMode="auto">
            <a:xfrm flipH="1">
              <a:off x="2278" y="3589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43" name="Line 76"/>
            <p:cNvSpPr>
              <a:spLocks noChangeShapeType="1"/>
            </p:cNvSpPr>
            <p:nvPr/>
          </p:nvSpPr>
          <p:spPr bwMode="auto">
            <a:xfrm flipH="1">
              <a:off x="1991" y="3589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44" name="Line 77"/>
            <p:cNvSpPr>
              <a:spLocks noChangeShapeType="1"/>
            </p:cNvSpPr>
            <p:nvPr/>
          </p:nvSpPr>
          <p:spPr bwMode="auto">
            <a:xfrm flipH="1">
              <a:off x="1684" y="3592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45" name="Line 78"/>
            <p:cNvSpPr>
              <a:spLocks noChangeShapeType="1"/>
            </p:cNvSpPr>
            <p:nvPr/>
          </p:nvSpPr>
          <p:spPr bwMode="auto">
            <a:xfrm flipH="1">
              <a:off x="2883" y="3592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46" name="Freeform 79"/>
            <p:cNvSpPr>
              <a:spLocks/>
            </p:cNvSpPr>
            <p:nvPr/>
          </p:nvSpPr>
          <p:spPr bwMode="auto">
            <a:xfrm>
              <a:off x="1546" y="4132"/>
              <a:ext cx="2142" cy="69"/>
            </a:xfrm>
            <a:custGeom>
              <a:avLst/>
              <a:gdLst>
                <a:gd name="T0" fmla="*/ 22 w 1835"/>
                <a:gd name="T1" fmla="*/ 0 h 69"/>
                <a:gd name="T2" fmla="*/ 166 w 1835"/>
                <a:gd name="T3" fmla="*/ 59 h 69"/>
                <a:gd name="T4" fmla="*/ 1021 w 1835"/>
                <a:gd name="T5" fmla="*/ 57 h 69"/>
                <a:gd name="T6" fmla="*/ 1702 w 1835"/>
                <a:gd name="T7" fmla="*/ 60 h 69"/>
                <a:gd name="T8" fmla="*/ 1822 w 1835"/>
                <a:gd name="T9" fmla="*/ 3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5"/>
                <a:gd name="T16" fmla="*/ 0 h 69"/>
                <a:gd name="T17" fmla="*/ 1835 w 1835"/>
                <a:gd name="T18" fmla="*/ 69 h 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5" h="69">
                  <a:moveTo>
                    <a:pt x="22" y="0"/>
                  </a:moveTo>
                  <a:cubicBezTo>
                    <a:pt x="46" y="10"/>
                    <a:pt x="0" y="50"/>
                    <a:pt x="166" y="59"/>
                  </a:cubicBezTo>
                  <a:cubicBezTo>
                    <a:pt x="332" y="68"/>
                    <a:pt x="765" y="57"/>
                    <a:pt x="1021" y="57"/>
                  </a:cubicBezTo>
                  <a:cubicBezTo>
                    <a:pt x="1277" y="57"/>
                    <a:pt x="1569" y="69"/>
                    <a:pt x="1702" y="60"/>
                  </a:cubicBezTo>
                  <a:cubicBezTo>
                    <a:pt x="1835" y="51"/>
                    <a:pt x="1797" y="15"/>
                    <a:pt x="1822" y="3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47" name="Line 80"/>
            <p:cNvSpPr>
              <a:spLocks noChangeShapeType="1"/>
            </p:cNvSpPr>
            <p:nvPr/>
          </p:nvSpPr>
          <p:spPr bwMode="auto">
            <a:xfrm flipH="1">
              <a:off x="2594" y="4017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48" name="Line 81"/>
            <p:cNvSpPr>
              <a:spLocks noChangeShapeType="1"/>
            </p:cNvSpPr>
            <p:nvPr/>
          </p:nvSpPr>
          <p:spPr bwMode="auto">
            <a:xfrm flipH="1">
              <a:off x="2287" y="4017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49" name="Line 82"/>
            <p:cNvSpPr>
              <a:spLocks noChangeShapeType="1"/>
            </p:cNvSpPr>
            <p:nvPr/>
          </p:nvSpPr>
          <p:spPr bwMode="auto">
            <a:xfrm flipH="1">
              <a:off x="2000" y="4017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50" name="Line 83"/>
            <p:cNvSpPr>
              <a:spLocks noChangeShapeType="1"/>
            </p:cNvSpPr>
            <p:nvPr/>
          </p:nvSpPr>
          <p:spPr bwMode="auto">
            <a:xfrm flipH="1">
              <a:off x="1693" y="4020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51" name="Line 84"/>
            <p:cNvSpPr>
              <a:spLocks noChangeShapeType="1"/>
            </p:cNvSpPr>
            <p:nvPr/>
          </p:nvSpPr>
          <p:spPr bwMode="auto">
            <a:xfrm flipH="1">
              <a:off x="2892" y="4020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52" name="Line 85"/>
            <p:cNvSpPr>
              <a:spLocks noChangeShapeType="1"/>
            </p:cNvSpPr>
            <p:nvPr/>
          </p:nvSpPr>
          <p:spPr bwMode="auto">
            <a:xfrm flipH="1">
              <a:off x="3180" y="4020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53" name="Line 86"/>
            <p:cNvSpPr>
              <a:spLocks noChangeShapeType="1"/>
            </p:cNvSpPr>
            <p:nvPr/>
          </p:nvSpPr>
          <p:spPr bwMode="auto">
            <a:xfrm flipH="1">
              <a:off x="3478" y="4023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54" name="Text Box 87"/>
            <p:cNvSpPr txBox="1">
              <a:spLocks noChangeArrowheads="1"/>
            </p:cNvSpPr>
            <p:nvPr/>
          </p:nvSpPr>
          <p:spPr bwMode="auto">
            <a:xfrm>
              <a:off x="3969" y="1344"/>
              <a:ext cx="1706" cy="1624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lIns="36000" tIns="36000" rIns="36000" bIns="360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ru-RU" altLang="ru-RU" sz="2000"/>
                <a:t>заполняется матрица,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ru-RU" altLang="ru-RU" sz="2000"/>
                <a:t>а потом гексаграммы,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ru-RU" altLang="ru-RU" sz="2000"/>
                <a:t>в которых совпадают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ru-RU" altLang="ru-RU" sz="2000"/>
                <a:t>верхняя и нижняя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ru-RU" altLang="ru-RU" sz="2000"/>
                <a:t>триграммы,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ru-RU" altLang="ru-RU" sz="2000"/>
                <a:t>передвигаются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ru-RU" altLang="ru-RU" sz="2000"/>
                <a:t>в начала строк</a:t>
              </a:r>
            </a:p>
          </p:txBody>
        </p:sp>
      </p:grpSp>
      <p:sp>
        <p:nvSpPr>
          <p:cNvPr id="8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39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85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851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72" name="Rectangle 8"/>
          <p:cNvSpPr>
            <a:spLocks noChangeArrowheads="1"/>
          </p:cNvSpPr>
          <p:nvPr/>
        </p:nvSpPr>
        <p:spPr bwMode="auto">
          <a:xfrm>
            <a:off x="450850" y="1534842"/>
            <a:ext cx="2641600" cy="2196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274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154800" rIns="162000" bIns="154800"/>
          <a:lstStyle/>
          <a:p>
            <a:pPr algn="ctr"/>
            <a:r>
              <a:rPr lang="ru-RU" altLang="ru-RU" sz="4000" dirty="0" smtClean="0"/>
              <a:t>ЛОШАДЬ</a:t>
            </a:r>
          </a:p>
          <a:p>
            <a:pPr algn="ctr"/>
            <a:endParaRPr lang="ru-RU" altLang="ru-RU" sz="4000" b="1" dirty="0" smtClean="0"/>
          </a:p>
          <a:p>
            <a:pPr algn="ctr"/>
            <a:r>
              <a:rPr lang="ru-RU" altLang="ru-RU" sz="4000" b="1" dirty="0" smtClean="0"/>
              <a:t>БЕЛАЯ</a:t>
            </a:r>
            <a:endParaRPr lang="ru-RU" altLang="ru-RU" sz="1400" b="1" dirty="0"/>
          </a:p>
        </p:txBody>
      </p:sp>
      <p:sp>
        <p:nvSpPr>
          <p:cNvPr id="113673" name="Rectangle 9"/>
          <p:cNvSpPr>
            <a:spLocks noChangeArrowheads="1"/>
          </p:cNvSpPr>
          <p:nvPr/>
        </p:nvSpPr>
        <p:spPr bwMode="auto">
          <a:xfrm>
            <a:off x="5939631" y="1534843"/>
            <a:ext cx="2642400" cy="2194384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274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154800" rIns="162000" bIns="154800"/>
          <a:lstStyle/>
          <a:p>
            <a:pPr algn="ctr"/>
            <a:r>
              <a:rPr lang="ru-RU" altLang="ru-RU" sz="4000" dirty="0" smtClean="0"/>
              <a:t>ЛОШАДЬ</a:t>
            </a:r>
          </a:p>
          <a:p>
            <a:pPr algn="ctr"/>
            <a:r>
              <a:rPr lang="ru-RU" altLang="ru-RU" sz="4000" b="1" dirty="0" smtClean="0"/>
              <a:t>НЕ</a:t>
            </a:r>
          </a:p>
          <a:p>
            <a:pPr algn="ctr"/>
            <a:r>
              <a:rPr lang="ru-RU" altLang="ru-RU" sz="4000" b="1" dirty="0" smtClean="0"/>
              <a:t>БЕЛАЯ</a:t>
            </a:r>
          </a:p>
          <a:p>
            <a:pPr algn="ctr"/>
            <a:endParaRPr lang="ru-RU" altLang="ru-RU" sz="2000" i="1" dirty="0"/>
          </a:p>
        </p:txBody>
      </p:sp>
      <p:sp>
        <p:nvSpPr>
          <p:cNvPr id="113677" name="AutoShape 13"/>
          <p:cNvSpPr>
            <a:spLocks noChangeArrowheads="1"/>
          </p:cNvSpPr>
          <p:nvPr/>
        </p:nvSpPr>
        <p:spPr bwMode="auto">
          <a:xfrm rot="16200000">
            <a:off x="3653582" y="2505090"/>
            <a:ext cx="612775" cy="792162"/>
          </a:xfrm>
          <a:prstGeom prst="downArrow">
            <a:avLst>
              <a:gd name="adj1" fmla="val 50000"/>
              <a:gd name="adj2" fmla="val 32319"/>
            </a:avLst>
          </a:prstGeom>
          <a:gradFill rotWithShape="1">
            <a:gsLst>
              <a:gs pos="0">
                <a:srgbClr val="E3E5E4">
                  <a:gamma/>
                  <a:shade val="46275"/>
                  <a:invGamma/>
                </a:srgbClr>
              </a:gs>
              <a:gs pos="50000">
                <a:srgbClr val="E3E5E4"/>
              </a:gs>
              <a:gs pos="100000">
                <a:srgbClr val="E3E5E4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16376" y="224644"/>
            <a:ext cx="8746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/>
              <a:t>КОНТРАДИКТОРНОЕ ОТРИЦАНИЕ</a:t>
            </a:r>
            <a:endParaRPr lang="ru-RU" sz="4000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4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0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5939631" y="1534843"/>
            <a:ext cx="2642400" cy="2194384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274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154800" rIns="162000" bIns="154800"/>
          <a:lstStyle/>
          <a:p>
            <a:pPr algn="ctr"/>
            <a:r>
              <a:rPr lang="ru-RU" altLang="ru-RU" sz="4000" dirty="0" smtClean="0"/>
              <a:t>ЛОШАДЬ</a:t>
            </a:r>
          </a:p>
          <a:p>
            <a:pPr algn="ctr"/>
            <a:endParaRPr lang="ru-RU" altLang="ru-RU" sz="4000" b="1" dirty="0" smtClean="0"/>
          </a:p>
          <a:p>
            <a:pPr algn="ctr"/>
            <a:r>
              <a:rPr lang="ru-RU" altLang="ru-RU" sz="4000" b="1" dirty="0" smtClean="0"/>
              <a:t>ЧЁРНАЯ</a:t>
            </a:r>
          </a:p>
          <a:p>
            <a:pPr algn="ctr"/>
            <a:endParaRPr lang="ru-RU" altLang="ru-RU" sz="2000" i="1" dirty="0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 rot="16200000">
            <a:off x="3653582" y="2505090"/>
            <a:ext cx="612775" cy="792162"/>
          </a:xfrm>
          <a:prstGeom prst="downArrow">
            <a:avLst>
              <a:gd name="adj1" fmla="val 50000"/>
              <a:gd name="adj2" fmla="val 32319"/>
            </a:avLst>
          </a:prstGeom>
          <a:gradFill rotWithShape="1">
            <a:gsLst>
              <a:gs pos="0">
                <a:srgbClr val="E3E5E4">
                  <a:gamma/>
                  <a:shade val="46275"/>
                  <a:invGamma/>
                </a:srgbClr>
              </a:gs>
              <a:gs pos="50000">
                <a:srgbClr val="E3E5E4"/>
              </a:gs>
              <a:gs pos="100000">
                <a:srgbClr val="E3E5E4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76611" y="224644"/>
            <a:ext cx="7026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/>
              <a:t>КОНТРАРНОЕ ОТРИЦАНИЕ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3943574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22222E-6 -9.62517E-7 L 0.12396 -0.0016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36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3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3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22222E-6 -9.62517E-7 L 0.12396 -0.0016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3" grpId="0" animBg="1"/>
      <p:bldP spid="113677" grpId="0" animBg="1"/>
      <p:bldP spid="113677" grpId="1" animBg="1"/>
      <p:bldP spid="113677" grpId="2" animBg="1"/>
      <p:bldP spid="9" grpId="0"/>
      <p:bldP spid="11" grpId="0" animBg="1"/>
      <p:bldP spid="12" grpId="0" animBg="1"/>
      <p:bldP spid="12" grpId="1" animBg="1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8"/>
          <p:cNvGrpSpPr>
            <a:grpSpLocks/>
          </p:cNvGrpSpPr>
          <p:nvPr/>
        </p:nvGrpSpPr>
        <p:grpSpPr bwMode="auto">
          <a:xfrm>
            <a:off x="179388" y="80963"/>
            <a:ext cx="8472487" cy="6516687"/>
            <a:chOff x="113" y="51"/>
            <a:chExt cx="5337" cy="4105"/>
          </a:xfrm>
        </p:grpSpPr>
        <p:sp>
          <p:nvSpPr>
            <p:cNvPr id="6153" name="Text Box 89"/>
            <p:cNvSpPr txBox="1">
              <a:spLocks noChangeArrowheads="1"/>
            </p:cNvSpPr>
            <p:nvPr/>
          </p:nvSpPr>
          <p:spPr bwMode="auto">
            <a:xfrm>
              <a:off x="1224" y="51"/>
              <a:ext cx="3593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3200"/>
                <a:t>Восемь «дворцов» Цзин Фана</a:t>
              </a:r>
            </a:p>
          </p:txBody>
        </p:sp>
        <p:pic>
          <p:nvPicPr>
            <p:cNvPr id="6154" name="Picture 90" descr="tg7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" y="663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5" name="Picture 91" descr="tg0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" y="3861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6" name="Picture 92" descr="tg1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" y="2006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7" name="Picture 93" descr="tg2"/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" y="2931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94" descr="tg3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" y="1114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95" descr="tg4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" y="3385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96" descr="tg5"/>
            <p:cNvPicPr preferRelativeResize="0"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" y="1533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1" name="Picture 97" descr="tg6"/>
            <p:cNvPicPr preferRelativeResize="0"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" y="2478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2" name="Rectangle 98"/>
            <p:cNvSpPr>
              <a:spLocks noChangeArrowheads="1"/>
            </p:cNvSpPr>
            <p:nvPr/>
          </p:nvSpPr>
          <p:spPr bwMode="auto">
            <a:xfrm>
              <a:off x="544" y="787"/>
              <a:ext cx="168" cy="11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163" name="Rectangle 99"/>
            <p:cNvSpPr>
              <a:spLocks noChangeArrowheads="1"/>
            </p:cNvSpPr>
            <p:nvPr/>
          </p:nvSpPr>
          <p:spPr bwMode="auto">
            <a:xfrm>
              <a:off x="544" y="1236"/>
              <a:ext cx="168" cy="11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164" name="Rectangle 100"/>
            <p:cNvSpPr>
              <a:spLocks noChangeArrowheads="1"/>
            </p:cNvSpPr>
            <p:nvPr/>
          </p:nvSpPr>
          <p:spPr bwMode="auto">
            <a:xfrm>
              <a:off x="544" y="1655"/>
              <a:ext cx="168" cy="11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165" name="Rectangle 101"/>
            <p:cNvSpPr>
              <a:spLocks noChangeArrowheads="1"/>
            </p:cNvSpPr>
            <p:nvPr/>
          </p:nvSpPr>
          <p:spPr bwMode="auto">
            <a:xfrm>
              <a:off x="544" y="2131"/>
              <a:ext cx="168" cy="11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166" name="Rectangle 102"/>
            <p:cNvSpPr>
              <a:spLocks noChangeArrowheads="1"/>
            </p:cNvSpPr>
            <p:nvPr/>
          </p:nvSpPr>
          <p:spPr bwMode="auto">
            <a:xfrm>
              <a:off x="544" y="2600"/>
              <a:ext cx="168" cy="11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167" name="Rectangle 103"/>
            <p:cNvSpPr>
              <a:spLocks noChangeArrowheads="1"/>
            </p:cNvSpPr>
            <p:nvPr/>
          </p:nvSpPr>
          <p:spPr bwMode="auto">
            <a:xfrm>
              <a:off x="544" y="3055"/>
              <a:ext cx="168" cy="11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168" name="Rectangle 104"/>
            <p:cNvSpPr>
              <a:spLocks noChangeArrowheads="1"/>
            </p:cNvSpPr>
            <p:nvPr/>
          </p:nvSpPr>
          <p:spPr bwMode="auto">
            <a:xfrm>
              <a:off x="544" y="3506"/>
              <a:ext cx="168" cy="11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169" name="Rectangle 105"/>
            <p:cNvSpPr>
              <a:spLocks noChangeArrowheads="1"/>
            </p:cNvSpPr>
            <p:nvPr/>
          </p:nvSpPr>
          <p:spPr bwMode="auto">
            <a:xfrm>
              <a:off x="544" y="3986"/>
              <a:ext cx="168" cy="11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170" name="Text Box 106"/>
            <p:cNvSpPr txBox="1">
              <a:spLocks noChangeArrowheads="1"/>
            </p:cNvSpPr>
            <p:nvPr/>
          </p:nvSpPr>
          <p:spPr bwMode="auto">
            <a:xfrm>
              <a:off x="4263" y="1593"/>
              <a:ext cx="1187" cy="704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lIns="36000" tIns="36000" rIns="36000" bIns="360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ru-RU" altLang="ru-RU" sz="2000"/>
                <a:t>в строке цикл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ru-RU" altLang="ru-RU" sz="2000"/>
                <a:t>изменений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ru-RU" altLang="ru-RU" sz="2000"/>
                <a:t>по одной черте</a:t>
              </a:r>
            </a:p>
          </p:txBody>
        </p:sp>
        <p:sp>
          <p:nvSpPr>
            <p:cNvPr id="6171" name="Text Box 107"/>
            <p:cNvSpPr txBox="1">
              <a:spLocks noChangeArrowheads="1"/>
            </p:cNvSpPr>
            <p:nvPr/>
          </p:nvSpPr>
          <p:spPr bwMode="auto">
            <a:xfrm>
              <a:off x="113" y="323"/>
              <a:ext cx="659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1600"/>
                <a:t>верхние</a:t>
              </a:r>
            </a:p>
            <a:p>
              <a:pPr algn="ctr" eaLnBrk="1" hangingPunct="1"/>
              <a:r>
                <a:rPr lang="ru-RU" altLang="ru-RU" sz="1600"/>
                <a:t>триграммы</a:t>
              </a:r>
            </a:p>
          </p:txBody>
        </p:sp>
        <p:pic>
          <p:nvPicPr>
            <p:cNvPr id="6172" name="Picture 108" descr="GG_Ziin_Fa_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" y="618"/>
              <a:ext cx="3108" cy="3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3" name="Rectangle 109"/>
            <p:cNvSpPr>
              <a:spLocks noChangeArrowheads="1"/>
            </p:cNvSpPr>
            <p:nvPr/>
          </p:nvSpPr>
          <p:spPr bwMode="auto">
            <a:xfrm>
              <a:off x="1247" y="595"/>
              <a:ext cx="272" cy="3561"/>
            </a:xfrm>
            <a:prstGeom prst="rect">
              <a:avLst/>
            </a:prstGeom>
            <a:solidFill>
              <a:srgbClr val="FFFF00">
                <a:alpha val="1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sp>
        <p:nvSpPr>
          <p:cNvPr id="2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40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25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3804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0"/>
          <p:cNvGrpSpPr>
            <a:grpSpLocks/>
          </p:cNvGrpSpPr>
          <p:nvPr/>
        </p:nvGrpSpPr>
        <p:grpSpPr bwMode="auto">
          <a:xfrm>
            <a:off x="179388" y="80963"/>
            <a:ext cx="8801100" cy="6484937"/>
            <a:chOff x="113" y="51"/>
            <a:chExt cx="5544" cy="4085"/>
          </a:xfrm>
        </p:grpSpPr>
        <p:sp>
          <p:nvSpPr>
            <p:cNvPr id="6150" name="Text Box 111"/>
            <p:cNvSpPr txBox="1">
              <a:spLocks noChangeArrowheads="1"/>
            </p:cNvSpPr>
            <p:nvPr/>
          </p:nvSpPr>
          <p:spPr bwMode="auto">
            <a:xfrm>
              <a:off x="113" y="51"/>
              <a:ext cx="5544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3200"/>
                <a:t>«Древний» порядок гексаграмм - по Вэнь-вану</a:t>
              </a:r>
            </a:p>
          </p:txBody>
        </p:sp>
        <p:pic>
          <p:nvPicPr>
            <p:cNvPr id="6151" name="Picture 112" descr="GG_po_Wen_w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618"/>
              <a:ext cx="2299" cy="3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" name="Text Box 113"/>
            <p:cNvSpPr txBox="1">
              <a:spLocks noChangeArrowheads="1"/>
            </p:cNvSpPr>
            <p:nvPr/>
          </p:nvSpPr>
          <p:spPr bwMode="auto">
            <a:xfrm>
              <a:off x="3674" y="1593"/>
              <a:ext cx="1464" cy="704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lIns="36000" tIns="36000" rIns="36000" bIns="360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ru-RU" altLang="ru-RU" sz="2000"/>
                <a:t>порядок Вэнь-вана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ru-RU" altLang="ru-RU" sz="2000"/>
                <a:t>до сих пор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ru-RU" altLang="ru-RU" sz="2000"/>
                <a:t>не разгадан</a:t>
              </a:r>
            </a:p>
          </p:txBody>
        </p:sp>
      </p:grp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41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7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9998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71450" y="296863"/>
            <a:ext cx="88296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200" u="sng"/>
              <a:t>1-ая дихотомия И цзина: Парность гексаграмм</a:t>
            </a:r>
          </a:p>
        </p:txBody>
      </p:sp>
      <p:pic>
        <p:nvPicPr>
          <p:cNvPr id="7171" name="Picture 4" descr="F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484313"/>
            <a:ext cx="3598863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Du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1484313"/>
            <a:ext cx="3598863" cy="337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712788" y="5300663"/>
            <a:ext cx="7854950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i="1"/>
              <a:t>Дуй</a:t>
            </a:r>
            <a:r>
              <a:rPr lang="ru-RU" altLang="ru-RU" sz="2400"/>
              <a:t>-инверсия	— для симметричных гексаграмм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400" i="1"/>
              <a:t>Фань</a:t>
            </a:r>
            <a:r>
              <a:rPr lang="ru-RU" altLang="ru-RU" sz="2400"/>
              <a:t>-переворот	— для </a:t>
            </a:r>
            <a:r>
              <a:rPr lang="ru-RU" altLang="ru-RU" sz="2400" u="sng"/>
              <a:t>не</a:t>
            </a:r>
            <a:r>
              <a:rPr lang="ru-RU" altLang="ru-RU" sz="2400"/>
              <a:t>симметричных гексаграмм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42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7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8315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763102" y="116632"/>
            <a:ext cx="357309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200" dirty="0" smtClean="0"/>
              <a:t>МАГИЯ ПЕРЕМЕН</a:t>
            </a:r>
            <a:endParaRPr lang="ru-RU" altLang="ru-RU" sz="3200" dirty="0"/>
          </a:p>
        </p:txBody>
      </p:sp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979122" y="5795972"/>
            <a:ext cx="75893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dirty="0" smtClean="0"/>
              <a:t>Кружками обозначены 8 симметричных </a:t>
            </a:r>
            <a:r>
              <a:rPr lang="ru-RU" altLang="ru-RU" sz="2400" dirty="0" err="1" smtClean="0"/>
              <a:t>гексаграмм</a:t>
            </a:r>
            <a:endParaRPr lang="ru-RU" altLang="ru-RU" sz="24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43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7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84" y="752636"/>
            <a:ext cx="6885432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194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77838" y="296863"/>
            <a:ext cx="80184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200" u="sng"/>
              <a:t>2-ая дихотомия И цзина: 1-ая и 2-ая части</a:t>
            </a:r>
          </a:p>
        </p:txBody>
      </p:sp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358775" y="1016000"/>
            <a:ext cx="3707169" cy="461665"/>
          </a:xfrm>
          <a:prstGeom prst="rect">
            <a:avLst/>
          </a:prstGeom>
          <a:solidFill>
            <a:srgbClr val="F6F1E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dirty="0"/>
              <a:t>1-ая часть: 30 </a:t>
            </a:r>
            <a:r>
              <a:rPr lang="ru-RU" altLang="ru-RU" dirty="0" err="1"/>
              <a:t>гексаграмм</a:t>
            </a:r>
            <a:r>
              <a:rPr lang="ru-RU" altLang="ru-RU" dirty="0"/>
              <a:t> </a:t>
            </a:r>
            <a:r>
              <a:rPr lang="ru-RU" altLang="ru-RU" sz="2400" dirty="0" smtClean="0"/>
              <a:t>1</a:t>
            </a:r>
            <a:r>
              <a:rPr lang="ru-RU" altLang="ru-RU" sz="2400" dirty="0">
                <a:sym typeface="Symbol" pitchFamily="18" charset="2"/>
              </a:rPr>
              <a:t>30</a:t>
            </a:r>
            <a:endParaRPr lang="ru-RU" altLang="ru-RU" dirty="0">
              <a:sym typeface="Symbol" pitchFamily="18" charset="2"/>
            </a:endParaRPr>
          </a:p>
        </p:txBody>
      </p: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4500563" y="1016000"/>
            <a:ext cx="4045403" cy="461665"/>
          </a:xfrm>
          <a:prstGeom prst="rect">
            <a:avLst/>
          </a:prstGeom>
          <a:solidFill>
            <a:srgbClr val="F6F1E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dirty="0"/>
              <a:t>2-ая часть: 34 </a:t>
            </a:r>
            <a:r>
              <a:rPr lang="ru-RU" altLang="ru-RU" dirty="0" err="1"/>
              <a:t>гексаграммы</a:t>
            </a:r>
            <a:r>
              <a:rPr lang="ru-RU" altLang="ru-RU" dirty="0"/>
              <a:t> </a:t>
            </a:r>
            <a:r>
              <a:rPr lang="ru-RU" altLang="ru-RU" sz="2400" dirty="0" smtClean="0"/>
              <a:t>31</a:t>
            </a:r>
            <a:r>
              <a:rPr lang="ru-RU" altLang="ru-RU" sz="2400" dirty="0">
                <a:sym typeface="Symbol" pitchFamily="18" charset="2"/>
              </a:rPr>
              <a:t>64</a:t>
            </a:r>
            <a:endParaRPr lang="ru-RU" altLang="ru-RU" dirty="0">
              <a:sym typeface="Symbol" pitchFamily="18" charset="2"/>
            </a:endParaRPr>
          </a:p>
        </p:txBody>
      </p:sp>
      <p:pic>
        <p:nvPicPr>
          <p:cNvPr id="138249" name="Picture 9" descr="36_tabl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2241550"/>
            <a:ext cx="4465638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042988" y="1598884"/>
            <a:ext cx="6938962" cy="461964"/>
            <a:chOff x="657" y="958"/>
            <a:chExt cx="4371" cy="291"/>
          </a:xfrm>
        </p:grpSpPr>
        <p:sp>
          <p:nvSpPr>
            <p:cNvPr id="8199" name="Text Box 10"/>
            <p:cNvSpPr txBox="1">
              <a:spLocks noChangeArrowheads="1"/>
            </p:cNvSpPr>
            <p:nvPr/>
          </p:nvSpPr>
          <p:spPr bwMode="auto">
            <a:xfrm>
              <a:off x="657" y="958"/>
              <a:ext cx="1775" cy="291"/>
            </a:xfrm>
            <a:prstGeom prst="rect">
              <a:avLst/>
            </a:prstGeom>
            <a:solidFill>
              <a:srgbClr val="F6F1E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dirty="0"/>
                <a:t>1-ая часть: </a:t>
              </a:r>
              <a:r>
                <a:rPr lang="ru-RU" altLang="ru-RU" sz="2400" dirty="0"/>
                <a:t>1</a:t>
              </a:r>
              <a:r>
                <a:rPr lang="en-US" altLang="ru-RU" sz="2400" dirty="0"/>
                <a:t>8</a:t>
              </a:r>
              <a:r>
                <a:rPr lang="ru-RU" altLang="ru-RU" sz="2400" dirty="0"/>
                <a:t> </a:t>
              </a:r>
              <a:r>
                <a:rPr lang="ru-RU" altLang="ru-RU" dirty="0"/>
                <a:t>табличек</a:t>
              </a:r>
              <a:endParaRPr lang="ru-RU" altLang="ru-RU" dirty="0">
                <a:sym typeface="Symbol" pitchFamily="18" charset="2"/>
              </a:endParaRPr>
            </a:p>
          </p:txBody>
        </p:sp>
        <p:sp>
          <p:nvSpPr>
            <p:cNvPr id="8200" name="Text Box 11"/>
            <p:cNvSpPr txBox="1">
              <a:spLocks noChangeArrowheads="1"/>
            </p:cNvSpPr>
            <p:nvPr/>
          </p:nvSpPr>
          <p:spPr bwMode="auto">
            <a:xfrm>
              <a:off x="3266" y="958"/>
              <a:ext cx="1762" cy="291"/>
            </a:xfrm>
            <a:prstGeom prst="rect">
              <a:avLst/>
            </a:prstGeom>
            <a:solidFill>
              <a:srgbClr val="F6F1E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dirty="0"/>
                <a:t>2-ая часть: </a:t>
              </a:r>
              <a:r>
                <a:rPr lang="ru-RU" altLang="ru-RU" sz="2400" dirty="0"/>
                <a:t>1</a:t>
              </a:r>
              <a:r>
                <a:rPr lang="en-US" altLang="ru-RU" sz="2400" dirty="0"/>
                <a:t>8</a:t>
              </a:r>
              <a:r>
                <a:rPr lang="ru-RU" altLang="ru-RU" dirty="0"/>
                <a:t> табличек</a:t>
              </a:r>
              <a:endParaRPr lang="ru-RU" altLang="ru-RU" dirty="0">
                <a:sym typeface="Symbol" pitchFamily="18" charset="2"/>
              </a:endParaRPr>
            </a:p>
          </p:txBody>
        </p:sp>
      </p:grp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44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0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0654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8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Sinusoi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916113"/>
            <a:ext cx="8856663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195513" y="296863"/>
            <a:ext cx="43370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200" u="sng"/>
              <a:t>3-я дихотомия И цзина</a:t>
            </a:r>
          </a:p>
        </p:txBody>
      </p:sp>
      <p:sp>
        <p:nvSpPr>
          <p:cNvPr id="173060" name="Text Box 4"/>
          <p:cNvSpPr txBox="1">
            <a:spLocks noChangeArrowheads="1"/>
          </p:cNvSpPr>
          <p:nvPr/>
        </p:nvSpPr>
        <p:spPr bwMode="auto">
          <a:xfrm>
            <a:off x="5148263" y="2967038"/>
            <a:ext cx="6461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5400" b="1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6554788" y="2997200"/>
            <a:ext cx="6461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5400" b="1">
                <a:solidFill>
                  <a:srgbClr val="FF0000"/>
                </a:solidFill>
                <a:sym typeface="Wingdings" pitchFamily="2" charset="2"/>
              </a:rPr>
              <a:t></a:t>
            </a:r>
          </a:p>
        </p:txBody>
      </p:sp>
      <p:pic>
        <p:nvPicPr>
          <p:cNvPr id="173065" name="Picture 9" descr="Sinusoid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914525"/>
            <a:ext cx="8856663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45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8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1012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autoRev="1" fill="hold" grpId="1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88889E-6 2.59259E-6 L 0.05539 -0.1606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-80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repeatCount="indefinite" accel="50000" decel="50000" autoRev="1" fill="hold" grpId="1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7778E-6 2.59259E-6 L 0.0592 -0.1134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7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0"/>
                                        <p:tgtEl>
                                          <p:spTgt spid="173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/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0" grpId="0"/>
      <p:bldP spid="173060" grpId="1"/>
      <p:bldP spid="173060" grpId="2"/>
      <p:bldP spid="173061" grpId="0"/>
      <p:bldP spid="173061" grpId="1"/>
      <p:bldP spid="173061" grpId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476375" y="296863"/>
            <a:ext cx="60960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200"/>
              <a:t>Исправленная машина перемен</a:t>
            </a:r>
          </a:p>
        </p:txBody>
      </p:sp>
      <p:pic>
        <p:nvPicPr>
          <p:cNvPr id="10243" name="Picture 6" descr="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908050"/>
            <a:ext cx="3763963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46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5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708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ChangeArrowheads="1"/>
          </p:cNvSpPr>
          <p:nvPr/>
        </p:nvSpPr>
        <p:spPr bwMode="auto">
          <a:xfrm>
            <a:off x="4608513" y="260350"/>
            <a:ext cx="4483100" cy="624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200"/>
              </a:lnSpc>
            </a:pPr>
            <a:r>
              <a:rPr lang="ru-RU" altLang="ru-RU" sz="1400" b="1"/>
              <a:t>Цянь. Творчество.</a:t>
            </a:r>
            <a:r>
              <a:rPr lang="en-US" altLang="ru-RU" sz="1400" b="1"/>
              <a:t/>
            </a:r>
            <a:br>
              <a:rPr lang="en-US" altLang="ru-RU" sz="1400" b="1"/>
            </a:br>
            <a:r>
              <a:rPr lang="ru-RU" altLang="ru-RU" sz="1400">
                <a:solidFill>
                  <a:srgbClr val="000000"/>
                </a:solidFill>
              </a:rPr>
              <a:t>В изначальном развитии благоприятствует стойкость.</a:t>
            </a:r>
            <a:r>
              <a:rPr lang="ru-RU" altLang="ru-RU" sz="1400"/>
              <a:t>  </a:t>
            </a:r>
            <a:endParaRPr lang="en-US" altLang="ru-RU" sz="1400"/>
          </a:p>
          <a:p>
            <a:pPr eaLnBrk="1" hangingPunct="1">
              <a:lnSpc>
                <a:spcPts val="2200"/>
              </a:lnSpc>
              <a:spcBef>
                <a:spcPts val="1500"/>
              </a:spcBef>
            </a:pPr>
            <a:r>
              <a:rPr lang="ru-RU" altLang="ru-RU" sz="1400" i="1" u="sng"/>
              <a:t>В начале девятка.</a:t>
            </a:r>
            <a:endParaRPr lang="en-US" altLang="ru-RU" sz="1400" i="1" u="sng"/>
          </a:p>
          <a:p>
            <a:pPr eaLnBrk="1" hangingPunct="1">
              <a:lnSpc>
                <a:spcPts val="1400"/>
              </a:lnSpc>
            </a:pPr>
            <a:r>
              <a:rPr lang="ru-RU" altLang="ru-RU" sz="1400"/>
              <a:t>Нырнувший дракон.</a:t>
            </a:r>
            <a:r>
              <a:rPr lang="en-US" altLang="ru-RU" sz="1400"/>
              <a:t> </a:t>
            </a:r>
            <a:r>
              <a:rPr lang="ru-RU" altLang="ru-RU" sz="1400"/>
              <a:t>– Не действуй.</a:t>
            </a:r>
            <a:endParaRPr lang="en-US" altLang="ru-RU" sz="1400"/>
          </a:p>
          <a:p>
            <a:pPr eaLnBrk="1" hangingPunct="1">
              <a:lnSpc>
                <a:spcPts val="2200"/>
              </a:lnSpc>
              <a:spcBef>
                <a:spcPts val="2000"/>
              </a:spcBef>
            </a:pPr>
            <a:r>
              <a:rPr lang="ru-RU" altLang="ru-RU" sz="1400" i="1" u="sng"/>
              <a:t>Девятка вторая.</a:t>
            </a:r>
            <a:endParaRPr lang="en-US" altLang="ru-RU" sz="1400" i="1" u="sng"/>
          </a:p>
          <a:p>
            <a:pPr eaLnBrk="1" hangingPunct="1">
              <a:lnSpc>
                <a:spcPts val="1400"/>
              </a:lnSpc>
            </a:pPr>
            <a:r>
              <a:rPr lang="ru-RU" altLang="ru-RU" sz="1400"/>
              <a:t>Появившийся дракон</a:t>
            </a:r>
            <a:r>
              <a:rPr lang="en-US" altLang="ru-RU" sz="1400"/>
              <a:t> </a:t>
            </a:r>
            <a:r>
              <a:rPr lang="ru-RU" altLang="ru-RU" sz="1400"/>
              <a:t>находится на поле.</a:t>
            </a:r>
            <a:r>
              <a:rPr lang="en-US" altLang="ru-RU" sz="1400"/>
              <a:t> </a:t>
            </a:r>
            <a:r>
              <a:rPr lang="ru-RU" altLang="ru-RU" sz="1400"/>
              <a:t>–</a:t>
            </a:r>
            <a:endParaRPr lang="en-US" altLang="ru-RU" sz="1400"/>
          </a:p>
          <a:p>
            <a:pPr eaLnBrk="1" hangingPunct="1">
              <a:lnSpc>
                <a:spcPts val="1400"/>
              </a:lnSpc>
            </a:pPr>
            <a:r>
              <a:rPr lang="ru-RU" altLang="ru-RU" sz="1400"/>
              <a:t>Благоприятна</a:t>
            </a:r>
            <a:r>
              <a:rPr lang="en-US" altLang="ru-RU" sz="1400"/>
              <a:t> </a:t>
            </a:r>
            <a:r>
              <a:rPr lang="ru-RU" altLang="ru-RU" sz="1400"/>
              <a:t>встреча с великим человеком.</a:t>
            </a:r>
            <a:endParaRPr lang="en-US" altLang="ru-RU" sz="1400"/>
          </a:p>
          <a:p>
            <a:pPr eaLnBrk="1" hangingPunct="1">
              <a:lnSpc>
                <a:spcPts val="2200"/>
              </a:lnSpc>
              <a:spcBef>
                <a:spcPct val="35000"/>
              </a:spcBef>
            </a:pPr>
            <a:r>
              <a:rPr lang="ru-RU" altLang="ru-RU" sz="1400" i="1" u="sng"/>
              <a:t>Девятка третья. </a:t>
            </a:r>
            <a:endParaRPr lang="en-US" altLang="ru-RU" sz="1400" i="1" u="sng"/>
          </a:p>
          <a:p>
            <a:pPr eaLnBrk="1" hangingPunct="1">
              <a:lnSpc>
                <a:spcPts val="1400"/>
              </a:lnSpc>
            </a:pPr>
            <a:r>
              <a:rPr lang="ru-RU" altLang="ru-RU" sz="1400"/>
              <a:t>Благородный человек</a:t>
            </a:r>
            <a:r>
              <a:rPr lang="en-US" altLang="ru-RU" sz="1400"/>
              <a:t> </a:t>
            </a:r>
            <a:r>
              <a:rPr lang="ru-RU" altLang="ru-RU" sz="1400"/>
              <a:t>до конца дня деятелен;</a:t>
            </a:r>
            <a:endParaRPr lang="en-US" altLang="ru-RU" sz="1400"/>
          </a:p>
          <a:p>
            <a:pPr eaLnBrk="1" hangingPunct="1">
              <a:lnSpc>
                <a:spcPts val="1400"/>
              </a:lnSpc>
            </a:pPr>
            <a:r>
              <a:rPr lang="ru-RU" altLang="ru-RU" sz="1400"/>
              <a:t>вечером он</a:t>
            </a:r>
            <a:r>
              <a:rPr lang="en-US" altLang="ru-RU" sz="1400"/>
              <a:t> </a:t>
            </a:r>
            <a:r>
              <a:rPr lang="ru-RU" altLang="ru-RU" sz="1400"/>
              <a:t>осмотрителен, точно в опасности.–</a:t>
            </a:r>
            <a:endParaRPr lang="en-US" altLang="ru-RU" sz="1400"/>
          </a:p>
          <a:p>
            <a:pPr eaLnBrk="1" hangingPunct="1">
              <a:lnSpc>
                <a:spcPts val="1400"/>
              </a:lnSpc>
            </a:pPr>
            <a:r>
              <a:rPr lang="ru-RU" altLang="ru-RU" sz="1400"/>
              <a:t>Хулы не будет.</a:t>
            </a:r>
            <a:endParaRPr lang="en-US" altLang="ru-RU" sz="1400"/>
          </a:p>
          <a:p>
            <a:pPr eaLnBrk="1" hangingPunct="1">
              <a:lnSpc>
                <a:spcPts val="2200"/>
              </a:lnSpc>
              <a:spcBef>
                <a:spcPts val="600"/>
              </a:spcBef>
            </a:pPr>
            <a:r>
              <a:rPr lang="ru-RU" altLang="ru-RU" sz="1400" i="1" u="sng"/>
              <a:t>Девятка четвертая.</a:t>
            </a:r>
            <a:endParaRPr lang="en-US" altLang="ru-RU" sz="1400" i="1" u="sng"/>
          </a:p>
          <a:p>
            <a:pPr eaLnBrk="1" hangingPunct="1">
              <a:lnSpc>
                <a:spcPts val="1400"/>
              </a:lnSpc>
            </a:pPr>
            <a:r>
              <a:rPr lang="ru-RU" altLang="ru-RU" sz="1400"/>
              <a:t>Точно прыжок в бездне.</a:t>
            </a:r>
            <a:r>
              <a:rPr lang="en-US" altLang="ru-RU" sz="1400"/>
              <a:t> </a:t>
            </a:r>
            <a:r>
              <a:rPr lang="ru-RU" altLang="ru-RU" sz="1400"/>
              <a:t>– Хулы не будет.</a:t>
            </a:r>
            <a:endParaRPr lang="en-US" altLang="ru-RU" sz="1400"/>
          </a:p>
          <a:p>
            <a:pPr eaLnBrk="1" hangingPunct="1">
              <a:lnSpc>
                <a:spcPts val="2200"/>
              </a:lnSpc>
              <a:spcBef>
                <a:spcPts val="1600"/>
              </a:spcBef>
            </a:pPr>
            <a:r>
              <a:rPr lang="ru-RU" altLang="ru-RU" sz="1400" i="1" u="sng"/>
              <a:t>Девятка пятая.</a:t>
            </a:r>
            <a:endParaRPr lang="en-US" altLang="ru-RU" sz="1400" i="1" u="sng"/>
          </a:p>
          <a:p>
            <a:pPr eaLnBrk="1" hangingPunct="1">
              <a:lnSpc>
                <a:spcPts val="1400"/>
              </a:lnSpc>
            </a:pPr>
            <a:r>
              <a:rPr lang="ru-RU" altLang="ru-RU" sz="1400"/>
              <a:t>Летящий дракон находится в небе.</a:t>
            </a:r>
            <a:endParaRPr lang="en-US" altLang="ru-RU" sz="1400"/>
          </a:p>
          <a:p>
            <a:pPr eaLnBrk="1" hangingPunct="1">
              <a:lnSpc>
                <a:spcPts val="1400"/>
              </a:lnSpc>
            </a:pPr>
            <a:r>
              <a:rPr lang="ru-RU" altLang="ru-RU" sz="1400"/>
              <a:t>– Благоприятна встреча с великим человеком.</a:t>
            </a:r>
            <a:endParaRPr lang="en-US" altLang="ru-RU" sz="1400"/>
          </a:p>
          <a:p>
            <a:pPr eaLnBrk="1" hangingPunct="1">
              <a:lnSpc>
                <a:spcPts val="2200"/>
              </a:lnSpc>
              <a:spcBef>
                <a:spcPts val="1100"/>
              </a:spcBef>
            </a:pPr>
            <a:r>
              <a:rPr lang="ru-RU" altLang="ru-RU" sz="1400" i="1" u="sng"/>
              <a:t>Наверху девятка.</a:t>
            </a:r>
            <a:endParaRPr lang="en-US" altLang="ru-RU" sz="1400" i="1" u="sng"/>
          </a:p>
          <a:p>
            <a:pPr eaLnBrk="1" hangingPunct="1">
              <a:lnSpc>
                <a:spcPts val="1400"/>
              </a:lnSpc>
            </a:pPr>
            <a:r>
              <a:rPr lang="ru-RU" altLang="ru-RU" sz="1400"/>
              <a:t>Возгордившийся дракон.</a:t>
            </a:r>
            <a:r>
              <a:rPr lang="en-US" altLang="ru-RU" sz="1400"/>
              <a:t> </a:t>
            </a:r>
            <a:r>
              <a:rPr lang="ru-RU" altLang="ru-RU" sz="1400"/>
              <a:t>– Будет раскаяние.</a:t>
            </a:r>
            <a:endParaRPr lang="en-US" altLang="ru-RU" sz="1400"/>
          </a:p>
          <a:p>
            <a:pPr eaLnBrk="1" hangingPunct="1">
              <a:lnSpc>
                <a:spcPts val="2200"/>
              </a:lnSpc>
              <a:spcBef>
                <a:spcPts val="400"/>
              </a:spcBef>
            </a:pPr>
            <a:r>
              <a:rPr lang="ru-RU" altLang="ru-RU" sz="1200" i="1"/>
              <a:t>(Вероятно, позднейшая вставка комментатора. – Ю.Щ.): </a:t>
            </a:r>
            <a:endParaRPr lang="en-US" altLang="ru-RU" sz="1200" i="1"/>
          </a:p>
          <a:p>
            <a:pPr eaLnBrk="1" hangingPunct="1">
              <a:lnSpc>
                <a:spcPts val="1800"/>
              </a:lnSpc>
            </a:pPr>
            <a:r>
              <a:rPr lang="ru-RU" altLang="ru-RU" sz="1400"/>
              <a:t>При действии девяток смотри, чтобы</a:t>
            </a:r>
            <a:endParaRPr lang="en-US" altLang="ru-RU" sz="1400"/>
          </a:p>
          <a:p>
            <a:pPr eaLnBrk="1" hangingPunct="1">
              <a:lnSpc>
                <a:spcPts val="1800"/>
              </a:lnSpc>
            </a:pPr>
            <a:r>
              <a:rPr lang="ru-RU" altLang="ru-RU" sz="1400"/>
              <a:t>все драконы не</a:t>
            </a:r>
            <a:r>
              <a:rPr lang="en-US" altLang="ru-RU" sz="1400"/>
              <a:t> </a:t>
            </a:r>
            <a:r>
              <a:rPr lang="ru-RU" altLang="ru-RU" sz="1400"/>
              <a:t>главенствовали;</a:t>
            </a:r>
            <a:endParaRPr lang="en-US" altLang="ru-RU" sz="1400"/>
          </a:p>
          <a:p>
            <a:pPr eaLnBrk="1" hangingPunct="1">
              <a:lnSpc>
                <a:spcPts val="1800"/>
              </a:lnSpc>
            </a:pPr>
            <a:r>
              <a:rPr lang="ru-RU" altLang="ru-RU" sz="1400"/>
              <a:t>тогда будет счастье.</a:t>
            </a:r>
          </a:p>
        </p:txBody>
      </p:sp>
      <p:sp>
        <p:nvSpPr>
          <p:cNvPr id="11267" name="Rectangle 7"/>
          <p:cNvSpPr>
            <a:spLocks noChangeArrowheads="1"/>
          </p:cNvSpPr>
          <p:nvPr/>
        </p:nvSpPr>
        <p:spPr bwMode="auto">
          <a:xfrm>
            <a:off x="26988" y="582613"/>
            <a:ext cx="4473575" cy="590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200"/>
              </a:lnSpc>
            </a:pPr>
            <a:r>
              <a:rPr lang="ru-RU" altLang="ru-RU"/>
              <a:t>   Есть творчества извечного закон.</a:t>
            </a:r>
            <a:br>
              <a:rPr lang="ru-RU" altLang="ru-RU"/>
            </a:br>
            <a:r>
              <a:rPr lang="ru-RU" altLang="ru-RU"/>
              <a:t>   Он с древних заповедан нам времен.</a:t>
            </a:r>
          </a:p>
          <a:p>
            <a:pPr eaLnBrk="1" hangingPunct="1">
              <a:lnSpc>
                <a:spcPts val="2200"/>
              </a:lnSpc>
              <a:spcBef>
                <a:spcPct val="70000"/>
              </a:spcBef>
            </a:pPr>
            <a:r>
              <a:rPr lang="ru-RU" altLang="ru-RU" sz="1400"/>
              <a:t>1</a:t>
            </a:r>
            <a:r>
              <a:rPr lang="ru-RU" altLang="ru-RU"/>
              <a:t> Могуч и грозен водяной дракон,</a:t>
            </a:r>
            <a:br>
              <a:rPr lang="ru-RU" altLang="ru-RU"/>
            </a:br>
            <a:r>
              <a:rPr lang="ru-RU" altLang="ru-RU" sz="1400"/>
              <a:t>   </a:t>
            </a:r>
            <a:r>
              <a:rPr lang="ru-RU" altLang="ru-RU"/>
              <a:t>В летящих струях неподвижен он.</a:t>
            </a:r>
          </a:p>
          <a:p>
            <a:pPr eaLnBrk="1" hangingPunct="1">
              <a:lnSpc>
                <a:spcPts val="2200"/>
              </a:lnSpc>
              <a:spcBef>
                <a:spcPct val="70000"/>
              </a:spcBef>
            </a:pPr>
            <a:r>
              <a:rPr lang="ru-RU" altLang="ru-RU" sz="1400"/>
              <a:t>2</a:t>
            </a:r>
            <a:r>
              <a:rPr lang="ru-RU" altLang="ru-RU"/>
              <a:t> К великой яви шел великий сон –</a:t>
            </a:r>
            <a:br>
              <a:rPr lang="ru-RU" altLang="ru-RU"/>
            </a:br>
            <a:r>
              <a:rPr lang="ru-RU" altLang="ru-RU" sz="1400"/>
              <a:t>   </a:t>
            </a:r>
            <a:r>
              <a:rPr lang="ru-RU" altLang="ru-RU"/>
              <a:t>На поле появляется дракон.</a:t>
            </a:r>
          </a:p>
          <a:p>
            <a:pPr eaLnBrk="1" hangingPunct="1">
              <a:lnSpc>
                <a:spcPts val="2200"/>
              </a:lnSpc>
              <a:spcBef>
                <a:spcPct val="70000"/>
              </a:spcBef>
            </a:pPr>
            <a:r>
              <a:rPr lang="ru-RU" altLang="ru-RU" sz="1400"/>
              <a:t>3</a:t>
            </a:r>
            <a:r>
              <a:rPr lang="ru-RU" altLang="ru-RU"/>
              <a:t> Великий путь проложен и пройден,</a:t>
            </a:r>
            <a:br>
              <a:rPr lang="ru-RU" altLang="ru-RU"/>
            </a:br>
            <a:r>
              <a:rPr lang="ru-RU" altLang="ru-RU" sz="1400"/>
              <a:t>   </a:t>
            </a:r>
            <a:r>
              <a:rPr lang="ru-RU" altLang="ru-RU"/>
              <a:t>Но к вечеру настороже дракон.</a:t>
            </a:r>
          </a:p>
          <a:p>
            <a:pPr eaLnBrk="1" hangingPunct="1">
              <a:lnSpc>
                <a:spcPts val="2200"/>
              </a:lnSpc>
              <a:spcBef>
                <a:spcPct val="70000"/>
              </a:spcBef>
            </a:pPr>
            <a:r>
              <a:rPr lang="ru-RU" altLang="ru-RU" sz="1400"/>
              <a:t>4</a:t>
            </a:r>
            <a:r>
              <a:rPr lang="ru-RU" altLang="ru-RU"/>
              <a:t> Во мгле ночной планетный перезвон –</a:t>
            </a:r>
            <a:br>
              <a:rPr lang="ru-RU" altLang="ru-RU"/>
            </a:br>
            <a:r>
              <a:rPr lang="ru-RU" altLang="ru-RU" sz="1400"/>
              <a:t>   </a:t>
            </a:r>
            <a:r>
              <a:rPr lang="ru-RU" altLang="ru-RU"/>
              <a:t>Над бездной поднимается дракон.</a:t>
            </a:r>
          </a:p>
          <a:p>
            <a:pPr eaLnBrk="1" hangingPunct="1">
              <a:lnSpc>
                <a:spcPts val="2200"/>
              </a:lnSpc>
              <a:spcBef>
                <a:spcPct val="70000"/>
              </a:spcBef>
            </a:pPr>
            <a:r>
              <a:rPr lang="ru-RU" altLang="ru-RU" sz="1400"/>
              <a:t>5</a:t>
            </a:r>
            <a:r>
              <a:rPr lang="ru-RU" altLang="ru-RU"/>
              <a:t> С рассветом весел он и окрылен –</a:t>
            </a:r>
            <a:br>
              <a:rPr lang="ru-RU" altLang="ru-RU"/>
            </a:br>
            <a:r>
              <a:rPr lang="ru-RU" altLang="ru-RU" sz="1400"/>
              <a:t>   </a:t>
            </a:r>
            <a:r>
              <a:rPr lang="ru-RU" altLang="ru-RU"/>
              <a:t>В великом небе движется дракон.</a:t>
            </a:r>
          </a:p>
          <a:p>
            <a:pPr eaLnBrk="1" hangingPunct="1">
              <a:lnSpc>
                <a:spcPts val="2200"/>
              </a:lnSpc>
              <a:spcBef>
                <a:spcPct val="70000"/>
              </a:spcBef>
            </a:pPr>
            <a:r>
              <a:rPr lang="ru-RU" altLang="ru-RU" sz="1400"/>
              <a:t>6</a:t>
            </a:r>
            <a:r>
              <a:rPr lang="ru-RU" altLang="ru-RU"/>
              <a:t> Но выше для чего взлетает он?</a:t>
            </a:r>
            <a:br>
              <a:rPr lang="ru-RU" altLang="ru-RU"/>
            </a:br>
            <a:r>
              <a:rPr lang="ru-RU" altLang="ru-RU" sz="1400"/>
              <a:t>   </a:t>
            </a:r>
            <a:r>
              <a:rPr lang="ru-RU" altLang="ru-RU"/>
              <a:t>Он слишком горд – он будет осужден.</a:t>
            </a:r>
          </a:p>
          <a:p>
            <a:pPr eaLnBrk="1" hangingPunct="1">
              <a:lnSpc>
                <a:spcPts val="2200"/>
              </a:lnSpc>
              <a:spcBef>
                <a:spcPct val="70000"/>
              </a:spcBef>
            </a:pPr>
            <a:r>
              <a:rPr lang="ru-RU" altLang="ru-RU"/>
              <a:t>   В великий сон низвергнется дракон.</a:t>
            </a:r>
            <a:br>
              <a:rPr lang="ru-RU" altLang="ru-RU"/>
            </a:br>
            <a:r>
              <a:rPr lang="ru-RU" altLang="ru-RU"/>
              <a:t>   Вот творчества извечного закон. </a:t>
            </a:r>
          </a:p>
        </p:txBody>
      </p:sp>
      <p:grpSp>
        <p:nvGrpSpPr>
          <p:cNvPr id="11268" name="Group 10"/>
          <p:cNvGrpSpPr>
            <a:grpSpLocks/>
          </p:cNvGrpSpPr>
          <p:nvPr/>
        </p:nvGrpSpPr>
        <p:grpSpPr bwMode="auto">
          <a:xfrm>
            <a:off x="3492500" y="152400"/>
            <a:ext cx="266700" cy="393700"/>
            <a:chOff x="2631" y="96"/>
            <a:chExt cx="168" cy="248"/>
          </a:xfrm>
        </p:grpSpPr>
        <p:pic>
          <p:nvPicPr>
            <p:cNvPr id="11271" name="Picture 8" descr="tg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1" y="96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9" descr="tg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1" y="230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69" name="Text Box 11"/>
          <p:cNvSpPr txBox="1">
            <a:spLocks noChangeArrowheads="1"/>
          </p:cNvSpPr>
          <p:nvPr/>
        </p:nvSpPr>
        <p:spPr bwMode="auto">
          <a:xfrm>
            <a:off x="3859213" y="144463"/>
            <a:ext cx="5762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№</a:t>
            </a:r>
            <a:r>
              <a:rPr lang="en-US" altLang="ru-RU"/>
              <a:t>1</a:t>
            </a:r>
            <a:endParaRPr lang="ru-RU" altLang="ru-RU"/>
          </a:p>
        </p:txBody>
      </p:sp>
      <p:sp>
        <p:nvSpPr>
          <p:cNvPr id="11270" name="Line 12"/>
          <p:cNvSpPr>
            <a:spLocks noChangeShapeType="1"/>
          </p:cNvSpPr>
          <p:nvPr/>
        </p:nvSpPr>
        <p:spPr bwMode="auto">
          <a:xfrm>
            <a:off x="4500563" y="728663"/>
            <a:ext cx="0" cy="5868987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47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0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08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3"/>
          <p:cNvGrpSpPr>
            <a:grpSpLocks/>
          </p:cNvGrpSpPr>
          <p:nvPr/>
        </p:nvGrpSpPr>
        <p:grpSpPr bwMode="auto">
          <a:xfrm>
            <a:off x="3492500" y="153988"/>
            <a:ext cx="266700" cy="392112"/>
            <a:chOff x="2702" y="96"/>
            <a:chExt cx="168" cy="247"/>
          </a:xfrm>
        </p:grpSpPr>
        <p:pic>
          <p:nvPicPr>
            <p:cNvPr id="12295" name="Picture 14" descr="tg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" y="96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6" name="Picture 15" descr="tg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" y="229"/>
              <a:ext cx="1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1" name="Text Box 16"/>
          <p:cNvSpPr txBox="1">
            <a:spLocks noChangeArrowheads="1"/>
          </p:cNvSpPr>
          <p:nvPr/>
        </p:nvSpPr>
        <p:spPr bwMode="auto">
          <a:xfrm>
            <a:off x="3860800" y="146050"/>
            <a:ext cx="576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№2</a:t>
            </a:r>
          </a:p>
        </p:txBody>
      </p:sp>
      <p:sp>
        <p:nvSpPr>
          <p:cNvPr id="12292" name="Rectangle 2"/>
          <p:cNvSpPr>
            <a:spLocks noChangeArrowheads="1"/>
          </p:cNvSpPr>
          <p:nvPr/>
        </p:nvSpPr>
        <p:spPr bwMode="auto">
          <a:xfrm>
            <a:off x="4857750" y="150813"/>
            <a:ext cx="4286250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400" b="1"/>
              <a:t>Кунь. Исполнение.</a:t>
            </a:r>
            <a:r>
              <a:rPr lang="ru-RU" altLang="ru-RU" sz="1400"/>
              <a:t> Изначальное свершение; благоприятна стойкость кобылицы. </a:t>
            </a:r>
          </a:p>
          <a:p>
            <a:r>
              <a:rPr lang="ru-RU" altLang="ru-RU" sz="1200">
                <a:solidFill>
                  <a:srgbClr val="000000"/>
                </a:solidFill>
              </a:rPr>
              <a:t>Благородному человеку предстоит действовать</a:t>
            </a:r>
            <a:r>
              <a:rPr lang="ru-RU" altLang="ru-RU" sz="1200"/>
              <a:t>.</a:t>
            </a:r>
          </a:p>
          <a:p>
            <a:r>
              <a:rPr lang="ru-RU" altLang="ru-RU" sz="1200"/>
              <a:t>Выдвинется  – заблудится, отступит – обретет господина.</a:t>
            </a:r>
          </a:p>
          <a:p>
            <a:r>
              <a:rPr lang="ru-RU" altLang="ru-RU" sz="1200"/>
              <a:t>Благоприятно на юго-западе найти друга и на северо</a:t>
            </a:r>
            <a:r>
              <a:rPr lang="en-US" altLang="ru-RU" sz="1200"/>
              <a:t>-</a:t>
            </a:r>
            <a:endParaRPr lang="ru-RU" altLang="ru-RU" sz="1200"/>
          </a:p>
          <a:p>
            <a:r>
              <a:rPr lang="ru-RU" altLang="ru-RU" sz="1200"/>
              <a:t>востоке – утратить друга. Спокойная стойкость к счастью.</a:t>
            </a:r>
            <a:r>
              <a:rPr lang="ru-RU" altLang="ru-RU" sz="1400"/>
              <a:t> </a:t>
            </a:r>
            <a:endParaRPr lang="en-US" altLang="ru-RU" sz="1400"/>
          </a:p>
          <a:p>
            <a:pPr>
              <a:spcBef>
                <a:spcPct val="50000"/>
              </a:spcBef>
            </a:pPr>
            <a:r>
              <a:rPr lang="ru-RU" altLang="ru-RU" sz="1400" i="1" u="sng"/>
              <a:t>В начале шестерка. </a:t>
            </a:r>
            <a:endParaRPr lang="ru-RU" altLang="ru-RU" sz="1400"/>
          </a:p>
          <a:p>
            <a:r>
              <a:rPr lang="ru-RU" altLang="ru-RU" sz="1400"/>
              <a:t>Если ты наступил на иней,</a:t>
            </a:r>
          </a:p>
          <a:p>
            <a:pPr>
              <a:lnSpc>
                <a:spcPts val="1400"/>
              </a:lnSpc>
            </a:pPr>
            <a:r>
              <a:rPr lang="ru-RU" altLang="ru-RU" sz="1400"/>
              <a:t>значит, близок и крепкий лед.</a:t>
            </a:r>
          </a:p>
          <a:p>
            <a:pPr>
              <a:lnSpc>
                <a:spcPts val="1400"/>
              </a:lnSpc>
              <a:spcBef>
                <a:spcPts val="1300"/>
              </a:spcBef>
            </a:pPr>
            <a:r>
              <a:rPr lang="ru-RU" altLang="ru-RU" sz="1400" i="1" u="sng"/>
              <a:t>Шестерка вторая.</a:t>
            </a:r>
          </a:p>
          <a:p>
            <a:pPr>
              <a:lnSpc>
                <a:spcPts val="1400"/>
              </a:lnSpc>
            </a:pPr>
            <a:r>
              <a:rPr lang="ru-RU" altLang="ru-RU" sz="1400">
                <a:solidFill>
                  <a:srgbClr val="000000"/>
                </a:solidFill>
              </a:rPr>
              <a:t>Плоский квадрат громаден.</a:t>
            </a:r>
            <a:r>
              <a:rPr lang="ru-RU" altLang="ru-RU" sz="1400"/>
              <a:t> </a:t>
            </a:r>
            <a:r>
              <a:rPr lang="ru-RU" altLang="ru-RU" sz="1400">
                <a:solidFill>
                  <a:srgbClr val="000000"/>
                </a:solidFill>
              </a:rPr>
              <a:t>[Хоть и] не</a:t>
            </a:r>
          </a:p>
          <a:p>
            <a:pPr>
              <a:lnSpc>
                <a:spcPts val="1400"/>
              </a:lnSpc>
            </a:pPr>
            <a:r>
              <a:rPr lang="ru-RU" altLang="ru-RU" sz="1400">
                <a:solidFill>
                  <a:srgbClr val="000000"/>
                </a:solidFill>
              </a:rPr>
              <a:t>готовишься, не будет ничего неблагоприятного.</a:t>
            </a:r>
          </a:p>
          <a:p>
            <a:pPr>
              <a:lnSpc>
                <a:spcPts val="1400"/>
              </a:lnSpc>
              <a:spcBef>
                <a:spcPts val="1300"/>
              </a:spcBef>
            </a:pPr>
            <a:r>
              <a:rPr lang="ru-RU" altLang="ru-RU" sz="1400" i="1" u="sng"/>
              <a:t>Шестерка третья. </a:t>
            </a:r>
          </a:p>
          <a:p>
            <a:pPr>
              <a:lnSpc>
                <a:spcPts val="1400"/>
              </a:lnSpc>
            </a:pPr>
            <a:r>
              <a:rPr lang="ru-RU" altLang="ru-RU" sz="1400">
                <a:solidFill>
                  <a:srgbClr val="000000"/>
                </a:solidFill>
              </a:rPr>
              <a:t>Затаи свой блеск и сможешь пребыть стойким.</a:t>
            </a:r>
            <a:r>
              <a:rPr lang="ru-RU" altLang="ru-RU" sz="1400"/>
              <a:t> </a:t>
            </a:r>
          </a:p>
          <a:p>
            <a:pPr>
              <a:lnSpc>
                <a:spcPts val="1400"/>
              </a:lnSpc>
            </a:pPr>
            <a:r>
              <a:rPr lang="ru-RU" altLang="ru-RU" sz="1400">
                <a:solidFill>
                  <a:srgbClr val="000000"/>
                </a:solidFill>
              </a:rPr>
              <a:t>Возможно, что если будешь действовать,</a:t>
            </a:r>
          </a:p>
          <a:p>
            <a:pPr>
              <a:lnSpc>
                <a:spcPts val="1400"/>
              </a:lnSpc>
            </a:pPr>
            <a:r>
              <a:rPr lang="ru-RU" altLang="ru-RU" sz="1400">
                <a:solidFill>
                  <a:srgbClr val="000000"/>
                </a:solidFill>
              </a:rPr>
              <a:t>следуя за вождем, сам не совершая ничего,</a:t>
            </a:r>
          </a:p>
          <a:p>
            <a:pPr>
              <a:lnSpc>
                <a:spcPts val="1400"/>
              </a:lnSpc>
            </a:pPr>
            <a:r>
              <a:rPr lang="ru-RU" altLang="ru-RU" sz="1400">
                <a:solidFill>
                  <a:srgbClr val="000000"/>
                </a:solidFill>
              </a:rPr>
              <a:t>то дело будет доведено до конца.</a:t>
            </a:r>
            <a:r>
              <a:rPr lang="ru-RU" altLang="ru-RU" sz="1400"/>
              <a:t> </a:t>
            </a:r>
            <a:endParaRPr lang="en-US" altLang="ru-RU" sz="1400"/>
          </a:p>
          <a:p>
            <a:pPr>
              <a:spcBef>
                <a:spcPct val="50000"/>
              </a:spcBef>
            </a:pPr>
            <a:r>
              <a:rPr lang="ru-RU" altLang="ru-RU" sz="1400" i="1" u="sng"/>
              <a:t>Шестерка четвертая. </a:t>
            </a:r>
            <a:endParaRPr lang="ru-RU" altLang="ru-RU" sz="1400"/>
          </a:p>
          <a:p>
            <a:r>
              <a:rPr lang="ru-RU" altLang="ru-RU" sz="1400">
                <a:solidFill>
                  <a:srgbClr val="000000"/>
                </a:solidFill>
              </a:rPr>
              <a:t>Завяжи мешок. Хулы не будет, хвалы не будет.</a:t>
            </a:r>
            <a:r>
              <a:rPr lang="ru-RU" altLang="ru-RU" sz="1400"/>
              <a:t> </a:t>
            </a:r>
            <a:endParaRPr lang="en-US" altLang="ru-RU" sz="1400"/>
          </a:p>
          <a:p>
            <a:pPr>
              <a:spcBef>
                <a:spcPts val="1200"/>
              </a:spcBef>
            </a:pPr>
            <a:r>
              <a:rPr lang="ru-RU" altLang="ru-RU" sz="1400" i="1" u="sng"/>
              <a:t>Шестерка пятая. </a:t>
            </a:r>
            <a:endParaRPr lang="ru-RU" altLang="ru-RU" sz="1400"/>
          </a:p>
          <a:p>
            <a:r>
              <a:rPr lang="ru-RU" altLang="ru-RU" sz="1400"/>
              <a:t>Желтая юбка. – Изначальное счастье.</a:t>
            </a:r>
            <a:endParaRPr lang="en-US" altLang="ru-RU" sz="1400"/>
          </a:p>
          <a:p>
            <a:pPr>
              <a:spcBef>
                <a:spcPts val="1300"/>
              </a:spcBef>
            </a:pPr>
            <a:r>
              <a:rPr lang="ru-RU" altLang="ru-RU" sz="1400" i="1" u="sng"/>
              <a:t>Наверху шестерка. </a:t>
            </a:r>
            <a:r>
              <a:rPr lang="ru-RU" altLang="ru-RU" sz="1400"/>
              <a:t/>
            </a:r>
            <a:br>
              <a:rPr lang="ru-RU" altLang="ru-RU" sz="1400"/>
            </a:br>
            <a:r>
              <a:rPr lang="ru-RU" altLang="ru-RU" sz="1400"/>
              <a:t>Драконы бьются на окраине. </a:t>
            </a:r>
            <a:br>
              <a:rPr lang="ru-RU" altLang="ru-RU" sz="1400"/>
            </a:br>
            <a:r>
              <a:rPr lang="ru-RU" altLang="ru-RU" sz="1400" i="1"/>
              <a:t>– Их кровь – синя и желта</a:t>
            </a:r>
            <a:r>
              <a:rPr lang="ru-RU" altLang="ru-RU" sz="1400"/>
              <a:t>.</a:t>
            </a:r>
          </a:p>
          <a:p>
            <a:pPr>
              <a:spcBef>
                <a:spcPts val="1300"/>
              </a:spcBef>
            </a:pPr>
            <a:r>
              <a:rPr lang="ru-RU" altLang="ru-RU" sz="1200" i="1"/>
              <a:t>(Вероятно, позднейшая вставка комментатора. – Ю.Щ.):</a:t>
            </a:r>
            <a:r>
              <a:rPr lang="ru-RU" altLang="ru-RU" sz="1400"/>
              <a:t> </a:t>
            </a:r>
          </a:p>
          <a:p>
            <a:r>
              <a:rPr lang="ru-RU" altLang="ru-RU" sz="1400">
                <a:solidFill>
                  <a:srgbClr val="000000"/>
                </a:solidFill>
              </a:rPr>
              <a:t>В действии шестерок благоприятна вечная</a:t>
            </a:r>
          </a:p>
          <a:p>
            <a:r>
              <a:rPr lang="ru-RU" altLang="ru-RU" sz="1400">
                <a:solidFill>
                  <a:srgbClr val="000000"/>
                </a:solidFill>
              </a:rPr>
              <a:t>стойкость</a:t>
            </a:r>
            <a:r>
              <a:rPr lang="ru-RU" altLang="ru-RU" sz="1400"/>
              <a:t> </a:t>
            </a:r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65088" y="584200"/>
            <a:ext cx="4759325" cy="59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200"/>
              </a:lnSpc>
            </a:pPr>
            <a:r>
              <a:rPr lang="ru-RU" altLang="ru-RU"/>
              <a:t>   Благоприятна стойкость кобылицы.</a:t>
            </a:r>
            <a:br>
              <a:rPr lang="ru-RU" altLang="ru-RU"/>
            </a:br>
            <a:r>
              <a:rPr lang="ru-RU" altLang="ru-RU"/>
              <a:t>   На северо-востоке нету друга. </a:t>
            </a:r>
          </a:p>
          <a:p>
            <a:pPr eaLnBrk="1" hangingPunct="1">
              <a:lnSpc>
                <a:spcPts val="2200"/>
              </a:lnSpc>
              <a:spcBef>
                <a:spcPct val="70000"/>
              </a:spcBef>
            </a:pPr>
            <a:r>
              <a:rPr lang="ru-RU" altLang="ru-RU" sz="1400"/>
              <a:t>1</a:t>
            </a:r>
            <a:r>
              <a:rPr lang="ru-RU" altLang="ru-RU"/>
              <a:t> И если иней под ногами серебрится, </a:t>
            </a:r>
            <a:br>
              <a:rPr lang="ru-RU" altLang="ru-RU"/>
            </a:br>
            <a:r>
              <a:rPr lang="ru-RU" altLang="ru-RU"/>
              <a:t> </a:t>
            </a:r>
            <a:r>
              <a:rPr lang="ru-RU" altLang="ru-RU" sz="1400"/>
              <a:t>  </a:t>
            </a:r>
            <a:r>
              <a:rPr lang="ru-RU" altLang="ru-RU"/>
              <a:t>Жди крепкий лед и завыванье вьюги. </a:t>
            </a:r>
          </a:p>
          <a:p>
            <a:pPr eaLnBrk="1" hangingPunct="1">
              <a:lnSpc>
                <a:spcPts val="2200"/>
              </a:lnSpc>
              <a:spcBef>
                <a:spcPct val="70000"/>
              </a:spcBef>
            </a:pPr>
            <a:r>
              <a:rPr lang="ru-RU" altLang="ru-RU" sz="1400"/>
              <a:t>2</a:t>
            </a:r>
            <a:r>
              <a:rPr lang="ru-RU" altLang="ru-RU"/>
              <a:t> Углов же нет у плоского квадрата! </a:t>
            </a:r>
            <a:br>
              <a:rPr lang="ru-RU" altLang="ru-RU"/>
            </a:br>
            <a:r>
              <a:rPr lang="ru-RU" altLang="ru-RU" sz="1400"/>
              <a:t>    </a:t>
            </a:r>
            <a:r>
              <a:rPr lang="ru-RU" altLang="ru-RU"/>
              <a:t>И ни к чему твои приготовленья. </a:t>
            </a:r>
          </a:p>
          <a:p>
            <a:pPr eaLnBrk="1" hangingPunct="1">
              <a:lnSpc>
                <a:spcPts val="2200"/>
              </a:lnSpc>
              <a:spcBef>
                <a:spcPct val="70000"/>
              </a:spcBef>
            </a:pPr>
            <a:r>
              <a:rPr lang="ru-RU" altLang="ru-RU" sz="1400"/>
              <a:t>3</a:t>
            </a:r>
            <a:r>
              <a:rPr lang="ru-RU" altLang="ru-RU"/>
              <a:t> Умерь свой блеск и качеств проявленье, </a:t>
            </a:r>
            <a:br>
              <a:rPr lang="ru-RU" altLang="ru-RU"/>
            </a:br>
            <a:r>
              <a:rPr lang="ru-RU" altLang="ru-RU" sz="1400"/>
              <a:t>    </a:t>
            </a:r>
            <a:r>
              <a:rPr lang="ru-RU" altLang="ru-RU"/>
              <a:t>Безропотно иди за старшим братом. </a:t>
            </a:r>
          </a:p>
          <a:p>
            <a:pPr eaLnBrk="1" hangingPunct="1">
              <a:lnSpc>
                <a:spcPts val="2200"/>
              </a:lnSpc>
              <a:spcBef>
                <a:spcPct val="70000"/>
              </a:spcBef>
            </a:pPr>
            <a:r>
              <a:rPr lang="ru-RU" altLang="ru-RU" sz="1400"/>
              <a:t>4</a:t>
            </a:r>
            <a:r>
              <a:rPr lang="ru-RU" altLang="ru-RU"/>
              <a:t> Потуже завяжи мешок желаний, </a:t>
            </a:r>
            <a:br>
              <a:rPr lang="ru-RU" altLang="ru-RU"/>
            </a:br>
            <a:r>
              <a:rPr lang="ru-RU" altLang="ru-RU"/>
              <a:t> </a:t>
            </a:r>
            <a:r>
              <a:rPr lang="ru-RU" altLang="ru-RU" sz="1400"/>
              <a:t>  </a:t>
            </a:r>
            <a:r>
              <a:rPr lang="ru-RU" altLang="ru-RU"/>
              <a:t>Не жди хвалы – тогда хулы не будет. </a:t>
            </a:r>
          </a:p>
          <a:p>
            <a:pPr eaLnBrk="1" hangingPunct="1">
              <a:lnSpc>
                <a:spcPts val="2200"/>
              </a:lnSpc>
              <a:spcBef>
                <a:spcPct val="70000"/>
              </a:spcBef>
            </a:pPr>
            <a:r>
              <a:rPr lang="ru-RU" altLang="ru-RU" sz="1400"/>
              <a:t>5</a:t>
            </a:r>
            <a:r>
              <a:rPr lang="ru-RU" altLang="ru-RU"/>
              <a:t> И счастье изначальное пребудет –</a:t>
            </a:r>
            <a:br>
              <a:rPr lang="ru-RU" altLang="ru-RU"/>
            </a:br>
            <a:r>
              <a:rPr lang="ru-RU" altLang="ru-RU" sz="1400"/>
              <a:t>    </a:t>
            </a:r>
            <a:r>
              <a:rPr lang="ru-RU" altLang="ru-RU"/>
              <a:t>Как желтой юбки колыханье. </a:t>
            </a:r>
          </a:p>
          <a:p>
            <a:pPr eaLnBrk="1" hangingPunct="1">
              <a:lnSpc>
                <a:spcPts val="2200"/>
              </a:lnSpc>
              <a:spcBef>
                <a:spcPct val="70000"/>
              </a:spcBef>
            </a:pPr>
            <a:r>
              <a:rPr lang="ru-RU" altLang="ru-RU" sz="1400"/>
              <a:t>6</a:t>
            </a:r>
            <a:r>
              <a:rPr lang="ru-RU" altLang="ru-RU"/>
              <a:t> Сумей не перейти через границы. </a:t>
            </a:r>
            <a:br>
              <a:rPr lang="ru-RU" altLang="ru-RU"/>
            </a:br>
            <a:r>
              <a:rPr lang="ru-RU" altLang="ru-RU"/>
              <a:t> </a:t>
            </a:r>
            <a:r>
              <a:rPr lang="ru-RU" altLang="ru-RU" sz="1400"/>
              <a:t>  </a:t>
            </a:r>
            <a:r>
              <a:rPr lang="ru-RU" altLang="ru-RU"/>
              <a:t>Там синий с желтым борются драконы. </a:t>
            </a:r>
          </a:p>
          <a:p>
            <a:pPr eaLnBrk="1" hangingPunct="1">
              <a:lnSpc>
                <a:spcPts val="2200"/>
              </a:lnSpc>
              <a:spcBef>
                <a:spcPct val="70000"/>
              </a:spcBef>
            </a:pPr>
            <a:r>
              <a:rPr lang="ru-RU" altLang="ru-RU"/>
              <a:t>   И кровь – как дождь, и гром – как стоны. </a:t>
            </a:r>
            <a:br>
              <a:rPr lang="ru-RU" altLang="ru-RU"/>
            </a:br>
            <a:r>
              <a:rPr lang="ru-RU" altLang="ru-RU"/>
              <a:t>   Пребудет вечной стойкость кобылицы.  </a:t>
            </a:r>
          </a:p>
        </p:txBody>
      </p:sp>
      <p:sp>
        <p:nvSpPr>
          <p:cNvPr id="12294" name="Line 8"/>
          <p:cNvSpPr>
            <a:spLocks noChangeShapeType="1"/>
          </p:cNvSpPr>
          <p:nvPr/>
        </p:nvSpPr>
        <p:spPr bwMode="auto">
          <a:xfrm>
            <a:off x="4751388" y="728663"/>
            <a:ext cx="0" cy="5868987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48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0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4725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304176" y="900020"/>
            <a:ext cx="5544188" cy="55173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49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0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922691"/>
            <a:ext cx="1800000" cy="18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2758691"/>
            <a:ext cx="1800000" cy="18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4594691"/>
            <a:ext cx="1800000" cy="18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61" y="922691"/>
            <a:ext cx="1800000" cy="18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61" y="4594691"/>
            <a:ext cx="1800000" cy="180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922691"/>
            <a:ext cx="1800000" cy="180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2758691"/>
            <a:ext cx="1800000" cy="18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4594691"/>
            <a:ext cx="1800000" cy="180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61" y="2760038"/>
            <a:ext cx="1237769" cy="180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3588" y="260648"/>
            <a:ext cx="700627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 smtClean="0"/>
              <a:t>Путь Перемен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sz="2800" i="1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Полёт Бумажного Змея</a:t>
            </a: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1520" y="2030352"/>
            <a:ext cx="1842620" cy="13295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/>
              <a:t>это </a:t>
            </a:r>
            <a:r>
              <a:rPr lang="ru-RU" sz="2400" dirty="0" smtClean="0"/>
              <a:t>оживший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бумажный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змей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800708"/>
            <a:ext cx="3960000" cy="57587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00" y="1852731"/>
            <a:ext cx="2520000" cy="252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63329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286022"/>
              </p:ext>
            </p:extLst>
          </p:nvPr>
        </p:nvGraphicFramePr>
        <p:xfrm>
          <a:off x="3491880" y="224644"/>
          <a:ext cx="3960000" cy="201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80000"/>
                <a:gridCol w="1980000"/>
              </a:tblGrid>
              <a:tr h="100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Белая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лошадь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effectLst/>
                          <a:highlight>
                            <a:srgbClr val="FFFF00"/>
                          </a:highlight>
                        </a:rPr>
                        <a:t>НЕ</a:t>
                      </a:r>
                      <a:r>
                        <a:rPr lang="ru-RU" sz="2400" dirty="0" err="1">
                          <a:effectLst/>
                        </a:rPr>
                        <a:t>белая</a:t>
                      </a:r>
                      <a:endParaRPr lang="ru-RU" sz="2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лошадь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0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Белая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effectLst/>
                          <a:highlight>
                            <a:srgbClr val="00FFFF"/>
                          </a:highlight>
                        </a:rPr>
                        <a:t>НЕ</a:t>
                      </a:r>
                      <a:r>
                        <a:rPr lang="ru-RU" sz="2400" dirty="0" err="1">
                          <a:effectLst/>
                        </a:rPr>
                        <a:t>лошадь</a:t>
                      </a:r>
                      <a:r>
                        <a:rPr lang="ru-RU" sz="2400" dirty="0">
                          <a:effectLst/>
                        </a:rPr>
                        <a:t>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effectLst/>
                          <a:highlight>
                            <a:srgbClr val="FFFF00"/>
                          </a:highlight>
                        </a:rPr>
                        <a:t>НЕ</a:t>
                      </a:r>
                      <a:r>
                        <a:rPr lang="ru-RU" sz="2400" dirty="0" err="1">
                          <a:effectLst/>
                        </a:rPr>
                        <a:t>белая</a:t>
                      </a:r>
                      <a:endParaRPr lang="ru-RU" sz="2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effectLst/>
                          <a:highlight>
                            <a:srgbClr val="00FFFF"/>
                          </a:highlight>
                        </a:rPr>
                        <a:t>НЕ</a:t>
                      </a:r>
                      <a:r>
                        <a:rPr lang="ru-RU" sz="2400" dirty="0" err="1">
                          <a:effectLst/>
                        </a:rPr>
                        <a:t>лошадь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715977"/>
              </p:ext>
            </p:extLst>
          </p:nvPr>
        </p:nvGraphicFramePr>
        <p:xfrm>
          <a:off x="143508" y="3610740"/>
          <a:ext cx="8856984" cy="2518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36252"/>
                <a:gridCol w="3423804"/>
                <a:gridCol w="2696928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Белая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лошадь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Лошади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других </a:t>
                      </a:r>
                      <a:r>
                        <a:rPr lang="ru-RU" sz="2400" dirty="0">
                          <a:effectLst/>
                        </a:rPr>
                        <a:t>мастей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highlight>
                            <a:srgbClr val="FFFF00"/>
                          </a:highlight>
                        </a:rPr>
                        <a:t>Черная</a:t>
                      </a:r>
                      <a:r>
                        <a:rPr lang="ru-RU" sz="2400">
                          <a:effectLst/>
                        </a:rPr>
                        <a:t> лошадь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0" baseline="0" dirty="0" smtClean="0">
                          <a:effectLst/>
                        </a:rPr>
                        <a:t>Белые животные</a:t>
                      </a:r>
                      <a:endParaRPr lang="ru-RU" sz="2400" spc="0" baseline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других пород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Животные других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мастей и пород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Черные животные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других пород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Белая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highlight>
                            <a:srgbClr val="00FFFF"/>
                          </a:highlight>
                        </a:rPr>
                        <a:t>корова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Коровы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других </a:t>
                      </a:r>
                      <a:r>
                        <a:rPr lang="ru-RU" sz="2400" dirty="0">
                          <a:effectLst/>
                        </a:rPr>
                        <a:t>мастей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highlight>
                            <a:srgbClr val="FFFF00"/>
                          </a:highlight>
                        </a:rPr>
                        <a:t>Черная</a:t>
                      </a:r>
                      <a:r>
                        <a:rPr lang="ru-RU" sz="2400" dirty="0" smtClean="0">
                          <a:effectLst/>
                        </a:rPr>
                        <a:t> </a:t>
                      </a:r>
                      <a:r>
                        <a:rPr lang="ru-RU" sz="2400" dirty="0" smtClean="0">
                          <a:effectLst/>
                          <a:highlight>
                            <a:srgbClr val="00FFFF"/>
                          </a:highlight>
                        </a:rPr>
                        <a:t>корова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5516" y="332656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КОНТРАДИКТОРНОЕ </a:t>
            </a:r>
            <a:r>
              <a:rPr lang="ru-RU" sz="2000" b="1" dirty="0" smtClean="0">
                <a:solidFill>
                  <a:srgbClr val="FF0000"/>
                </a:solidFill>
                <a:sym typeface="Symbol"/>
              </a:rPr>
              <a:t>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r>
              <a:rPr lang="ru-RU" sz="2000" dirty="0" smtClean="0"/>
              <a:t>ОТРИЦАНИЕ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15516" y="2593357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КОНТРАРНОЕ</a:t>
            </a:r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sz="2000" dirty="0" smtClean="0"/>
              <a:t>ОТРИЦАНИЕ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sym typeface="Symbol"/>
              </a:rPr>
              <a:t>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5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2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9246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304176" y="900020"/>
            <a:ext cx="5544188" cy="55173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50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0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922691"/>
            <a:ext cx="1800000" cy="18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2758691"/>
            <a:ext cx="1800000" cy="18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4594691"/>
            <a:ext cx="1800000" cy="18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61" y="922691"/>
            <a:ext cx="1800000" cy="18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61" y="4594691"/>
            <a:ext cx="1800000" cy="180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922691"/>
            <a:ext cx="1800000" cy="180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2758691"/>
            <a:ext cx="1800000" cy="18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4594691"/>
            <a:ext cx="1800000" cy="180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61" y="2760038"/>
            <a:ext cx="1237769" cy="180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3588" y="260648"/>
            <a:ext cx="700627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 smtClean="0"/>
              <a:t>Путь Перемен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sz="2800" i="1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Полёт Бумажного Змея</a:t>
            </a: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V="1">
            <a:off x="5048288" y="1993603"/>
            <a:ext cx="0" cy="1599851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51520" y="2030352"/>
            <a:ext cx="1842620" cy="13295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/>
              <a:t>это </a:t>
            </a:r>
            <a:r>
              <a:rPr lang="ru-RU" sz="2400" dirty="0" smtClean="0"/>
              <a:t>оживший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бумажный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змей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800708"/>
            <a:ext cx="3960000" cy="57587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00" y="1852731"/>
            <a:ext cx="2520000" cy="25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96" y="1852785"/>
            <a:ext cx="2520000" cy="252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400" y="1064400"/>
            <a:ext cx="4320000" cy="432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5" name="TextBox 34"/>
          <p:cNvSpPr txBox="1"/>
          <p:nvPr/>
        </p:nvSpPr>
        <p:spPr>
          <a:xfrm>
            <a:off x="160116" y="2016247"/>
            <a:ext cx="1881412" cy="17727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 smtClean="0"/>
              <a:t>двигаясь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сам </a:t>
            </a:r>
            <a:r>
              <a:rPr lang="ru-RU" sz="2400" dirty="0"/>
              <a:t>по себе, </a:t>
            </a:r>
            <a:endParaRPr lang="ru-RU" sz="2400" dirty="0" smtClean="0"/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взлетает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 </a:t>
            </a:r>
            <a:r>
              <a:rPr lang="ru-RU" sz="2400" dirty="0"/>
              <a:t>в НЕБО</a:t>
            </a:r>
          </a:p>
        </p:txBody>
      </p:sp>
    </p:spTree>
    <p:extLst>
      <p:ext uri="{BB962C8B-B14F-4D97-AF65-F5344CB8AC3E}">
        <p14:creationId xmlns:p14="http://schemas.microsoft.com/office/powerpoint/2010/main" val="33451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304176" y="900020"/>
            <a:ext cx="5544188" cy="55173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51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0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922691"/>
            <a:ext cx="1800000" cy="18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2758691"/>
            <a:ext cx="1800000" cy="18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4594691"/>
            <a:ext cx="1800000" cy="18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61" y="922691"/>
            <a:ext cx="1800000" cy="18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61" y="4594691"/>
            <a:ext cx="1800000" cy="180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922691"/>
            <a:ext cx="1800000" cy="180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2758691"/>
            <a:ext cx="1800000" cy="18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4594691"/>
            <a:ext cx="1800000" cy="180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61" y="2760038"/>
            <a:ext cx="1237769" cy="180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3588" y="260648"/>
            <a:ext cx="700627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 smtClean="0"/>
              <a:t>Путь Перемен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sz="2800" i="1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Полёт Бумажного Змея</a:t>
            </a: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V="1">
            <a:off x="5048288" y="1993603"/>
            <a:ext cx="0" cy="1599851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60116" y="2016247"/>
            <a:ext cx="1881412" cy="17727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 smtClean="0"/>
              <a:t>двигаясь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сам </a:t>
            </a:r>
            <a:r>
              <a:rPr lang="ru-RU" sz="2400" dirty="0"/>
              <a:t>по себе, </a:t>
            </a:r>
            <a:endParaRPr lang="ru-RU" sz="2400" dirty="0" smtClean="0"/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взлетает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 </a:t>
            </a:r>
            <a:r>
              <a:rPr lang="ru-RU" sz="2400" dirty="0"/>
              <a:t>в НЕБО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96" y="1852785"/>
            <a:ext cx="2520000" cy="2520000"/>
          </a:xfrm>
          <a:prstGeom prst="rect">
            <a:avLst/>
          </a:prstGeom>
        </p:spPr>
      </p:pic>
      <p:cxnSp>
        <p:nvCxnSpPr>
          <p:cNvPr id="22" name="Прямая со стрелкой 21"/>
          <p:cNvCxnSpPr/>
          <p:nvPr/>
        </p:nvCxnSpPr>
        <p:spPr>
          <a:xfrm rot="16200000" flipV="1">
            <a:off x="4182480" y="1127794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400" y="1064400"/>
            <a:ext cx="4320000" cy="432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88" y="1848678"/>
            <a:ext cx="2520000" cy="252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92" y="1060293"/>
            <a:ext cx="4320000" cy="432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19147" y="2024844"/>
            <a:ext cx="2130135" cy="17727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 smtClean="0"/>
              <a:t>горизонтально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ложится 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на гладь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ОЗЕРА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3019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9147" y="2024844"/>
            <a:ext cx="2130135" cy="17727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 smtClean="0"/>
              <a:t>горизонтально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ложится 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на гладь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ОЗЕРА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304176" y="900020"/>
            <a:ext cx="5544188" cy="55173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52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0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922691"/>
            <a:ext cx="1800000" cy="18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2758691"/>
            <a:ext cx="1800000" cy="18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4594691"/>
            <a:ext cx="1800000" cy="18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61" y="922691"/>
            <a:ext cx="1800000" cy="18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61" y="4594691"/>
            <a:ext cx="1800000" cy="180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922691"/>
            <a:ext cx="1800000" cy="180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2758691"/>
            <a:ext cx="1800000" cy="18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4594691"/>
            <a:ext cx="1800000" cy="180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61" y="2760038"/>
            <a:ext cx="1237769" cy="180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3588" y="260648"/>
            <a:ext cx="700627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 smtClean="0"/>
              <a:t>Путь Перемен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sz="2800" i="1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Полёт Бумажного Змея</a:t>
            </a: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V="1">
            <a:off x="5048288" y="1993603"/>
            <a:ext cx="0" cy="1599851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16200000" flipV="1">
            <a:off x="4182480" y="1127794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10800000" flipV="1">
            <a:off x="3316672" y="1988840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88" y="1848678"/>
            <a:ext cx="2520000" cy="2520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92" y="1060293"/>
            <a:ext cx="4320000" cy="4320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37" y="1841121"/>
            <a:ext cx="2520000" cy="252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41" y="1052736"/>
            <a:ext cx="4320000" cy="432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366549" y="2041101"/>
            <a:ext cx="1468031" cy="22159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 smtClean="0"/>
              <a:t>сильно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трепещет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в лучах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утреннего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ОГНЯ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2517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304176" y="900020"/>
            <a:ext cx="5544188" cy="55173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53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0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922691"/>
            <a:ext cx="1800000" cy="18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2758691"/>
            <a:ext cx="1800000" cy="18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4594691"/>
            <a:ext cx="1800000" cy="18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61" y="922691"/>
            <a:ext cx="1800000" cy="18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61" y="4594691"/>
            <a:ext cx="1800000" cy="180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922691"/>
            <a:ext cx="1800000" cy="180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2758691"/>
            <a:ext cx="1800000" cy="18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4594691"/>
            <a:ext cx="1800000" cy="180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61" y="2760038"/>
            <a:ext cx="1237769" cy="180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3588" y="260648"/>
            <a:ext cx="700627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 smtClean="0"/>
              <a:t>Путь Перемен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sz="2800" i="1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Полёт Бумажного Змея</a:t>
            </a: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V="1">
            <a:off x="5048288" y="1993603"/>
            <a:ext cx="0" cy="1599851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16200000" flipV="1">
            <a:off x="4182480" y="1127794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10800000" flipV="1">
            <a:off x="3316672" y="1988840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0800000" flipV="1">
            <a:off x="3311861" y="3664892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37" y="1841121"/>
            <a:ext cx="2520000" cy="25200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66549" y="2041101"/>
            <a:ext cx="1468031" cy="22159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 smtClean="0"/>
              <a:t>сильно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трепещет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в лучах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утреннего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ОГНЯ</a:t>
            </a:r>
            <a:endParaRPr lang="ru-RU" sz="2400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00" y="1841121"/>
            <a:ext cx="2520000" cy="252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230157" y="2060848"/>
            <a:ext cx="1757340" cy="17727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/>
              <a:t>балансируя</a:t>
            </a:r>
            <a:r>
              <a:rPr lang="ru-RU" sz="2400" dirty="0" smtClean="0"/>
              <a:t>,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тянется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навстречу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ГРОМУ</a:t>
            </a:r>
            <a:endParaRPr lang="ru-RU" sz="2400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41" y="1052736"/>
            <a:ext cx="4320000" cy="43200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04" y="1052736"/>
            <a:ext cx="4320000" cy="432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082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304176" y="900020"/>
            <a:ext cx="5544188" cy="55173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54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0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922691"/>
            <a:ext cx="1800000" cy="18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2758691"/>
            <a:ext cx="1800000" cy="18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4594691"/>
            <a:ext cx="1800000" cy="18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61" y="922691"/>
            <a:ext cx="1800000" cy="18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61" y="4594691"/>
            <a:ext cx="1800000" cy="180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922691"/>
            <a:ext cx="1800000" cy="180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2758691"/>
            <a:ext cx="1800000" cy="18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4594691"/>
            <a:ext cx="1800000" cy="180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61" y="2760038"/>
            <a:ext cx="1237769" cy="180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3588" y="260648"/>
            <a:ext cx="700627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 smtClean="0"/>
              <a:t>Путь Перемен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sz="2800" i="1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Полёт Бумажного Змея</a:t>
            </a: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V="1">
            <a:off x="5048288" y="1993603"/>
            <a:ext cx="0" cy="1599851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16200000" flipV="1">
            <a:off x="4182480" y="1127794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10800000" flipV="1">
            <a:off x="3316672" y="1988840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0800000" flipV="1">
            <a:off x="3311861" y="3664892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3316673" y="2030352"/>
            <a:ext cx="3387799" cy="3364534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00" y="1841121"/>
            <a:ext cx="2520000" cy="25200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30157" y="2060848"/>
            <a:ext cx="1757340" cy="17727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/>
              <a:t>балансируя</a:t>
            </a:r>
            <a:r>
              <a:rPr lang="ru-RU" sz="2400" dirty="0" smtClean="0"/>
              <a:t>,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тянется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навстречу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ГРОМУ</a:t>
            </a:r>
            <a:endParaRPr lang="ru-RU" sz="2400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04" y="1052736"/>
            <a:ext cx="4320000" cy="4320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00" y="1841121"/>
            <a:ext cx="2520000" cy="252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168796" y="2060848"/>
            <a:ext cx="1880065" cy="17727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 smtClean="0"/>
              <a:t>подобно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парусу ловит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дыхание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ВЕТРА</a:t>
            </a:r>
            <a:endParaRPr lang="ru-RU" sz="2400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04" y="1052736"/>
            <a:ext cx="4320000" cy="432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964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xit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304176" y="900020"/>
            <a:ext cx="5544188" cy="55173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55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0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922691"/>
            <a:ext cx="1800000" cy="18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2758691"/>
            <a:ext cx="1800000" cy="18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4594691"/>
            <a:ext cx="1800000" cy="18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61" y="922691"/>
            <a:ext cx="1800000" cy="18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61" y="4594691"/>
            <a:ext cx="1800000" cy="180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922691"/>
            <a:ext cx="1800000" cy="180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2758691"/>
            <a:ext cx="1800000" cy="18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4594691"/>
            <a:ext cx="1800000" cy="180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61" y="2760038"/>
            <a:ext cx="1237769" cy="180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3588" y="260648"/>
            <a:ext cx="700627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 smtClean="0"/>
              <a:t>Путь Перемен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sz="2800" i="1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Полёт Бумажного Змея</a:t>
            </a: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V="1">
            <a:off x="5048288" y="1993603"/>
            <a:ext cx="0" cy="1599851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16200000" flipV="1">
            <a:off x="4182480" y="1127794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10800000" flipV="1">
            <a:off x="3316672" y="1988840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0800000" flipV="1">
            <a:off x="3311861" y="3664892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3316673" y="2030352"/>
            <a:ext cx="3387799" cy="3364534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10800000" flipV="1">
            <a:off x="6704472" y="2030352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00" y="1841121"/>
            <a:ext cx="2520000" cy="2520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68796" y="2060848"/>
            <a:ext cx="1880065" cy="17727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 smtClean="0"/>
              <a:t>подобно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парусу ловит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дыхание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ВЕТРА</a:t>
            </a:r>
            <a:endParaRPr lang="ru-RU" sz="2400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04" y="1052736"/>
            <a:ext cx="4320000" cy="43200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00" y="1841121"/>
            <a:ext cx="2520000" cy="252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7" name="TextBox 36"/>
          <p:cNvSpPr txBox="1"/>
          <p:nvPr/>
        </p:nvSpPr>
        <p:spPr>
          <a:xfrm>
            <a:off x="256448" y="2060848"/>
            <a:ext cx="1704761" cy="17727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 smtClean="0"/>
              <a:t>бессильно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падает 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в вечернюю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ВОДУ</a:t>
            </a:r>
            <a:endParaRPr lang="ru-RU" sz="2400" dirty="0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04" y="1052736"/>
            <a:ext cx="4320000" cy="432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8527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304176" y="900020"/>
            <a:ext cx="5544188" cy="55173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56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0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922691"/>
            <a:ext cx="1800000" cy="18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2758691"/>
            <a:ext cx="1800000" cy="18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4594691"/>
            <a:ext cx="1800000" cy="18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61" y="922691"/>
            <a:ext cx="1800000" cy="18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61" y="4594691"/>
            <a:ext cx="1800000" cy="180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922691"/>
            <a:ext cx="1800000" cy="180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2758691"/>
            <a:ext cx="1800000" cy="18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4594691"/>
            <a:ext cx="1800000" cy="180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61" y="2760038"/>
            <a:ext cx="1237769" cy="180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3588" y="260648"/>
            <a:ext cx="700627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 smtClean="0"/>
              <a:t>Путь Перемен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sz="2800" i="1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Полёт Бумажного Змея</a:t>
            </a: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V="1">
            <a:off x="5048288" y="1993603"/>
            <a:ext cx="0" cy="1599851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16200000" flipV="1">
            <a:off x="4182480" y="1127794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10800000" flipV="1">
            <a:off x="3316672" y="1988840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0800000" flipV="1">
            <a:off x="3311861" y="3664892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3316673" y="2030352"/>
            <a:ext cx="3387799" cy="3364534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10800000" flipV="1">
            <a:off x="6704472" y="2030352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10800000" flipV="1">
            <a:off x="6704472" y="3725217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00" y="1841121"/>
            <a:ext cx="2520000" cy="2520000"/>
          </a:xfrm>
          <a:prstGeom prst="rect">
            <a:avLst/>
          </a:prstGeom>
          <a:ln w="12700">
            <a:noFill/>
          </a:ln>
        </p:spPr>
      </p:pic>
      <p:sp>
        <p:nvSpPr>
          <p:cNvPr id="37" name="TextBox 36"/>
          <p:cNvSpPr txBox="1"/>
          <p:nvPr/>
        </p:nvSpPr>
        <p:spPr>
          <a:xfrm>
            <a:off x="256448" y="2060848"/>
            <a:ext cx="1704761" cy="17727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 smtClean="0"/>
              <a:t>бессильно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падает 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в вечернюю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ВОДУ</a:t>
            </a:r>
            <a:endParaRPr lang="ru-RU" sz="2400" dirty="0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04" y="1052736"/>
            <a:ext cx="4320000" cy="4320000"/>
          </a:xfrm>
          <a:prstGeom prst="rect">
            <a:avLst/>
          </a:prstGeom>
          <a:ln w="12700">
            <a:noFill/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72" y="1841121"/>
            <a:ext cx="2520000" cy="252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149088" y="2060848"/>
            <a:ext cx="1909625" cy="17727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 smtClean="0"/>
              <a:t>поднимается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вдоль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вертикалей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ГОР</a:t>
            </a:r>
            <a:endParaRPr lang="ru-RU" sz="2400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76" y="1052736"/>
            <a:ext cx="4320000" cy="432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153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304176" y="900020"/>
            <a:ext cx="5544188" cy="55173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57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0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922691"/>
            <a:ext cx="1800000" cy="18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2758691"/>
            <a:ext cx="1800000" cy="18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4594691"/>
            <a:ext cx="1800000" cy="18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61" y="922691"/>
            <a:ext cx="1800000" cy="18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61" y="4594691"/>
            <a:ext cx="1800000" cy="180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922691"/>
            <a:ext cx="1800000" cy="180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2758691"/>
            <a:ext cx="1800000" cy="18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4594691"/>
            <a:ext cx="1800000" cy="180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61" y="2760038"/>
            <a:ext cx="1237769" cy="180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3588" y="260648"/>
            <a:ext cx="700627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 smtClean="0"/>
              <a:t>Путь Перемен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sz="2800" i="1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Полёт Бумажного Змея</a:t>
            </a: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V="1">
            <a:off x="5048288" y="1993603"/>
            <a:ext cx="0" cy="1599851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16200000" flipV="1">
            <a:off x="4182480" y="1127794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10800000" flipV="1">
            <a:off x="3316672" y="1988840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0800000" flipV="1">
            <a:off x="3311861" y="3664892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3316673" y="2030352"/>
            <a:ext cx="3387799" cy="3364534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10800000" flipV="1">
            <a:off x="6704472" y="2030352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10800000" flipV="1">
            <a:off x="6704472" y="3725217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16200000" flipV="1">
            <a:off x="5838663" y="4591463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72" y="1841121"/>
            <a:ext cx="2520000" cy="2520000"/>
          </a:xfrm>
          <a:prstGeom prst="rect">
            <a:avLst/>
          </a:prstGeom>
          <a:ln w="12700">
            <a:noFill/>
          </a:ln>
        </p:spPr>
      </p:pic>
      <p:sp>
        <p:nvSpPr>
          <p:cNvPr id="34" name="TextBox 33"/>
          <p:cNvSpPr txBox="1"/>
          <p:nvPr/>
        </p:nvSpPr>
        <p:spPr>
          <a:xfrm>
            <a:off x="149088" y="2060848"/>
            <a:ext cx="1909625" cy="17727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 smtClean="0"/>
              <a:t>поднимается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вдоль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вертикалей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ГОР</a:t>
            </a:r>
            <a:endParaRPr lang="ru-RU" sz="2400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76" y="1052736"/>
            <a:ext cx="4320000" cy="4320000"/>
          </a:xfrm>
          <a:prstGeom prst="rect">
            <a:avLst/>
          </a:prstGeom>
          <a:ln w="12700">
            <a:noFill/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00" y="1841121"/>
            <a:ext cx="2520000" cy="252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-23917" y="2060848"/>
            <a:ext cx="2265492" cy="17727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spc="-100" dirty="0"/>
              <a:t>останавливаясь</a:t>
            </a:r>
            <a:r>
              <a:rPr lang="ru-RU" sz="2400" spc="-100" dirty="0" smtClean="0"/>
              <a:t>,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замирает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у самой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ЗЕМЛИ</a:t>
            </a:r>
            <a:endParaRPr lang="ru-RU" sz="2400" dirty="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04" y="1052736"/>
            <a:ext cx="4320000" cy="432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798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304176" y="900020"/>
            <a:ext cx="5544188" cy="55173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58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0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922691"/>
            <a:ext cx="1800000" cy="18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2758691"/>
            <a:ext cx="1800000" cy="18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61" y="4594691"/>
            <a:ext cx="1800000" cy="18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61" y="922691"/>
            <a:ext cx="1800000" cy="18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61" y="4594691"/>
            <a:ext cx="1800000" cy="180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922691"/>
            <a:ext cx="1800000" cy="180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2758691"/>
            <a:ext cx="1800000" cy="18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61" y="4594691"/>
            <a:ext cx="1800000" cy="180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61" y="2760038"/>
            <a:ext cx="1237769" cy="180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3588" y="260648"/>
            <a:ext cx="700627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 smtClean="0"/>
              <a:t>Путь Перемен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sz="2800" i="1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Полёт Бумажного Змея</a:t>
            </a: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V="1">
            <a:off x="5048288" y="1993603"/>
            <a:ext cx="0" cy="1599851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16200000" flipV="1">
            <a:off x="4182480" y="1127794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10800000" flipV="1">
            <a:off x="3316672" y="1988840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0800000" flipV="1">
            <a:off x="3311861" y="3664892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3316673" y="2030352"/>
            <a:ext cx="3387799" cy="3364534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10800000" flipV="1">
            <a:off x="6704472" y="2030352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10800000" flipV="1">
            <a:off x="6704472" y="3725217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16200000" flipV="1">
            <a:off x="5838663" y="4591463"/>
            <a:ext cx="0" cy="17316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00" y="1841121"/>
            <a:ext cx="2520000" cy="2520000"/>
          </a:xfrm>
          <a:prstGeom prst="rect">
            <a:avLst/>
          </a:prstGeom>
          <a:ln w="12700">
            <a:noFill/>
          </a:ln>
        </p:spPr>
      </p:pic>
      <p:sp>
        <p:nvSpPr>
          <p:cNvPr id="30" name="TextBox 29"/>
          <p:cNvSpPr txBox="1"/>
          <p:nvPr/>
        </p:nvSpPr>
        <p:spPr>
          <a:xfrm>
            <a:off x="-23917" y="2060848"/>
            <a:ext cx="2265492" cy="17727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spc="-100" dirty="0"/>
              <a:t>останавливаясь</a:t>
            </a:r>
            <a:r>
              <a:rPr lang="ru-RU" sz="2400" spc="-100" dirty="0" smtClean="0"/>
              <a:t>,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замирает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у самой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/>
              <a:t>ЗЕМЛИ</a:t>
            </a:r>
            <a:endParaRPr lang="ru-RU" sz="2400" dirty="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04" y="1052736"/>
            <a:ext cx="4320000" cy="4320000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28210897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9"/>
          <p:cNvSpPr>
            <a:spLocks noChangeArrowheads="1"/>
          </p:cNvSpPr>
          <p:nvPr/>
        </p:nvSpPr>
        <p:spPr bwMode="auto">
          <a:xfrm>
            <a:off x="142875" y="2600325"/>
            <a:ext cx="27257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b="1"/>
              <a:t>Гексаграмма № 9.</a:t>
            </a:r>
            <a:br>
              <a:rPr lang="ru-RU" altLang="ru-RU" sz="2000" b="1"/>
            </a:br>
            <a:r>
              <a:rPr lang="ru-RU" altLang="ru-RU" sz="2000" b="1" i="1"/>
              <a:t>Сяо чу</a:t>
            </a:r>
            <a:r>
              <a:rPr lang="ru-RU" altLang="ru-RU" sz="2000" b="1"/>
              <a:t> – </a:t>
            </a:r>
          </a:p>
          <a:p>
            <a:pPr eaLnBrk="1" hangingPunct="1"/>
            <a:r>
              <a:rPr lang="ru-RU" altLang="ru-RU" sz="2000" b="1"/>
              <a:t>Воспитание малым.</a:t>
            </a:r>
          </a:p>
        </p:txBody>
      </p:sp>
      <p:pic>
        <p:nvPicPr>
          <p:cNvPr id="13315" name="Picture 1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4519" y="2420938"/>
            <a:ext cx="27527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12"/>
          <p:cNvSpPr>
            <a:spLocks noChangeArrowheads="1"/>
          </p:cNvSpPr>
          <p:nvPr/>
        </p:nvSpPr>
        <p:spPr bwMode="auto">
          <a:xfrm>
            <a:off x="6227763" y="2601913"/>
            <a:ext cx="25733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b="1">
                <a:solidFill>
                  <a:srgbClr val="000000"/>
                </a:solidFill>
              </a:rPr>
              <a:t>Гексаграмма № 38.</a:t>
            </a:r>
            <a:br>
              <a:rPr lang="ru-RU" altLang="ru-RU" sz="2000" b="1">
                <a:solidFill>
                  <a:srgbClr val="000000"/>
                </a:solidFill>
              </a:rPr>
            </a:br>
            <a:r>
              <a:rPr lang="ru-RU" altLang="ru-RU" sz="2000" b="1" i="1">
                <a:solidFill>
                  <a:srgbClr val="000000"/>
                </a:solidFill>
              </a:rPr>
              <a:t>Куй</a:t>
            </a:r>
            <a:r>
              <a:rPr lang="ru-RU" altLang="ru-RU" sz="2000" b="1">
                <a:solidFill>
                  <a:srgbClr val="000000"/>
                </a:solidFill>
              </a:rPr>
              <a:t> – </a:t>
            </a:r>
          </a:p>
          <a:p>
            <a:pPr eaLnBrk="1" hangingPunct="1"/>
            <a:r>
              <a:rPr lang="ru-RU" altLang="ru-RU" sz="2000" b="1">
                <a:solidFill>
                  <a:srgbClr val="000000"/>
                </a:solidFill>
              </a:rPr>
              <a:t>Разлад.</a:t>
            </a:r>
          </a:p>
        </p:txBody>
      </p:sp>
      <p:sp>
        <p:nvSpPr>
          <p:cNvPr id="13317" name="Text Box 13"/>
          <p:cNvSpPr txBox="1">
            <a:spLocks noChangeArrowheads="1"/>
          </p:cNvSpPr>
          <p:nvPr/>
        </p:nvSpPr>
        <p:spPr bwMode="auto">
          <a:xfrm>
            <a:off x="1871663" y="620713"/>
            <a:ext cx="56673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200"/>
              <a:t>Ху гуа – ядерная гексаграмма</a:t>
            </a:r>
          </a:p>
        </p:txBody>
      </p:sp>
      <p:sp>
        <p:nvSpPr>
          <p:cNvPr id="13318" name="Text Box 14"/>
          <p:cNvSpPr txBox="1">
            <a:spLocks noChangeArrowheads="1"/>
          </p:cNvSpPr>
          <p:nvPr/>
        </p:nvSpPr>
        <p:spPr bwMode="auto">
          <a:xfrm>
            <a:off x="4138613" y="2389188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6</a:t>
            </a:r>
          </a:p>
        </p:txBody>
      </p:sp>
      <p:sp>
        <p:nvSpPr>
          <p:cNvPr id="13319" name="Text Box 16"/>
          <p:cNvSpPr txBox="1">
            <a:spLocks noChangeArrowheads="1"/>
          </p:cNvSpPr>
          <p:nvPr/>
        </p:nvSpPr>
        <p:spPr bwMode="auto">
          <a:xfrm>
            <a:off x="4138613" y="2628900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5</a:t>
            </a:r>
          </a:p>
        </p:txBody>
      </p:sp>
      <p:sp>
        <p:nvSpPr>
          <p:cNvPr id="13320" name="Text Box 17"/>
          <p:cNvSpPr txBox="1">
            <a:spLocks noChangeArrowheads="1"/>
          </p:cNvSpPr>
          <p:nvPr/>
        </p:nvSpPr>
        <p:spPr bwMode="auto">
          <a:xfrm>
            <a:off x="4138613" y="2876550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ru-RU" altLang="ru-RU" dirty="0">
                <a:solidFill>
                  <a:srgbClr val="333333"/>
                </a:solidFill>
              </a:rPr>
              <a:t>4</a:t>
            </a:r>
          </a:p>
        </p:txBody>
      </p:sp>
      <p:sp>
        <p:nvSpPr>
          <p:cNvPr id="13321" name="Text Box 18"/>
          <p:cNvSpPr txBox="1">
            <a:spLocks noChangeArrowheads="1"/>
          </p:cNvSpPr>
          <p:nvPr/>
        </p:nvSpPr>
        <p:spPr bwMode="auto">
          <a:xfrm>
            <a:off x="4138613" y="3092450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3</a:t>
            </a:r>
          </a:p>
        </p:txBody>
      </p:sp>
      <p:sp>
        <p:nvSpPr>
          <p:cNvPr id="13322" name="Text Box 19"/>
          <p:cNvSpPr txBox="1">
            <a:spLocks noChangeArrowheads="1"/>
          </p:cNvSpPr>
          <p:nvPr/>
        </p:nvSpPr>
        <p:spPr bwMode="auto">
          <a:xfrm>
            <a:off x="4138613" y="3308350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2</a:t>
            </a:r>
          </a:p>
        </p:txBody>
      </p:sp>
      <p:sp>
        <p:nvSpPr>
          <p:cNvPr id="13323" name="Text Box 20"/>
          <p:cNvSpPr txBox="1">
            <a:spLocks noChangeArrowheads="1"/>
          </p:cNvSpPr>
          <p:nvPr/>
        </p:nvSpPr>
        <p:spPr bwMode="auto">
          <a:xfrm>
            <a:off x="4138613" y="3557588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1</a:t>
            </a:r>
          </a:p>
        </p:txBody>
      </p:sp>
      <p:sp>
        <p:nvSpPr>
          <p:cNvPr id="13324" name="Text Box 21"/>
          <p:cNvSpPr txBox="1">
            <a:spLocks noChangeArrowheads="1"/>
          </p:cNvSpPr>
          <p:nvPr/>
        </p:nvSpPr>
        <p:spPr bwMode="auto">
          <a:xfrm>
            <a:off x="4738688" y="2390775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5</a:t>
            </a:r>
          </a:p>
        </p:txBody>
      </p:sp>
      <p:sp>
        <p:nvSpPr>
          <p:cNvPr id="13325" name="Text Box 22"/>
          <p:cNvSpPr txBox="1">
            <a:spLocks noChangeArrowheads="1"/>
          </p:cNvSpPr>
          <p:nvPr/>
        </p:nvSpPr>
        <p:spPr bwMode="auto">
          <a:xfrm>
            <a:off x="4738688" y="2630488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4</a:t>
            </a:r>
          </a:p>
        </p:txBody>
      </p:sp>
      <p:sp>
        <p:nvSpPr>
          <p:cNvPr id="13326" name="Text Box 23"/>
          <p:cNvSpPr txBox="1">
            <a:spLocks noChangeArrowheads="1"/>
          </p:cNvSpPr>
          <p:nvPr/>
        </p:nvSpPr>
        <p:spPr bwMode="auto">
          <a:xfrm>
            <a:off x="4738688" y="2878138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ru-RU" altLang="ru-RU" dirty="0">
                <a:solidFill>
                  <a:srgbClr val="333333"/>
                </a:solidFill>
              </a:rPr>
              <a:t>3</a:t>
            </a:r>
          </a:p>
        </p:txBody>
      </p:sp>
      <p:sp>
        <p:nvSpPr>
          <p:cNvPr id="13327" name="Text Box 24"/>
          <p:cNvSpPr txBox="1">
            <a:spLocks noChangeArrowheads="1"/>
          </p:cNvSpPr>
          <p:nvPr/>
        </p:nvSpPr>
        <p:spPr bwMode="auto">
          <a:xfrm>
            <a:off x="4738688" y="3094038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4</a:t>
            </a:r>
          </a:p>
        </p:txBody>
      </p:sp>
      <p:sp>
        <p:nvSpPr>
          <p:cNvPr id="13328" name="Text Box 25"/>
          <p:cNvSpPr txBox="1">
            <a:spLocks noChangeArrowheads="1"/>
          </p:cNvSpPr>
          <p:nvPr/>
        </p:nvSpPr>
        <p:spPr bwMode="auto">
          <a:xfrm>
            <a:off x="4738688" y="3309938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3</a:t>
            </a:r>
          </a:p>
        </p:txBody>
      </p:sp>
      <p:sp>
        <p:nvSpPr>
          <p:cNvPr id="13329" name="Text Box 26"/>
          <p:cNvSpPr txBox="1">
            <a:spLocks noChangeArrowheads="1"/>
          </p:cNvSpPr>
          <p:nvPr/>
        </p:nvSpPr>
        <p:spPr bwMode="auto">
          <a:xfrm>
            <a:off x="4738688" y="3559175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2</a:t>
            </a:r>
          </a:p>
        </p:txBody>
      </p:sp>
      <p:cxnSp>
        <p:nvCxnSpPr>
          <p:cNvPr id="13330" name="AutoShape 27"/>
          <p:cNvCxnSpPr>
            <a:cxnSpLocks noChangeShapeType="1"/>
            <a:stCxn id="13319" idx="3"/>
            <a:endCxn id="13324" idx="1"/>
          </p:cNvCxnSpPr>
          <p:nvPr/>
        </p:nvCxnSpPr>
        <p:spPr bwMode="auto">
          <a:xfrm flipV="1">
            <a:off x="4265613" y="2505075"/>
            <a:ext cx="473075" cy="238125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1" name="AutoShape 28"/>
          <p:cNvCxnSpPr>
            <a:cxnSpLocks noChangeShapeType="1"/>
            <a:stCxn id="13320" idx="3"/>
            <a:endCxn id="13325" idx="1"/>
          </p:cNvCxnSpPr>
          <p:nvPr/>
        </p:nvCxnSpPr>
        <p:spPr bwMode="auto">
          <a:xfrm flipV="1">
            <a:off x="4265613" y="2744788"/>
            <a:ext cx="473075" cy="246062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2" name="AutoShape 29"/>
          <p:cNvCxnSpPr>
            <a:cxnSpLocks noChangeShapeType="1"/>
            <a:stCxn id="13320" idx="3"/>
            <a:endCxn id="13327" idx="1"/>
          </p:cNvCxnSpPr>
          <p:nvPr/>
        </p:nvCxnSpPr>
        <p:spPr bwMode="auto">
          <a:xfrm>
            <a:off x="4265613" y="2990850"/>
            <a:ext cx="473075" cy="217488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3" name="AutoShape 30"/>
          <p:cNvCxnSpPr>
            <a:cxnSpLocks noChangeShapeType="1"/>
            <a:stCxn id="13321" idx="3"/>
            <a:endCxn id="13326" idx="1"/>
          </p:cNvCxnSpPr>
          <p:nvPr/>
        </p:nvCxnSpPr>
        <p:spPr bwMode="auto">
          <a:xfrm flipV="1">
            <a:off x="4265613" y="2992438"/>
            <a:ext cx="473075" cy="214312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4" name="AutoShape 31"/>
          <p:cNvCxnSpPr>
            <a:cxnSpLocks noChangeShapeType="1"/>
            <a:stCxn id="13321" idx="3"/>
            <a:endCxn id="13328" idx="1"/>
          </p:cNvCxnSpPr>
          <p:nvPr/>
        </p:nvCxnSpPr>
        <p:spPr bwMode="auto">
          <a:xfrm>
            <a:off x="4265613" y="3206750"/>
            <a:ext cx="473075" cy="217488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5" name="AutoShape 32"/>
          <p:cNvCxnSpPr>
            <a:cxnSpLocks noChangeShapeType="1"/>
            <a:stCxn id="13322" idx="3"/>
            <a:endCxn id="13329" idx="1"/>
          </p:cNvCxnSpPr>
          <p:nvPr/>
        </p:nvCxnSpPr>
        <p:spPr bwMode="auto">
          <a:xfrm>
            <a:off x="4265613" y="3422650"/>
            <a:ext cx="473075" cy="250825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59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25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39" y="2600325"/>
            <a:ext cx="864000" cy="7008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19" y="2839603"/>
            <a:ext cx="864000" cy="69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981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56779E-6 L 0.20868 -0.0298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34" y="-1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65201E-6 L 0.20834 0.0300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1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181577"/>
              </p:ext>
            </p:extLst>
          </p:nvPr>
        </p:nvGraphicFramePr>
        <p:xfrm>
          <a:off x="3491880" y="224644"/>
          <a:ext cx="4392000" cy="3038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4000"/>
                <a:gridCol w="1464000"/>
                <a:gridCol w="1464000"/>
              </a:tblGrid>
              <a:tr h="100800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spc="400" baseline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УНИВЕРСУМ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0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БЕЛАЯ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ЛОШАДЬ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00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968268"/>
              </p:ext>
            </p:extLst>
          </p:nvPr>
        </p:nvGraphicFramePr>
        <p:xfrm>
          <a:off x="323528" y="4077072"/>
          <a:ext cx="8064000" cy="181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88000"/>
                <a:gridCol w="2688000"/>
                <a:gridCol w="268800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</a:rPr>
                        <a:t>БЕЛАЯ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</a:rPr>
                        <a:t>ЛОШАДЬ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0" marR="54000" marT="540000" marB="54000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ЛОШАДИ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ДРУГИХ МАСТЕЙ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4000" marR="54000" marT="540000" marB="540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/>
                        </a:rPr>
                        <a:t>ЧЁРНАЯ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/>
                        </a:rPr>
                        <a:t>ЛОШАДЬ</a:t>
                      </a:r>
                      <a:endParaRPr lang="ru-RU" sz="2400" b="1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0" marR="54000" marT="540000" marB="540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5516" y="332656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КОНТРАДИКТОРНОЕ </a:t>
            </a:r>
            <a:r>
              <a:rPr lang="ru-RU" sz="2000" b="1" dirty="0" smtClean="0">
                <a:solidFill>
                  <a:srgbClr val="FF0000"/>
                </a:solidFill>
                <a:sym typeface="Symbol"/>
              </a:rPr>
              <a:t>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r>
              <a:rPr lang="ru-RU" sz="2000" dirty="0" smtClean="0"/>
              <a:t>ОТРИЦАНИЕ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15516" y="2881389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КОНТРАРНОЕ</a:t>
            </a:r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sz="2000" dirty="0" smtClean="0"/>
              <a:t>ОТРИЦАНИЕ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sym typeface="Symbol"/>
              </a:rPr>
              <a:t>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6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7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277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705" name="AutoShape 185"/>
          <p:cNvCxnSpPr>
            <a:cxnSpLocks noChangeShapeType="1"/>
          </p:cNvCxnSpPr>
          <p:nvPr/>
        </p:nvCxnSpPr>
        <p:spPr bwMode="auto">
          <a:xfrm rot="5400000" flipV="1">
            <a:off x="6119813" y="3609975"/>
            <a:ext cx="1587" cy="1439863"/>
          </a:xfrm>
          <a:prstGeom prst="curvedConnector3">
            <a:avLst>
              <a:gd name="adj1" fmla="val -14400005"/>
            </a:avLst>
          </a:prstGeom>
          <a:noFill/>
          <a:ln w="38100">
            <a:solidFill>
              <a:schemeClr val="tx1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7668" name="Text Box 148"/>
          <p:cNvSpPr txBox="1">
            <a:spLocks noChangeArrowheads="1"/>
          </p:cNvSpPr>
          <p:nvPr/>
        </p:nvSpPr>
        <p:spPr bwMode="auto">
          <a:xfrm>
            <a:off x="457200" y="3149600"/>
            <a:ext cx="82518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800"/>
              <a:t>01 </a:t>
            </a:r>
            <a:r>
              <a:rPr lang="en-US" altLang="ru-RU" sz="800"/>
              <a:t>               </a:t>
            </a:r>
            <a:r>
              <a:rPr lang="ru-RU" altLang="ru-RU" sz="800"/>
              <a:t>02 </a:t>
            </a:r>
            <a:r>
              <a:rPr lang="en-US" altLang="ru-RU" sz="800"/>
              <a:t>              </a:t>
            </a:r>
            <a:r>
              <a:rPr lang="ru-RU" altLang="ru-RU" sz="800"/>
              <a:t>23 </a:t>
            </a:r>
            <a:r>
              <a:rPr lang="en-US" altLang="ru-RU" sz="800"/>
              <a:t>              </a:t>
            </a:r>
            <a:r>
              <a:rPr lang="ru-RU" altLang="ru-RU" sz="800"/>
              <a:t>24</a:t>
            </a:r>
            <a:r>
              <a:rPr lang="ru-RU" altLang="ru-RU" sz="500"/>
              <a:t> </a:t>
            </a:r>
            <a:r>
              <a:rPr lang="en-US" altLang="ru-RU" sz="500"/>
              <a:t>                       </a:t>
            </a:r>
            <a:r>
              <a:rPr lang="ru-RU" altLang="ru-RU" sz="800"/>
              <a:t>27 </a:t>
            </a:r>
            <a:r>
              <a:rPr lang="en-US" altLang="ru-RU" sz="800"/>
              <a:t>              </a:t>
            </a:r>
            <a:r>
              <a:rPr lang="ru-RU" altLang="ru-RU" sz="800"/>
              <a:t>28</a:t>
            </a:r>
            <a:r>
              <a:rPr lang="ru-RU" altLang="ru-RU" sz="600"/>
              <a:t> </a:t>
            </a:r>
            <a:r>
              <a:rPr lang="en-US" altLang="ru-RU" sz="600"/>
              <a:t>                   </a:t>
            </a:r>
            <a:r>
              <a:rPr lang="ru-RU" altLang="ru-RU" sz="400"/>
              <a:t> </a:t>
            </a:r>
            <a:r>
              <a:rPr lang="ru-RU" altLang="ru-RU" sz="800"/>
              <a:t>37 </a:t>
            </a:r>
            <a:r>
              <a:rPr lang="en-US" altLang="ru-RU" sz="800"/>
              <a:t>              </a:t>
            </a:r>
            <a:r>
              <a:rPr lang="ru-RU" altLang="ru-RU" sz="800"/>
              <a:t>38 </a:t>
            </a:r>
            <a:r>
              <a:rPr lang="en-US" altLang="ru-RU" sz="800"/>
              <a:t>              </a:t>
            </a:r>
            <a:r>
              <a:rPr lang="ru-RU" altLang="ru-RU" sz="800"/>
              <a:t>39 </a:t>
            </a:r>
            <a:r>
              <a:rPr lang="en-US" altLang="ru-RU" sz="800"/>
              <a:t>             </a:t>
            </a:r>
            <a:r>
              <a:rPr lang="ru-RU" altLang="ru-RU" sz="800"/>
              <a:t>40 </a:t>
            </a:r>
            <a:r>
              <a:rPr lang="en-US" altLang="ru-RU" sz="800"/>
              <a:t>              </a:t>
            </a:r>
            <a:r>
              <a:rPr lang="ru-RU" altLang="ru-RU" sz="800"/>
              <a:t>43 </a:t>
            </a:r>
            <a:r>
              <a:rPr lang="en-US" altLang="ru-RU" sz="800"/>
              <a:t>              </a:t>
            </a:r>
            <a:r>
              <a:rPr lang="ru-RU" altLang="ru-RU" sz="800"/>
              <a:t>44</a:t>
            </a:r>
            <a:r>
              <a:rPr lang="ru-RU" altLang="ru-RU" sz="400"/>
              <a:t> </a:t>
            </a:r>
            <a:r>
              <a:rPr lang="en-US" altLang="ru-RU" sz="400"/>
              <a:t>                             </a:t>
            </a:r>
            <a:r>
              <a:rPr lang="ru-RU" altLang="ru-RU" sz="800"/>
              <a:t>53 </a:t>
            </a:r>
            <a:r>
              <a:rPr lang="en-US" altLang="ru-RU" sz="800"/>
              <a:t>              </a:t>
            </a:r>
            <a:r>
              <a:rPr lang="ru-RU" altLang="ru-RU" sz="800"/>
              <a:t>54</a:t>
            </a:r>
            <a:r>
              <a:rPr lang="ru-RU" altLang="ru-RU" sz="600"/>
              <a:t> </a:t>
            </a:r>
            <a:r>
              <a:rPr lang="en-US" altLang="ru-RU" sz="600"/>
              <a:t>                    </a:t>
            </a:r>
            <a:r>
              <a:rPr lang="ru-RU" altLang="ru-RU" sz="800"/>
              <a:t>63 </a:t>
            </a:r>
            <a:r>
              <a:rPr lang="en-US" altLang="ru-RU" sz="800"/>
              <a:t>              </a:t>
            </a:r>
            <a:r>
              <a:rPr lang="ru-RU" altLang="ru-RU" sz="800"/>
              <a:t>64</a:t>
            </a:r>
          </a:p>
        </p:txBody>
      </p:sp>
      <p:pic>
        <p:nvPicPr>
          <p:cNvPr id="107523" name="Picture 3" descr="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13" y="2600325"/>
            <a:ext cx="360362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7" name="Picture 7" descr="6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2600325"/>
            <a:ext cx="360362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11"/>
          <p:cNvGrpSpPr>
            <a:grpSpLocks/>
          </p:cNvGrpSpPr>
          <p:nvPr/>
        </p:nvGrpSpPr>
        <p:grpSpPr bwMode="auto">
          <a:xfrm>
            <a:off x="231775" y="1266825"/>
            <a:ext cx="8420100" cy="204788"/>
            <a:chOff x="146" y="798"/>
            <a:chExt cx="5304" cy="129"/>
          </a:xfrm>
        </p:grpSpPr>
        <p:pic>
          <p:nvPicPr>
            <p:cNvPr id="14577" name="Picture 9" descr="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78" name="Picture 10" descr="0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79" name="Picture 11" descr="0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80" name="Picture 14" descr="0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81" name="Picture 15" descr="0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82" name="Picture 25" descr="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83" name="Picture 26" descr="2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84" name="Picture 29" descr="2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85" name="Picture 30" descr="2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86" name="Picture 33" descr="27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87" name="Picture 35" descr="29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88" name="Picture 47" descr="41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89" name="Picture 48" descr="4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90" name="Picture 63" descr="59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91" name="Picture 64" descr="6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92" name="Picture 65" descr="6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187"/>
          <p:cNvGrpSpPr>
            <a:grpSpLocks/>
          </p:cNvGrpSpPr>
          <p:nvPr/>
        </p:nvGrpSpPr>
        <p:grpSpPr bwMode="auto">
          <a:xfrm>
            <a:off x="90488" y="1266825"/>
            <a:ext cx="8701087" cy="206375"/>
            <a:chOff x="57" y="798"/>
            <a:chExt cx="5481" cy="130"/>
          </a:xfrm>
        </p:grpSpPr>
        <p:pic>
          <p:nvPicPr>
            <p:cNvPr id="14561" name="Picture 6" descr="14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6" y="799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62" name="Picture 8" descr="01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63" name="Picture 20" descr="13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64" name="Picture 34" descr="28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65" name="Picture 36" descr="30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66" name="Picture 37" descr="31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67" name="Picture 38" descr="32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68" name="Picture 39" descr="33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69" name="Picture 40" descr="34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70" name="Picture 49" descr="43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71" name="Picture 50" descr="44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72" name="Picture 55" descr="4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73" name="Picture 56" descr="5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74" name="Picture 59" descr="55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75" name="Picture 60" descr="56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76" name="Picture 66" descr="6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7587" name="Picture 67" descr="63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63" y="2600325"/>
            <a:ext cx="360362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88" name="Picture 68" descr="01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600325"/>
            <a:ext cx="360363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89" name="Picture 69" descr="02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2600325"/>
            <a:ext cx="360363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90" name="Picture 70" descr="39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600325"/>
            <a:ext cx="360363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91" name="Picture 71" descr="24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2600325"/>
            <a:ext cx="360363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92" name="Picture 72" descr="38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600325"/>
            <a:ext cx="360363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93" name="Picture 73" descr="37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2600325"/>
            <a:ext cx="360363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94" name="Picture 74" descr="23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2600325"/>
            <a:ext cx="360363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95" name="Picture 75" descr="44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2600325"/>
            <a:ext cx="360362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96" name="Picture 76" descr="44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3" y="2600325"/>
            <a:ext cx="360362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54" name="Text Box 77"/>
          <p:cNvSpPr txBox="1">
            <a:spLocks noChangeArrowheads="1"/>
          </p:cNvSpPr>
          <p:nvPr/>
        </p:nvSpPr>
        <p:spPr bwMode="auto">
          <a:xfrm>
            <a:off x="98425" y="1119188"/>
            <a:ext cx="89757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800"/>
              <a:t>01 02 03 04 05 06</a:t>
            </a:r>
            <a:r>
              <a:rPr lang="ru-RU" altLang="ru-RU" sz="600"/>
              <a:t> </a:t>
            </a:r>
            <a:r>
              <a:rPr lang="ru-RU" altLang="ru-RU" sz="800"/>
              <a:t>07 08 09 10</a:t>
            </a:r>
            <a:r>
              <a:rPr lang="ru-RU" altLang="ru-RU" sz="600"/>
              <a:t> </a:t>
            </a:r>
            <a:r>
              <a:rPr lang="ru-RU" altLang="ru-RU" sz="800"/>
              <a:t>11 12 13 14</a:t>
            </a:r>
            <a:r>
              <a:rPr lang="ru-RU" altLang="ru-RU" sz="200"/>
              <a:t> </a:t>
            </a:r>
            <a:r>
              <a:rPr lang="ru-RU" altLang="ru-RU" sz="800"/>
              <a:t>15 16 17 18 19 20 21 22 23 24</a:t>
            </a:r>
            <a:r>
              <a:rPr lang="ru-RU" altLang="ru-RU" sz="500"/>
              <a:t> </a:t>
            </a:r>
            <a:r>
              <a:rPr lang="ru-RU" altLang="ru-RU" sz="800"/>
              <a:t>25 26 27 28</a:t>
            </a:r>
            <a:r>
              <a:rPr lang="ru-RU" altLang="ru-RU" sz="600"/>
              <a:t> </a:t>
            </a:r>
            <a:r>
              <a:rPr lang="ru-RU" altLang="ru-RU" sz="800"/>
              <a:t>29 30</a:t>
            </a:r>
            <a:r>
              <a:rPr lang="ru-RU" altLang="ru-RU" sz="600"/>
              <a:t> </a:t>
            </a:r>
            <a:r>
              <a:rPr lang="ru-RU" altLang="ru-RU" sz="800"/>
              <a:t>31 32 33 34 35 36</a:t>
            </a:r>
            <a:r>
              <a:rPr lang="ru-RU" altLang="ru-RU" sz="400"/>
              <a:t> </a:t>
            </a:r>
            <a:r>
              <a:rPr lang="ru-RU" altLang="ru-RU" sz="800"/>
              <a:t>37 38 39 40 41 42 43 44</a:t>
            </a:r>
            <a:r>
              <a:rPr lang="ru-RU" altLang="ru-RU" sz="400"/>
              <a:t> </a:t>
            </a:r>
            <a:r>
              <a:rPr lang="ru-RU" altLang="ru-RU" sz="800"/>
              <a:t>45 46 47 48</a:t>
            </a:r>
            <a:r>
              <a:rPr lang="ru-RU" altLang="ru-RU" sz="400"/>
              <a:t> </a:t>
            </a:r>
            <a:r>
              <a:rPr lang="ru-RU" altLang="ru-RU" sz="800"/>
              <a:t>49 50</a:t>
            </a:r>
            <a:r>
              <a:rPr lang="ru-RU" altLang="ru-RU" sz="600"/>
              <a:t> </a:t>
            </a:r>
            <a:r>
              <a:rPr lang="ru-RU" altLang="ru-RU" sz="800"/>
              <a:t>51 52 53 54</a:t>
            </a:r>
            <a:r>
              <a:rPr lang="ru-RU" altLang="ru-RU" sz="600"/>
              <a:t> </a:t>
            </a:r>
            <a:r>
              <a:rPr lang="ru-RU" altLang="ru-RU" sz="800"/>
              <a:t>55 56</a:t>
            </a:r>
            <a:r>
              <a:rPr lang="ru-RU" altLang="ru-RU" sz="600"/>
              <a:t> </a:t>
            </a:r>
            <a:r>
              <a:rPr lang="ru-RU" altLang="ru-RU" sz="800"/>
              <a:t>57 58 59 60</a:t>
            </a:r>
            <a:r>
              <a:rPr lang="ru-RU" altLang="ru-RU" sz="600"/>
              <a:t> </a:t>
            </a:r>
            <a:r>
              <a:rPr lang="ru-RU" altLang="ru-RU" sz="800"/>
              <a:t>61 62 63 64</a:t>
            </a:r>
          </a:p>
        </p:txBody>
      </p:sp>
      <p:pic>
        <p:nvPicPr>
          <p:cNvPr id="107598" name="Picture 78" descr="40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600325"/>
            <a:ext cx="360363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99" name="Picture 79" descr="53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3" y="2600325"/>
            <a:ext cx="360362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7600" name="AutoShape 80"/>
          <p:cNvCxnSpPr>
            <a:cxnSpLocks noChangeShapeType="1"/>
          </p:cNvCxnSpPr>
          <p:nvPr/>
        </p:nvCxnSpPr>
        <p:spPr bwMode="auto">
          <a:xfrm>
            <a:off x="160338" y="1471613"/>
            <a:ext cx="379412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01" name="AutoShape 81"/>
          <p:cNvCxnSpPr>
            <a:cxnSpLocks noChangeShapeType="1"/>
          </p:cNvCxnSpPr>
          <p:nvPr/>
        </p:nvCxnSpPr>
        <p:spPr bwMode="auto">
          <a:xfrm>
            <a:off x="301625" y="1471613"/>
            <a:ext cx="77787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02" name="AutoShape 82"/>
          <p:cNvCxnSpPr>
            <a:cxnSpLocks noChangeShapeType="1"/>
          </p:cNvCxnSpPr>
          <p:nvPr/>
        </p:nvCxnSpPr>
        <p:spPr bwMode="auto">
          <a:xfrm>
            <a:off x="441325" y="1471613"/>
            <a:ext cx="117792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03" name="AutoShape 83"/>
          <p:cNvCxnSpPr>
            <a:cxnSpLocks noChangeShapeType="1"/>
          </p:cNvCxnSpPr>
          <p:nvPr/>
        </p:nvCxnSpPr>
        <p:spPr bwMode="auto">
          <a:xfrm>
            <a:off x="581025" y="1471613"/>
            <a:ext cx="157797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04" name="AutoShape 84"/>
          <p:cNvCxnSpPr>
            <a:cxnSpLocks noChangeShapeType="1"/>
          </p:cNvCxnSpPr>
          <p:nvPr/>
        </p:nvCxnSpPr>
        <p:spPr bwMode="auto">
          <a:xfrm>
            <a:off x="722313" y="1471613"/>
            <a:ext cx="3598862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05" name="AutoShape 85"/>
          <p:cNvCxnSpPr>
            <a:cxnSpLocks noChangeShapeType="1"/>
          </p:cNvCxnSpPr>
          <p:nvPr/>
        </p:nvCxnSpPr>
        <p:spPr bwMode="auto">
          <a:xfrm>
            <a:off x="862013" y="1471613"/>
            <a:ext cx="2919412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06" name="AutoShape 86"/>
          <p:cNvCxnSpPr>
            <a:cxnSpLocks noChangeShapeType="1"/>
          </p:cNvCxnSpPr>
          <p:nvPr/>
        </p:nvCxnSpPr>
        <p:spPr bwMode="auto">
          <a:xfrm>
            <a:off x="1003300" y="1471613"/>
            <a:ext cx="1155700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07" name="AutoShape 87"/>
          <p:cNvCxnSpPr>
            <a:cxnSpLocks noChangeShapeType="1"/>
          </p:cNvCxnSpPr>
          <p:nvPr/>
        </p:nvCxnSpPr>
        <p:spPr bwMode="auto">
          <a:xfrm>
            <a:off x="1143000" y="1471613"/>
            <a:ext cx="476250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08" name="AutoShape 88"/>
          <p:cNvCxnSpPr>
            <a:cxnSpLocks noChangeShapeType="1"/>
          </p:cNvCxnSpPr>
          <p:nvPr/>
        </p:nvCxnSpPr>
        <p:spPr bwMode="auto">
          <a:xfrm>
            <a:off x="1282700" y="1471613"/>
            <a:ext cx="303847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09" name="AutoShape 89"/>
          <p:cNvCxnSpPr>
            <a:cxnSpLocks noChangeShapeType="1"/>
          </p:cNvCxnSpPr>
          <p:nvPr/>
        </p:nvCxnSpPr>
        <p:spPr bwMode="auto">
          <a:xfrm>
            <a:off x="1423988" y="1471613"/>
            <a:ext cx="2357437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10" name="AutoShape 90"/>
          <p:cNvCxnSpPr>
            <a:cxnSpLocks noChangeShapeType="1"/>
          </p:cNvCxnSpPr>
          <p:nvPr/>
        </p:nvCxnSpPr>
        <p:spPr bwMode="auto">
          <a:xfrm>
            <a:off x="1563688" y="1471613"/>
            <a:ext cx="5994400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11" name="AutoShape 91"/>
          <p:cNvCxnSpPr>
            <a:cxnSpLocks noChangeShapeType="1"/>
          </p:cNvCxnSpPr>
          <p:nvPr/>
        </p:nvCxnSpPr>
        <p:spPr bwMode="auto">
          <a:xfrm>
            <a:off x="1704975" y="1471613"/>
            <a:ext cx="5313363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12" name="AutoShape 92"/>
          <p:cNvCxnSpPr>
            <a:cxnSpLocks noChangeShapeType="1"/>
          </p:cNvCxnSpPr>
          <p:nvPr/>
        </p:nvCxnSpPr>
        <p:spPr bwMode="auto">
          <a:xfrm>
            <a:off x="1844675" y="1471613"/>
            <a:ext cx="4633913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13" name="AutoShape 93"/>
          <p:cNvCxnSpPr>
            <a:cxnSpLocks noChangeShapeType="1"/>
          </p:cNvCxnSpPr>
          <p:nvPr/>
        </p:nvCxnSpPr>
        <p:spPr bwMode="auto">
          <a:xfrm>
            <a:off x="1984375" y="1473200"/>
            <a:ext cx="3954463" cy="1127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14" name="AutoShape 94"/>
          <p:cNvCxnSpPr>
            <a:cxnSpLocks noChangeShapeType="1"/>
          </p:cNvCxnSpPr>
          <p:nvPr/>
        </p:nvCxnSpPr>
        <p:spPr bwMode="auto">
          <a:xfrm>
            <a:off x="2125663" y="1471613"/>
            <a:ext cx="3275012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15" name="AutoShape 95"/>
          <p:cNvCxnSpPr>
            <a:cxnSpLocks noChangeShapeType="1"/>
          </p:cNvCxnSpPr>
          <p:nvPr/>
        </p:nvCxnSpPr>
        <p:spPr bwMode="auto">
          <a:xfrm>
            <a:off x="2265363" y="1471613"/>
            <a:ext cx="2595562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16" name="AutoShape 96"/>
          <p:cNvCxnSpPr>
            <a:cxnSpLocks noChangeShapeType="1"/>
          </p:cNvCxnSpPr>
          <p:nvPr/>
        </p:nvCxnSpPr>
        <p:spPr bwMode="auto">
          <a:xfrm>
            <a:off x="2406650" y="1471613"/>
            <a:ext cx="4611688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17" name="AutoShape 97"/>
          <p:cNvCxnSpPr>
            <a:cxnSpLocks noChangeShapeType="1"/>
          </p:cNvCxnSpPr>
          <p:nvPr/>
        </p:nvCxnSpPr>
        <p:spPr bwMode="auto">
          <a:xfrm>
            <a:off x="2546350" y="1471613"/>
            <a:ext cx="5011738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18" name="AutoShape 98"/>
          <p:cNvCxnSpPr>
            <a:cxnSpLocks noChangeShapeType="1"/>
          </p:cNvCxnSpPr>
          <p:nvPr/>
        </p:nvCxnSpPr>
        <p:spPr bwMode="auto">
          <a:xfrm flipH="1">
            <a:off x="2159000" y="1471613"/>
            <a:ext cx="528638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19" name="AutoShape 99"/>
          <p:cNvCxnSpPr>
            <a:cxnSpLocks noChangeShapeType="1"/>
          </p:cNvCxnSpPr>
          <p:nvPr/>
        </p:nvCxnSpPr>
        <p:spPr bwMode="auto">
          <a:xfrm flipH="1">
            <a:off x="1619250" y="1471613"/>
            <a:ext cx="1208088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20" name="AutoShape 100"/>
          <p:cNvCxnSpPr>
            <a:cxnSpLocks noChangeShapeType="1"/>
          </p:cNvCxnSpPr>
          <p:nvPr/>
        </p:nvCxnSpPr>
        <p:spPr bwMode="auto">
          <a:xfrm>
            <a:off x="2967038" y="1471613"/>
            <a:ext cx="1893887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21" name="AutoShape 101"/>
          <p:cNvCxnSpPr>
            <a:cxnSpLocks noChangeShapeType="1"/>
          </p:cNvCxnSpPr>
          <p:nvPr/>
        </p:nvCxnSpPr>
        <p:spPr bwMode="auto">
          <a:xfrm>
            <a:off x="3108325" y="1471613"/>
            <a:ext cx="2292350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22" name="AutoShape 102"/>
          <p:cNvCxnSpPr>
            <a:cxnSpLocks noChangeShapeType="1"/>
          </p:cNvCxnSpPr>
          <p:nvPr/>
        </p:nvCxnSpPr>
        <p:spPr bwMode="auto">
          <a:xfrm flipH="1">
            <a:off x="1079500" y="1471613"/>
            <a:ext cx="216852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23" name="AutoShape 103"/>
          <p:cNvCxnSpPr>
            <a:cxnSpLocks noChangeShapeType="1"/>
          </p:cNvCxnSpPr>
          <p:nvPr/>
        </p:nvCxnSpPr>
        <p:spPr bwMode="auto">
          <a:xfrm flipH="1">
            <a:off x="1079500" y="1471613"/>
            <a:ext cx="2309813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24" name="AutoShape 104"/>
          <p:cNvCxnSpPr>
            <a:cxnSpLocks noChangeShapeType="1"/>
          </p:cNvCxnSpPr>
          <p:nvPr/>
        </p:nvCxnSpPr>
        <p:spPr bwMode="auto">
          <a:xfrm>
            <a:off x="3529013" y="1471613"/>
            <a:ext cx="348932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25" name="AutoShape 105"/>
          <p:cNvCxnSpPr>
            <a:cxnSpLocks noChangeShapeType="1"/>
          </p:cNvCxnSpPr>
          <p:nvPr/>
        </p:nvCxnSpPr>
        <p:spPr bwMode="auto">
          <a:xfrm>
            <a:off x="3668713" y="1471613"/>
            <a:ext cx="388937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26" name="AutoShape 106"/>
          <p:cNvCxnSpPr>
            <a:cxnSpLocks noChangeShapeType="1"/>
          </p:cNvCxnSpPr>
          <p:nvPr/>
        </p:nvCxnSpPr>
        <p:spPr bwMode="auto">
          <a:xfrm flipH="1">
            <a:off x="1079500" y="1471613"/>
            <a:ext cx="2730500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27" name="AutoShape 107"/>
          <p:cNvCxnSpPr>
            <a:cxnSpLocks noChangeShapeType="1"/>
          </p:cNvCxnSpPr>
          <p:nvPr/>
        </p:nvCxnSpPr>
        <p:spPr bwMode="auto">
          <a:xfrm flipH="1">
            <a:off x="539750" y="1471613"/>
            <a:ext cx="3409950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7628" name="Picture 108" descr="27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2600325"/>
            <a:ext cx="360363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7629" name="AutoShape 109"/>
          <p:cNvCxnSpPr>
            <a:cxnSpLocks noChangeShapeType="1"/>
          </p:cNvCxnSpPr>
          <p:nvPr/>
        </p:nvCxnSpPr>
        <p:spPr bwMode="auto">
          <a:xfrm flipH="1">
            <a:off x="2698750" y="1471613"/>
            <a:ext cx="1392238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30" name="AutoShape 110"/>
          <p:cNvCxnSpPr>
            <a:cxnSpLocks noChangeShapeType="1"/>
          </p:cNvCxnSpPr>
          <p:nvPr/>
        </p:nvCxnSpPr>
        <p:spPr bwMode="auto">
          <a:xfrm>
            <a:off x="4651375" y="1471613"/>
            <a:ext cx="1827213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7631" name="Picture 111" descr="28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5" y="2600325"/>
            <a:ext cx="360363" cy="528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7632" name="AutoShape 112"/>
          <p:cNvCxnSpPr>
            <a:cxnSpLocks noChangeShapeType="1"/>
          </p:cNvCxnSpPr>
          <p:nvPr/>
        </p:nvCxnSpPr>
        <p:spPr bwMode="auto">
          <a:xfrm>
            <a:off x="4792663" y="1471613"/>
            <a:ext cx="114617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33" name="AutoShape 113"/>
          <p:cNvCxnSpPr>
            <a:cxnSpLocks noChangeShapeType="1"/>
          </p:cNvCxnSpPr>
          <p:nvPr/>
        </p:nvCxnSpPr>
        <p:spPr bwMode="auto">
          <a:xfrm flipH="1">
            <a:off x="3238500" y="1471613"/>
            <a:ext cx="992188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34" name="AutoShape 114"/>
          <p:cNvCxnSpPr>
            <a:cxnSpLocks noChangeShapeType="1"/>
          </p:cNvCxnSpPr>
          <p:nvPr/>
        </p:nvCxnSpPr>
        <p:spPr bwMode="auto">
          <a:xfrm>
            <a:off x="4371975" y="1471613"/>
            <a:ext cx="2106613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35" name="AutoShape 115"/>
          <p:cNvCxnSpPr>
            <a:cxnSpLocks noChangeShapeType="1"/>
          </p:cNvCxnSpPr>
          <p:nvPr/>
        </p:nvCxnSpPr>
        <p:spPr bwMode="auto">
          <a:xfrm>
            <a:off x="4511675" y="1471613"/>
            <a:ext cx="1427163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36" name="AutoShape 116"/>
          <p:cNvCxnSpPr>
            <a:cxnSpLocks noChangeShapeType="1"/>
          </p:cNvCxnSpPr>
          <p:nvPr/>
        </p:nvCxnSpPr>
        <p:spPr bwMode="auto">
          <a:xfrm flipH="1">
            <a:off x="4860925" y="1471613"/>
            <a:ext cx="71438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37" name="AutoShape 117"/>
          <p:cNvCxnSpPr>
            <a:cxnSpLocks noChangeShapeType="1"/>
          </p:cNvCxnSpPr>
          <p:nvPr/>
        </p:nvCxnSpPr>
        <p:spPr bwMode="auto">
          <a:xfrm>
            <a:off x="5073650" y="1471613"/>
            <a:ext cx="32702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38" name="AutoShape 118"/>
          <p:cNvCxnSpPr>
            <a:cxnSpLocks noChangeShapeType="1"/>
          </p:cNvCxnSpPr>
          <p:nvPr/>
        </p:nvCxnSpPr>
        <p:spPr bwMode="auto">
          <a:xfrm>
            <a:off x="5213350" y="1471613"/>
            <a:ext cx="3424238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39" name="AutoShape 119"/>
          <p:cNvCxnSpPr>
            <a:cxnSpLocks noChangeShapeType="1"/>
          </p:cNvCxnSpPr>
          <p:nvPr/>
        </p:nvCxnSpPr>
        <p:spPr bwMode="auto">
          <a:xfrm>
            <a:off x="5353050" y="1471613"/>
            <a:ext cx="2744788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40" name="AutoShape 120"/>
          <p:cNvCxnSpPr>
            <a:cxnSpLocks noChangeShapeType="1"/>
          </p:cNvCxnSpPr>
          <p:nvPr/>
        </p:nvCxnSpPr>
        <p:spPr bwMode="auto">
          <a:xfrm>
            <a:off x="5494338" y="1471613"/>
            <a:ext cx="3143250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41" name="AutoShape 121"/>
          <p:cNvCxnSpPr>
            <a:cxnSpLocks noChangeShapeType="1"/>
          </p:cNvCxnSpPr>
          <p:nvPr/>
        </p:nvCxnSpPr>
        <p:spPr bwMode="auto">
          <a:xfrm>
            <a:off x="5634038" y="1471613"/>
            <a:ext cx="2463800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42" name="AutoShape 122"/>
          <p:cNvCxnSpPr>
            <a:cxnSpLocks noChangeShapeType="1"/>
          </p:cNvCxnSpPr>
          <p:nvPr/>
        </p:nvCxnSpPr>
        <p:spPr bwMode="auto">
          <a:xfrm flipH="1">
            <a:off x="2159000" y="1471613"/>
            <a:ext cx="361632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43" name="AutoShape 123"/>
          <p:cNvCxnSpPr>
            <a:cxnSpLocks noChangeShapeType="1"/>
          </p:cNvCxnSpPr>
          <p:nvPr/>
        </p:nvCxnSpPr>
        <p:spPr bwMode="auto">
          <a:xfrm flipH="1">
            <a:off x="1619250" y="1471613"/>
            <a:ext cx="429577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44" name="AutoShape 124"/>
          <p:cNvCxnSpPr>
            <a:cxnSpLocks noChangeShapeType="1"/>
          </p:cNvCxnSpPr>
          <p:nvPr/>
        </p:nvCxnSpPr>
        <p:spPr bwMode="auto">
          <a:xfrm flipH="1">
            <a:off x="539750" y="1471613"/>
            <a:ext cx="551497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45" name="AutoShape 125"/>
          <p:cNvCxnSpPr>
            <a:cxnSpLocks noChangeShapeType="1"/>
          </p:cNvCxnSpPr>
          <p:nvPr/>
        </p:nvCxnSpPr>
        <p:spPr bwMode="auto">
          <a:xfrm flipH="1">
            <a:off x="539750" y="1471613"/>
            <a:ext cx="5656263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46" name="AutoShape 126"/>
          <p:cNvCxnSpPr>
            <a:cxnSpLocks noChangeShapeType="1"/>
          </p:cNvCxnSpPr>
          <p:nvPr/>
        </p:nvCxnSpPr>
        <p:spPr bwMode="auto">
          <a:xfrm>
            <a:off x="6335713" y="1471613"/>
            <a:ext cx="68262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47" name="AutoShape 127"/>
          <p:cNvCxnSpPr>
            <a:cxnSpLocks noChangeShapeType="1"/>
          </p:cNvCxnSpPr>
          <p:nvPr/>
        </p:nvCxnSpPr>
        <p:spPr bwMode="auto">
          <a:xfrm>
            <a:off x="6477000" y="1471613"/>
            <a:ext cx="1081088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48" name="AutoShape 128"/>
          <p:cNvCxnSpPr>
            <a:cxnSpLocks noChangeShapeType="1"/>
          </p:cNvCxnSpPr>
          <p:nvPr/>
        </p:nvCxnSpPr>
        <p:spPr bwMode="auto">
          <a:xfrm flipH="1">
            <a:off x="3781425" y="1471613"/>
            <a:ext cx="283527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49" name="AutoShape 129"/>
          <p:cNvCxnSpPr>
            <a:cxnSpLocks noChangeShapeType="1"/>
          </p:cNvCxnSpPr>
          <p:nvPr/>
        </p:nvCxnSpPr>
        <p:spPr bwMode="auto">
          <a:xfrm flipH="1">
            <a:off x="4321175" y="1471613"/>
            <a:ext cx="2436813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50" name="AutoShape 130"/>
          <p:cNvCxnSpPr>
            <a:cxnSpLocks noChangeShapeType="1"/>
          </p:cNvCxnSpPr>
          <p:nvPr/>
        </p:nvCxnSpPr>
        <p:spPr bwMode="auto">
          <a:xfrm flipH="1">
            <a:off x="6478588" y="1471613"/>
            <a:ext cx="419100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51" name="AutoShape 131"/>
          <p:cNvCxnSpPr>
            <a:cxnSpLocks noChangeShapeType="1"/>
          </p:cNvCxnSpPr>
          <p:nvPr/>
        </p:nvCxnSpPr>
        <p:spPr bwMode="auto">
          <a:xfrm flipH="1">
            <a:off x="5938838" y="1471613"/>
            <a:ext cx="1098550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52" name="AutoShape 132"/>
          <p:cNvCxnSpPr>
            <a:cxnSpLocks noChangeShapeType="1"/>
          </p:cNvCxnSpPr>
          <p:nvPr/>
        </p:nvCxnSpPr>
        <p:spPr bwMode="auto">
          <a:xfrm flipH="1">
            <a:off x="4860925" y="1471613"/>
            <a:ext cx="2317750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53" name="AutoShape 133"/>
          <p:cNvCxnSpPr>
            <a:cxnSpLocks noChangeShapeType="1"/>
          </p:cNvCxnSpPr>
          <p:nvPr/>
        </p:nvCxnSpPr>
        <p:spPr bwMode="auto">
          <a:xfrm flipH="1">
            <a:off x="5400675" y="1471613"/>
            <a:ext cx="1917700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54" name="AutoShape 134"/>
          <p:cNvCxnSpPr>
            <a:cxnSpLocks noChangeShapeType="1"/>
          </p:cNvCxnSpPr>
          <p:nvPr/>
        </p:nvCxnSpPr>
        <p:spPr bwMode="auto">
          <a:xfrm>
            <a:off x="7456488" y="1473200"/>
            <a:ext cx="1181100" cy="1127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55" name="AutoShape 135"/>
          <p:cNvCxnSpPr>
            <a:cxnSpLocks noChangeShapeType="1"/>
          </p:cNvCxnSpPr>
          <p:nvPr/>
        </p:nvCxnSpPr>
        <p:spPr bwMode="auto">
          <a:xfrm>
            <a:off x="7600950" y="1471613"/>
            <a:ext cx="496888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56" name="AutoShape 136"/>
          <p:cNvCxnSpPr>
            <a:cxnSpLocks noChangeShapeType="1"/>
          </p:cNvCxnSpPr>
          <p:nvPr/>
        </p:nvCxnSpPr>
        <p:spPr bwMode="auto">
          <a:xfrm flipH="1">
            <a:off x="3238500" y="1471613"/>
            <a:ext cx="4500563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57" name="AutoShape 137"/>
          <p:cNvCxnSpPr>
            <a:cxnSpLocks noChangeShapeType="1"/>
          </p:cNvCxnSpPr>
          <p:nvPr/>
        </p:nvCxnSpPr>
        <p:spPr bwMode="auto">
          <a:xfrm flipH="1">
            <a:off x="3238500" y="1471613"/>
            <a:ext cx="4641850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58" name="AutoShape 138"/>
          <p:cNvCxnSpPr>
            <a:cxnSpLocks noChangeShapeType="1"/>
          </p:cNvCxnSpPr>
          <p:nvPr/>
        </p:nvCxnSpPr>
        <p:spPr bwMode="auto">
          <a:xfrm flipH="1">
            <a:off x="4321175" y="1471613"/>
            <a:ext cx="369887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59" name="AutoShape 139"/>
          <p:cNvCxnSpPr>
            <a:cxnSpLocks noChangeShapeType="1"/>
          </p:cNvCxnSpPr>
          <p:nvPr/>
        </p:nvCxnSpPr>
        <p:spPr bwMode="auto">
          <a:xfrm flipH="1">
            <a:off x="3781425" y="1471613"/>
            <a:ext cx="4379913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60" name="AutoShape 140"/>
          <p:cNvCxnSpPr>
            <a:cxnSpLocks noChangeShapeType="1"/>
          </p:cNvCxnSpPr>
          <p:nvPr/>
        </p:nvCxnSpPr>
        <p:spPr bwMode="auto">
          <a:xfrm flipH="1">
            <a:off x="2698750" y="1471613"/>
            <a:ext cx="5602288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61" name="AutoShape 141"/>
          <p:cNvCxnSpPr>
            <a:cxnSpLocks noChangeShapeType="1"/>
          </p:cNvCxnSpPr>
          <p:nvPr/>
        </p:nvCxnSpPr>
        <p:spPr bwMode="auto">
          <a:xfrm flipH="1">
            <a:off x="2698750" y="1471613"/>
            <a:ext cx="574357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62" name="AutoShape 142"/>
          <p:cNvCxnSpPr>
            <a:cxnSpLocks noChangeShapeType="1"/>
          </p:cNvCxnSpPr>
          <p:nvPr/>
        </p:nvCxnSpPr>
        <p:spPr bwMode="auto">
          <a:xfrm flipH="1">
            <a:off x="2698750" y="1471613"/>
            <a:ext cx="588327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63" name="AutoShape 143"/>
          <p:cNvCxnSpPr>
            <a:cxnSpLocks noChangeShapeType="1"/>
          </p:cNvCxnSpPr>
          <p:nvPr/>
        </p:nvCxnSpPr>
        <p:spPr bwMode="auto">
          <a:xfrm flipH="1">
            <a:off x="3238500" y="1471613"/>
            <a:ext cx="548322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" name="Group 229"/>
          <p:cNvGrpSpPr>
            <a:grpSpLocks/>
          </p:cNvGrpSpPr>
          <p:nvPr/>
        </p:nvGrpSpPr>
        <p:grpSpPr bwMode="auto">
          <a:xfrm>
            <a:off x="652463" y="1266825"/>
            <a:ext cx="8426450" cy="206375"/>
            <a:chOff x="411" y="798"/>
            <a:chExt cx="5308" cy="130"/>
          </a:xfrm>
        </p:grpSpPr>
        <p:pic>
          <p:nvPicPr>
            <p:cNvPr id="14529" name="Picture 4" descr="54"/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30" name="Picture 5" descr="53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3" y="799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31" name="Picture 12" descr="05"/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32" name="Picture 13" descr="06"/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33" name="Picture 16" descr="09"/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34" name="Picture 17" descr="10"/>
            <p:cNvPicPr>
              <a:picLocks noChangeAspect="1" noChangeArrowheads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35" name="Picture 18" descr="11"/>
            <p:cNvPicPr>
              <a:picLocks noChangeAspect="1" noChangeArrowheads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36" name="Picture 19" descr="12"/>
            <p:cNvPicPr>
              <a:picLocks noChangeAspect="1" noChangeArrowheads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37" name="Picture 21" descr="15"/>
            <p:cNvPicPr>
              <a:picLocks noChangeAspect="1" noChangeArrowheads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38" name="Picture 22" descr="16"/>
            <p:cNvPicPr>
              <a:picLocks noChangeAspect="1" noChangeArrowheads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39" name="Picture 23" descr="17"/>
            <p:cNvPicPr>
              <a:picLocks noChangeAspect="1" noChangeArrowheads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40" name="Picture 24" descr="18"/>
            <p:cNvPicPr>
              <a:picLocks noChangeAspect="1" noChangeArrowheads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41" name="Picture 27" descr="21"/>
            <p:cNvPicPr>
              <a:picLocks noChangeAspect="1" noChangeArrowheads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42" name="Picture 28" descr="22"/>
            <p:cNvPicPr>
              <a:picLocks noChangeAspect="1" noChangeArrowheads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43" name="Picture 31" descr="25"/>
            <p:cNvPicPr>
              <a:picLocks noChangeAspect="1" noChangeArrowheads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44" name="Picture 32" descr="26"/>
            <p:cNvPicPr>
              <a:picLocks noChangeAspect="1" noChangeArrowheads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45" name="Picture 41" descr="35"/>
            <p:cNvPicPr>
              <a:picLocks noChangeAspect="1" noChangeArrowheads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46" name="Picture 42" descr="36"/>
            <p:cNvPicPr>
              <a:picLocks noChangeAspect="1" noChangeArrowheads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47" name="Picture 43" descr="37"/>
            <p:cNvPicPr>
              <a:picLocks noChangeAspect="1" noChangeArrowheads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48" name="Picture 44" descr="38"/>
            <p:cNvPicPr>
              <a:picLocks noChangeAspect="1" noChangeArrowheads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49" name="Picture 45" descr="39"/>
            <p:cNvPicPr>
              <a:picLocks noChangeAspect="1" noChangeArrowheads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50" name="Picture 46" descr="40"/>
            <p:cNvPicPr>
              <a:picLocks noChangeAspect="1" noChangeArrowheads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51" name="Picture 51" descr="45"/>
            <p:cNvPicPr>
              <a:picLocks noChangeAspect="1" noChangeArrowheads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52" name="Picture 52" descr="46"/>
            <p:cNvPicPr>
              <a:picLocks noChangeAspect="1" noChangeArrowheads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53" name="Picture 53" descr="47"/>
            <p:cNvPicPr>
              <a:picLocks noChangeAspect="1" noChangeArrowheads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54" name="Picture 54" descr="48"/>
            <p:cNvPicPr>
              <a:picLocks noChangeAspect="1" noChangeArrowheads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55" name="Picture 57" descr="51"/>
            <p:cNvPicPr>
              <a:picLocks noChangeAspect="1" noChangeArrowheads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56" name="Picture 58" descr="52"/>
            <p:cNvPicPr>
              <a:picLocks noChangeAspect="1" noChangeArrowheads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57" name="Picture 61" descr="57"/>
            <p:cNvPicPr>
              <a:picLocks noChangeAspect="1" noChangeArrowheads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58" name="Picture 62" descr="58"/>
            <p:cNvPicPr>
              <a:picLocks noChangeAspect="1" noChangeArrowheads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59" name="Picture 144" descr="64"/>
            <p:cNvPicPr>
              <a:picLocks noChangeAspect="1" noChangeArrowheads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60" name="Picture 145" descr="63"/>
            <p:cNvPicPr>
              <a:picLocks noChangeAspect="1" noChangeArrowheads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7666" name="AutoShape 146"/>
          <p:cNvCxnSpPr>
            <a:cxnSpLocks noChangeShapeType="1"/>
          </p:cNvCxnSpPr>
          <p:nvPr/>
        </p:nvCxnSpPr>
        <p:spPr bwMode="auto">
          <a:xfrm flipH="1">
            <a:off x="8637588" y="1471613"/>
            <a:ext cx="227012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67" name="AutoShape 147"/>
          <p:cNvCxnSpPr>
            <a:cxnSpLocks noChangeShapeType="1"/>
          </p:cNvCxnSpPr>
          <p:nvPr/>
        </p:nvCxnSpPr>
        <p:spPr bwMode="auto">
          <a:xfrm flipH="1">
            <a:off x="8097838" y="1471613"/>
            <a:ext cx="911225" cy="1128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7670" name="Picture 150" descr="64"/>
          <p:cNvPicPr>
            <a:picLocks noChangeAspect="1" noChangeArrowheads="1"/>
          </p:cNvPicPr>
          <p:nvPr/>
        </p:nvPicPr>
        <p:blipFill>
          <a:blip r:embed="rId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4329113"/>
            <a:ext cx="719138" cy="10541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71" name="Picture 151" descr="63"/>
          <p:cNvPicPr>
            <a:picLocks noChangeAspect="1" noChangeArrowheads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4329113"/>
            <a:ext cx="719137" cy="10541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72" name="Picture 152" descr="01"/>
          <p:cNvPicPr>
            <a:picLocks noChangeAspect="1" noChangeArrowheads="1"/>
          </p:cNvPicPr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4329113"/>
            <a:ext cx="719138" cy="10541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73" name="Picture 153" descr="02"/>
          <p:cNvPicPr>
            <a:picLocks noChangeAspect="1" noChangeArrowheads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4329113"/>
            <a:ext cx="719138" cy="10541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685" name="Text Box 165"/>
          <p:cNvSpPr txBox="1">
            <a:spLocks noChangeArrowheads="1"/>
          </p:cNvSpPr>
          <p:nvPr/>
        </p:nvSpPr>
        <p:spPr bwMode="auto">
          <a:xfrm>
            <a:off x="2447925" y="5489575"/>
            <a:ext cx="1593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600"/>
              <a:t>01 </a:t>
            </a:r>
            <a:r>
              <a:rPr lang="en-US" altLang="ru-RU" sz="1600"/>
              <a:t>                   </a:t>
            </a:r>
            <a:r>
              <a:rPr lang="ru-RU" altLang="ru-RU" sz="1600"/>
              <a:t>02</a:t>
            </a:r>
          </a:p>
        </p:txBody>
      </p:sp>
      <p:cxnSp>
        <p:nvCxnSpPr>
          <p:cNvPr id="107686" name="AutoShape 166"/>
          <p:cNvCxnSpPr>
            <a:cxnSpLocks noChangeShapeType="1"/>
          </p:cNvCxnSpPr>
          <p:nvPr/>
        </p:nvCxnSpPr>
        <p:spPr bwMode="auto">
          <a:xfrm>
            <a:off x="539750" y="3128963"/>
            <a:ext cx="1979613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87" name="AutoShape 167"/>
          <p:cNvCxnSpPr>
            <a:cxnSpLocks noChangeShapeType="1"/>
          </p:cNvCxnSpPr>
          <p:nvPr/>
        </p:nvCxnSpPr>
        <p:spPr bwMode="auto">
          <a:xfrm>
            <a:off x="1079500" y="3128963"/>
            <a:ext cx="2887663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88" name="AutoShape 168"/>
          <p:cNvCxnSpPr>
            <a:cxnSpLocks noChangeShapeType="1"/>
          </p:cNvCxnSpPr>
          <p:nvPr/>
        </p:nvCxnSpPr>
        <p:spPr bwMode="auto">
          <a:xfrm>
            <a:off x="1619250" y="3128963"/>
            <a:ext cx="2347913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89" name="AutoShape 169"/>
          <p:cNvCxnSpPr>
            <a:cxnSpLocks noChangeShapeType="1"/>
          </p:cNvCxnSpPr>
          <p:nvPr/>
        </p:nvCxnSpPr>
        <p:spPr bwMode="auto">
          <a:xfrm>
            <a:off x="2159000" y="3128963"/>
            <a:ext cx="1808163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90" name="AutoShape 170"/>
          <p:cNvCxnSpPr>
            <a:cxnSpLocks noChangeShapeType="1"/>
          </p:cNvCxnSpPr>
          <p:nvPr/>
        </p:nvCxnSpPr>
        <p:spPr bwMode="auto">
          <a:xfrm>
            <a:off x="2698750" y="3128963"/>
            <a:ext cx="1268413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91" name="AutoShape 171"/>
          <p:cNvCxnSpPr>
            <a:cxnSpLocks noChangeShapeType="1"/>
          </p:cNvCxnSpPr>
          <p:nvPr/>
        </p:nvCxnSpPr>
        <p:spPr bwMode="auto">
          <a:xfrm flipH="1">
            <a:off x="2519363" y="3128963"/>
            <a:ext cx="719137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92" name="AutoShape 172"/>
          <p:cNvCxnSpPr>
            <a:cxnSpLocks noChangeShapeType="1"/>
          </p:cNvCxnSpPr>
          <p:nvPr/>
        </p:nvCxnSpPr>
        <p:spPr bwMode="auto">
          <a:xfrm>
            <a:off x="3781425" y="3128963"/>
            <a:ext cx="3059113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93" name="AutoShape 173"/>
          <p:cNvCxnSpPr>
            <a:cxnSpLocks noChangeShapeType="1"/>
          </p:cNvCxnSpPr>
          <p:nvPr/>
        </p:nvCxnSpPr>
        <p:spPr bwMode="auto">
          <a:xfrm>
            <a:off x="4321175" y="3128963"/>
            <a:ext cx="1079500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94" name="AutoShape 174"/>
          <p:cNvCxnSpPr>
            <a:cxnSpLocks noChangeShapeType="1"/>
          </p:cNvCxnSpPr>
          <p:nvPr/>
        </p:nvCxnSpPr>
        <p:spPr bwMode="auto">
          <a:xfrm>
            <a:off x="4860925" y="3128963"/>
            <a:ext cx="1979613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95" name="AutoShape 175"/>
          <p:cNvCxnSpPr>
            <a:cxnSpLocks noChangeShapeType="1"/>
          </p:cNvCxnSpPr>
          <p:nvPr/>
        </p:nvCxnSpPr>
        <p:spPr bwMode="auto">
          <a:xfrm>
            <a:off x="5400675" y="3128963"/>
            <a:ext cx="0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96" name="AutoShape 176"/>
          <p:cNvCxnSpPr>
            <a:cxnSpLocks noChangeShapeType="1"/>
          </p:cNvCxnSpPr>
          <p:nvPr/>
        </p:nvCxnSpPr>
        <p:spPr bwMode="auto">
          <a:xfrm flipH="1">
            <a:off x="2519363" y="3128963"/>
            <a:ext cx="3419475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97" name="AutoShape 177"/>
          <p:cNvCxnSpPr>
            <a:cxnSpLocks noChangeShapeType="1"/>
          </p:cNvCxnSpPr>
          <p:nvPr/>
        </p:nvCxnSpPr>
        <p:spPr bwMode="auto">
          <a:xfrm flipH="1">
            <a:off x="2519363" y="3128963"/>
            <a:ext cx="3959225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98" name="AutoShape 178"/>
          <p:cNvCxnSpPr>
            <a:cxnSpLocks noChangeShapeType="1"/>
          </p:cNvCxnSpPr>
          <p:nvPr/>
        </p:nvCxnSpPr>
        <p:spPr bwMode="auto">
          <a:xfrm flipH="1">
            <a:off x="6840538" y="3128963"/>
            <a:ext cx="177800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99" name="AutoShape 179"/>
          <p:cNvCxnSpPr>
            <a:cxnSpLocks noChangeShapeType="1"/>
          </p:cNvCxnSpPr>
          <p:nvPr/>
        </p:nvCxnSpPr>
        <p:spPr bwMode="auto">
          <a:xfrm flipH="1">
            <a:off x="5400675" y="3128963"/>
            <a:ext cx="2157413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700" name="AutoShape 180"/>
          <p:cNvCxnSpPr>
            <a:cxnSpLocks noChangeShapeType="1"/>
          </p:cNvCxnSpPr>
          <p:nvPr/>
        </p:nvCxnSpPr>
        <p:spPr bwMode="auto">
          <a:xfrm flipH="1">
            <a:off x="6840538" y="3128963"/>
            <a:ext cx="1257300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701" name="AutoShape 181"/>
          <p:cNvCxnSpPr>
            <a:cxnSpLocks noChangeShapeType="1"/>
          </p:cNvCxnSpPr>
          <p:nvPr/>
        </p:nvCxnSpPr>
        <p:spPr bwMode="auto">
          <a:xfrm flipH="1">
            <a:off x="5400675" y="3128963"/>
            <a:ext cx="3236913" cy="1200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7702" name="Text Box 182"/>
          <p:cNvSpPr txBox="1">
            <a:spLocks noChangeArrowheads="1"/>
          </p:cNvSpPr>
          <p:nvPr/>
        </p:nvSpPr>
        <p:spPr bwMode="auto">
          <a:xfrm>
            <a:off x="5256213" y="5453063"/>
            <a:ext cx="170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600"/>
              <a:t>63 </a:t>
            </a:r>
            <a:r>
              <a:rPr lang="en-US" altLang="ru-RU" sz="1600"/>
              <a:t>                     </a:t>
            </a:r>
            <a:r>
              <a:rPr lang="ru-RU" altLang="ru-RU" sz="1600"/>
              <a:t>64</a:t>
            </a:r>
          </a:p>
        </p:txBody>
      </p:sp>
      <p:cxnSp>
        <p:nvCxnSpPr>
          <p:cNvPr id="107704" name="AutoShape 184"/>
          <p:cNvCxnSpPr>
            <a:cxnSpLocks noChangeShapeType="1"/>
          </p:cNvCxnSpPr>
          <p:nvPr/>
        </p:nvCxnSpPr>
        <p:spPr bwMode="auto">
          <a:xfrm rot="5400000">
            <a:off x="6119813" y="4664075"/>
            <a:ext cx="1587" cy="1439863"/>
          </a:xfrm>
          <a:prstGeom prst="curvedConnector3">
            <a:avLst>
              <a:gd name="adj1" fmla="val 14400005"/>
            </a:avLst>
          </a:prstGeom>
          <a:noFill/>
          <a:ln w="38100">
            <a:solidFill>
              <a:schemeClr val="tx1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447" name="Text Box 186"/>
          <p:cNvSpPr txBox="1">
            <a:spLocks noChangeArrowheads="1"/>
          </p:cNvSpPr>
          <p:nvPr/>
        </p:nvSpPr>
        <p:spPr bwMode="auto">
          <a:xfrm>
            <a:off x="1763713" y="277813"/>
            <a:ext cx="64389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200"/>
              <a:t>Ху гуа – превращение гексаграмм</a:t>
            </a:r>
          </a:p>
        </p:txBody>
      </p:sp>
      <p:sp>
        <p:nvSpPr>
          <p:cNvPr id="107708" name="Text Box 188"/>
          <p:cNvSpPr txBox="1">
            <a:spLocks noChangeArrowheads="1"/>
          </p:cNvSpPr>
          <p:nvPr/>
        </p:nvSpPr>
        <p:spPr bwMode="auto">
          <a:xfrm>
            <a:off x="1943100" y="6092825"/>
            <a:ext cx="1116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Путь Неба</a:t>
            </a:r>
          </a:p>
        </p:txBody>
      </p:sp>
      <p:sp>
        <p:nvSpPr>
          <p:cNvPr id="107709" name="Text Box 189"/>
          <p:cNvSpPr txBox="1">
            <a:spLocks noChangeArrowheads="1"/>
          </p:cNvSpPr>
          <p:nvPr/>
        </p:nvSpPr>
        <p:spPr bwMode="auto">
          <a:xfrm>
            <a:off x="3419475" y="6092825"/>
            <a:ext cx="12493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Путь Земли</a:t>
            </a:r>
          </a:p>
        </p:txBody>
      </p:sp>
      <p:sp>
        <p:nvSpPr>
          <p:cNvPr id="107710" name="Text Box 190"/>
          <p:cNvSpPr txBox="1">
            <a:spLocks noChangeArrowheads="1"/>
          </p:cNvSpPr>
          <p:nvPr/>
        </p:nvSpPr>
        <p:spPr bwMode="auto">
          <a:xfrm>
            <a:off x="5364163" y="6092825"/>
            <a:ext cx="15827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Путь Человека</a:t>
            </a:r>
          </a:p>
        </p:txBody>
      </p:sp>
      <p:sp>
        <p:nvSpPr>
          <p:cNvPr id="107711" name="Text Box 191"/>
          <p:cNvSpPr txBox="1">
            <a:spLocks noChangeArrowheads="1"/>
          </p:cNvSpPr>
          <p:nvPr/>
        </p:nvSpPr>
        <p:spPr bwMode="auto">
          <a:xfrm>
            <a:off x="1943100" y="6092825"/>
            <a:ext cx="1116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dirty="0">
                <a:solidFill>
                  <a:srgbClr val="0000FF"/>
                </a:solidFill>
              </a:rPr>
              <a:t>Путь Неба</a:t>
            </a:r>
          </a:p>
        </p:txBody>
      </p:sp>
      <p:sp>
        <p:nvSpPr>
          <p:cNvPr id="107712" name="Text Box 192"/>
          <p:cNvSpPr txBox="1">
            <a:spLocks noChangeArrowheads="1"/>
          </p:cNvSpPr>
          <p:nvPr/>
        </p:nvSpPr>
        <p:spPr bwMode="auto">
          <a:xfrm>
            <a:off x="3419475" y="6092825"/>
            <a:ext cx="12493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dirty="0">
                <a:solidFill>
                  <a:srgbClr val="0000FF"/>
                </a:solidFill>
              </a:rPr>
              <a:t>Путь Земли</a:t>
            </a:r>
          </a:p>
        </p:txBody>
      </p:sp>
      <p:sp>
        <p:nvSpPr>
          <p:cNvPr id="107713" name="Text Box 193"/>
          <p:cNvSpPr txBox="1">
            <a:spLocks noChangeArrowheads="1"/>
          </p:cNvSpPr>
          <p:nvPr/>
        </p:nvSpPr>
        <p:spPr bwMode="auto">
          <a:xfrm>
            <a:off x="5364163" y="6092825"/>
            <a:ext cx="15827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dirty="0">
                <a:solidFill>
                  <a:srgbClr val="0000FF"/>
                </a:solidFill>
              </a:rPr>
              <a:t>Путь Человека</a:t>
            </a:r>
          </a:p>
        </p:txBody>
      </p:sp>
      <p:grpSp>
        <p:nvGrpSpPr>
          <p:cNvPr id="5" name="Group 194"/>
          <p:cNvGrpSpPr>
            <a:grpSpLocks/>
          </p:cNvGrpSpPr>
          <p:nvPr/>
        </p:nvGrpSpPr>
        <p:grpSpPr bwMode="auto">
          <a:xfrm>
            <a:off x="88900" y="1265238"/>
            <a:ext cx="8701088" cy="206375"/>
            <a:chOff x="57" y="798"/>
            <a:chExt cx="5481" cy="130"/>
          </a:xfrm>
        </p:grpSpPr>
        <p:pic>
          <p:nvPicPr>
            <p:cNvPr id="14513" name="Picture 195" descr="14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6" y="799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14" name="Picture 196" descr="01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15" name="Picture 197" descr="13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16" name="Picture 198" descr="28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17" name="Picture 199" descr="30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18" name="Picture 200" descr="31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19" name="Picture 201" descr="32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20" name="Picture 202" descr="33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21" name="Picture 203" descr="34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22" name="Picture 204" descr="43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23" name="Picture 205" descr="44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24" name="Picture 206" descr="4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25" name="Picture 207" descr="5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26" name="Picture 208" descr="55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27" name="Picture 209" descr="56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28" name="Picture 210" descr="6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212"/>
          <p:cNvGrpSpPr>
            <a:grpSpLocks/>
          </p:cNvGrpSpPr>
          <p:nvPr/>
        </p:nvGrpSpPr>
        <p:grpSpPr bwMode="auto">
          <a:xfrm>
            <a:off x="230188" y="1265238"/>
            <a:ext cx="8420100" cy="204787"/>
            <a:chOff x="146" y="798"/>
            <a:chExt cx="5304" cy="129"/>
          </a:xfrm>
        </p:grpSpPr>
        <p:pic>
          <p:nvPicPr>
            <p:cNvPr id="14497" name="Picture 213" descr="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98" name="Picture 214" descr="0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99" name="Picture 215" descr="0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00" name="Picture 216" descr="0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01" name="Picture 217" descr="0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02" name="Picture 218" descr="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03" name="Picture 219" descr="2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04" name="Picture 220" descr="2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05" name="Picture 221" descr="2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06" name="Picture 222" descr="27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07" name="Picture 223" descr="29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08" name="Picture 224" descr="41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09" name="Picture 225" descr="4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10" name="Picture 226" descr="59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11" name="Picture 227" descr="6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12" name="Picture 228" descr="6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230"/>
          <p:cNvGrpSpPr>
            <a:grpSpLocks/>
          </p:cNvGrpSpPr>
          <p:nvPr/>
        </p:nvGrpSpPr>
        <p:grpSpPr bwMode="auto">
          <a:xfrm>
            <a:off x="650875" y="1265238"/>
            <a:ext cx="8426450" cy="206375"/>
            <a:chOff x="411" y="798"/>
            <a:chExt cx="5308" cy="130"/>
          </a:xfrm>
        </p:grpSpPr>
        <p:pic>
          <p:nvPicPr>
            <p:cNvPr id="14465" name="Picture 231" descr="54"/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66" name="Picture 232" descr="53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3" y="799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67" name="Picture 233" descr="05"/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68" name="Picture 234" descr="06"/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69" name="Picture 235" descr="09"/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70" name="Picture 236" descr="10"/>
            <p:cNvPicPr>
              <a:picLocks noChangeAspect="1" noChangeArrowheads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71" name="Picture 237" descr="11"/>
            <p:cNvPicPr>
              <a:picLocks noChangeAspect="1" noChangeArrowheads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72" name="Picture 238" descr="12"/>
            <p:cNvPicPr>
              <a:picLocks noChangeAspect="1" noChangeArrowheads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73" name="Picture 239" descr="15"/>
            <p:cNvPicPr>
              <a:picLocks noChangeAspect="1" noChangeArrowheads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74" name="Picture 240" descr="16"/>
            <p:cNvPicPr>
              <a:picLocks noChangeAspect="1" noChangeArrowheads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75" name="Picture 241" descr="17"/>
            <p:cNvPicPr>
              <a:picLocks noChangeAspect="1" noChangeArrowheads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76" name="Picture 242" descr="18"/>
            <p:cNvPicPr>
              <a:picLocks noChangeAspect="1" noChangeArrowheads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77" name="Picture 243" descr="21"/>
            <p:cNvPicPr>
              <a:picLocks noChangeAspect="1" noChangeArrowheads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78" name="Picture 244" descr="22"/>
            <p:cNvPicPr>
              <a:picLocks noChangeAspect="1" noChangeArrowheads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79" name="Picture 245" descr="25"/>
            <p:cNvPicPr>
              <a:picLocks noChangeAspect="1" noChangeArrowheads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80" name="Picture 246" descr="26"/>
            <p:cNvPicPr>
              <a:picLocks noChangeAspect="1" noChangeArrowheads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81" name="Picture 247" descr="35"/>
            <p:cNvPicPr>
              <a:picLocks noChangeAspect="1" noChangeArrowheads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82" name="Picture 248" descr="36"/>
            <p:cNvPicPr>
              <a:picLocks noChangeAspect="1" noChangeArrowheads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83" name="Picture 249" descr="37"/>
            <p:cNvPicPr>
              <a:picLocks noChangeAspect="1" noChangeArrowheads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84" name="Picture 250" descr="38"/>
            <p:cNvPicPr>
              <a:picLocks noChangeAspect="1" noChangeArrowheads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85" name="Picture 251" descr="39"/>
            <p:cNvPicPr>
              <a:picLocks noChangeAspect="1" noChangeArrowheads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86" name="Picture 252" descr="40"/>
            <p:cNvPicPr>
              <a:picLocks noChangeAspect="1" noChangeArrowheads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87" name="Picture 253" descr="45"/>
            <p:cNvPicPr>
              <a:picLocks noChangeAspect="1" noChangeArrowheads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88" name="Picture 254" descr="46"/>
            <p:cNvPicPr>
              <a:picLocks noChangeAspect="1" noChangeArrowheads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89" name="Picture 255" descr="47"/>
            <p:cNvPicPr>
              <a:picLocks noChangeAspect="1" noChangeArrowheads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90" name="Picture 256" descr="48"/>
            <p:cNvPicPr>
              <a:picLocks noChangeAspect="1" noChangeArrowheads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91" name="Picture 257" descr="51"/>
            <p:cNvPicPr>
              <a:picLocks noChangeAspect="1" noChangeArrowheads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92" name="Picture 258" descr="52"/>
            <p:cNvPicPr>
              <a:picLocks noChangeAspect="1" noChangeArrowheads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93" name="Picture 259" descr="57"/>
            <p:cNvPicPr>
              <a:picLocks noChangeAspect="1" noChangeArrowheads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94" name="Picture 260" descr="58"/>
            <p:cNvPicPr>
              <a:picLocks noChangeAspect="1" noChangeArrowheads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95" name="Picture 261" descr="64"/>
            <p:cNvPicPr>
              <a:picLocks noChangeAspect="1" noChangeArrowheads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96" name="Picture 262" descr="63"/>
            <p:cNvPicPr>
              <a:picLocks noChangeAspect="1" noChangeArrowheads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7783" name="Picture 263" descr="64"/>
          <p:cNvPicPr>
            <a:picLocks noChangeAspect="1" noChangeArrowheads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4329113"/>
            <a:ext cx="7207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784" name="Picture 264" descr="01"/>
          <p:cNvPicPr>
            <a:picLocks noChangeAspect="1" noChangeArrowheads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4329113"/>
            <a:ext cx="7207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785" name="Picture 265" descr="02"/>
          <p:cNvPicPr>
            <a:picLocks noChangeAspect="1" noChangeArrowheads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4329113"/>
            <a:ext cx="7207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786" name="Picture 266" descr="63"/>
          <p:cNvPicPr>
            <a:picLocks noChangeAspect="1" noChangeArrowheads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4329113"/>
            <a:ext cx="7207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787" name="Text Box 267"/>
          <p:cNvSpPr txBox="1">
            <a:spLocks noChangeArrowheads="1"/>
          </p:cNvSpPr>
          <p:nvPr/>
        </p:nvSpPr>
        <p:spPr bwMode="auto">
          <a:xfrm>
            <a:off x="1979613" y="5740400"/>
            <a:ext cx="1035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600"/>
              <a:t>Цянь-Небо</a:t>
            </a:r>
          </a:p>
        </p:txBody>
      </p:sp>
      <p:sp>
        <p:nvSpPr>
          <p:cNvPr id="107788" name="Text Box 268"/>
          <p:cNvSpPr txBox="1">
            <a:spLocks noChangeArrowheads="1"/>
          </p:cNvSpPr>
          <p:nvPr/>
        </p:nvSpPr>
        <p:spPr bwMode="auto">
          <a:xfrm>
            <a:off x="3429000" y="5740400"/>
            <a:ext cx="1111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600"/>
              <a:t>Кунь-Земля</a:t>
            </a:r>
          </a:p>
        </p:txBody>
      </p:sp>
      <p:sp>
        <p:nvSpPr>
          <p:cNvPr id="107789" name="Text Box 269"/>
          <p:cNvSpPr txBox="1">
            <a:spLocks noChangeArrowheads="1"/>
          </p:cNvSpPr>
          <p:nvPr/>
        </p:nvSpPr>
        <p:spPr bwMode="auto">
          <a:xfrm>
            <a:off x="5045075" y="5740400"/>
            <a:ext cx="7508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600"/>
              <a:t>Цзи-цзи</a:t>
            </a:r>
          </a:p>
        </p:txBody>
      </p:sp>
      <p:sp>
        <p:nvSpPr>
          <p:cNvPr id="107790" name="Text Box 270"/>
          <p:cNvSpPr txBox="1">
            <a:spLocks noChangeArrowheads="1"/>
          </p:cNvSpPr>
          <p:nvPr/>
        </p:nvSpPr>
        <p:spPr bwMode="auto">
          <a:xfrm>
            <a:off x="6516688" y="5740400"/>
            <a:ext cx="744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600"/>
              <a:t>Вэй-цзи</a:t>
            </a:r>
          </a:p>
        </p:txBody>
      </p:sp>
      <p:sp>
        <p:nvSpPr>
          <p:cNvPr id="25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60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258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6408431"/>
            <a:ext cx="153477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16 </a:t>
            </a:r>
            <a:r>
              <a:rPr lang="ru-RU" dirty="0" err="1" smtClean="0"/>
              <a:t>гексаграмм</a:t>
            </a:r>
            <a:endParaRPr lang="ru-RU" dirty="0"/>
          </a:p>
        </p:txBody>
      </p:sp>
      <p:sp>
        <p:nvSpPr>
          <p:cNvPr id="260" name="TextBox 259"/>
          <p:cNvSpPr txBox="1"/>
          <p:nvPr/>
        </p:nvSpPr>
        <p:spPr>
          <a:xfrm>
            <a:off x="3397261" y="6417332"/>
            <a:ext cx="153477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16 </a:t>
            </a:r>
            <a:r>
              <a:rPr lang="ru-RU" dirty="0" err="1" smtClean="0"/>
              <a:t>гексаграмм</a:t>
            </a:r>
            <a:endParaRPr lang="ru-RU" dirty="0"/>
          </a:p>
        </p:txBody>
      </p:sp>
      <p:sp>
        <p:nvSpPr>
          <p:cNvPr id="261" name="TextBox 260"/>
          <p:cNvSpPr txBox="1"/>
          <p:nvPr/>
        </p:nvSpPr>
        <p:spPr>
          <a:xfrm>
            <a:off x="5354785" y="6417332"/>
            <a:ext cx="170149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32 </a:t>
            </a:r>
            <a:r>
              <a:rPr lang="ru-RU" dirty="0" err="1" smtClean="0"/>
              <a:t>гексаграммы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824028" y="3465004"/>
            <a:ext cx="80438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уже</a:t>
            </a:r>
          </a:p>
          <a:p>
            <a:pPr algn="ctr"/>
            <a:r>
              <a:rPr lang="ru-RU" dirty="0" smtClean="0"/>
              <a:t>конец</a:t>
            </a:r>
            <a:endParaRPr lang="ru-RU" dirty="0"/>
          </a:p>
        </p:txBody>
      </p:sp>
      <p:sp>
        <p:nvSpPr>
          <p:cNvPr id="263" name="TextBox 262"/>
          <p:cNvSpPr txBox="1"/>
          <p:nvPr/>
        </p:nvSpPr>
        <p:spPr>
          <a:xfrm>
            <a:off x="6601644" y="3466800"/>
            <a:ext cx="95090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ещё не</a:t>
            </a:r>
          </a:p>
          <a:p>
            <a:pPr algn="ctr"/>
            <a:r>
              <a:rPr lang="ru-RU" dirty="0" smtClean="0"/>
              <a:t>конец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11837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7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07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0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"/>
                                        <p:tgtEl>
                                          <p:spTgt spid="10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"/>
                                        <p:tgtEl>
                                          <p:spTgt spid="10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00"/>
                                        <p:tgtEl>
                                          <p:spTgt spid="10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"/>
                                        <p:tgtEl>
                                          <p:spTgt spid="107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"/>
                                        <p:tgtEl>
                                          <p:spTgt spid="10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00"/>
                                        <p:tgtEl>
                                          <p:spTgt spid="107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"/>
                                        <p:tgtEl>
                                          <p:spTgt spid="107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"/>
                                        <p:tgtEl>
                                          <p:spTgt spid="107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00"/>
                                        <p:tgtEl>
                                          <p:spTgt spid="107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100"/>
                                        <p:tgtEl>
                                          <p:spTgt spid="107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0"/>
                                        <p:tgtEl>
                                          <p:spTgt spid="107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00"/>
                                        <p:tgtEl>
                                          <p:spTgt spid="107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0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00"/>
                                        <p:tgtEl>
                                          <p:spTgt spid="107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100"/>
                                        <p:tgtEl>
                                          <p:spTgt spid="107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100"/>
                                        <p:tgtEl>
                                          <p:spTgt spid="107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100"/>
                                        <p:tgtEl>
                                          <p:spTgt spid="107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100"/>
                                        <p:tgtEl>
                                          <p:spTgt spid="107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100"/>
                                        <p:tgtEl>
                                          <p:spTgt spid="107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100"/>
                                        <p:tgtEl>
                                          <p:spTgt spid="107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1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100"/>
                                        <p:tgtEl>
                                          <p:spTgt spid="107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100"/>
                                        <p:tgtEl>
                                          <p:spTgt spid="107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100"/>
                                        <p:tgtEl>
                                          <p:spTgt spid="107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100"/>
                                        <p:tgtEl>
                                          <p:spTgt spid="107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1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100"/>
                                        <p:tgtEl>
                                          <p:spTgt spid="107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1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100"/>
                                        <p:tgtEl>
                                          <p:spTgt spid="107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100"/>
                                        <p:tgtEl>
                                          <p:spTgt spid="107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100"/>
                                        <p:tgtEl>
                                          <p:spTgt spid="107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1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100"/>
                                        <p:tgtEl>
                                          <p:spTgt spid="107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100"/>
                                        <p:tgtEl>
                                          <p:spTgt spid="107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1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100"/>
                                        <p:tgtEl>
                                          <p:spTgt spid="107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100"/>
                                        <p:tgtEl>
                                          <p:spTgt spid="107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1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100"/>
                                        <p:tgtEl>
                                          <p:spTgt spid="107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100"/>
                                        <p:tgtEl>
                                          <p:spTgt spid="107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1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2" dur="100"/>
                                        <p:tgtEl>
                                          <p:spTgt spid="107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1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6" dur="100"/>
                                        <p:tgtEl>
                                          <p:spTgt spid="107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0" dur="100"/>
                                        <p:tgtEl>
                                          <p:spTgt spid="10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2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4" dur="100"/>
                                        <p:tgtEl>
                                          <p:spTgt spid="107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20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100"/>
                                        <p:tgtEl>
                                          <p:spTgt spid="10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2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100"/>
                                        <p:tgtEl>
                                          <p:spTgt spid="107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2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6" dur="100"/>
                                        <p:tgtEl>
                                          <p:spTgt spid="107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0" dur="100"/>
                                        <p:tgtEl>
                                          <p:spTgt spid="107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2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4" dur="100"/>
                                        <p:tgtEl>
                                          <p:spTgt spid="107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2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8" dur="100"/>
                                        <p:tgtEl>
                                          <p:spTgt spid="107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2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2" dur="100"/>
                                        <p:tgtEl>
                                          <p:spTgt spid="107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2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6" dur="100"/>
                                        <p:tgtEl>
                                          <p:spTgt spid="107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0" dur="100"/>
                                        <p:tgtEl>
                                          <p:spTgt spid="107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2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4" dur="100"/>
                                        <p:tgtEl>
                                          <p:spTgt spid="107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2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100"/>
                                        <p:tgtEl>
                                          <p:spTgt spid="10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2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2" dur="100"/>
                                        <p:tgtEl>
                                          <p:spTgt spid="10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2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6" dur="100"/>
                                        <p:tgtEl>
                                          <p:spTgt spid="10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0" dur="100"/>
                                        <p:tgtEl>
                                          <p:spTgt spid="10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2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4" dur="100"/>
                                        <p:tgtEl>
                                          <p:spTgt spid="10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2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8" dur="100"/>
                                        <p:tgtEl>
                                          <p:spTgt spid="10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2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2" dur="100"/>
                                        <p:tgtEl>
                                          <p:spTgt spid="10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2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6" dur="100"/>
                                        <p:tgtEl>
                                          <p:spTgt spid="10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0" dur="100"/>
                                        <p:tgtEl>
                                          <p:spTgt spid="10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2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4" dur="100"/>
                                        <p:tgtEl>
                                          <p:spTgt spid="10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2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8" dur="100"/>
                                        <p:tgtEl>
                                          <p:spTgt spid="10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2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2" dur="100"/>
                                        <p:tgtEl>
                                          <p:spTgt spid="10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2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6" dur="100"/>
                                        <p:tgtEl>
                                          <p:spTgt spid="10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0" dur="100"/>
                                        <p:tgtEl>
                                          <p:spTgt spid="10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3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4" dur="100"/>
                                        <p:tgtEl>
                                          <p:spTgt spid="10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30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8" dur="100"/>
                                        <p:tgtEl>
                                          <p:spTgt spid="10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3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2" dur="100"/>
                                        <p:tgtEl>
                                          <p:spTgt spid="10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3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6" dur="1000"/>
                                        <p:tgtEl>
                                          <p:spTgt spid="10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9" dur="1000"/>
                                        <p:tgtEl>
                                          <p:spTgt spid="10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2" dur="1000"/>
                                        <p:tgtEl>
                                          <p:spTgt spid="10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5" dur="1000"/>
                                        <p:tgtEl>
                                          <p:spTgt spid="107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3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9" dur="1000"/>
                                        <p:tgtEl>
                                          <p:spTgt spid="107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2" dur="1000"/>
                                        <p:tgtEl>
                                          <p:spTgt spid="107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5" dur="1000"/>
                                        <p:tgtEl>
                                          <p:spTgt spid="107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8" dur="1000"/>
                                        <p:tgtEl>
                                          <p:spTgt spid="107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1" dur="1000"/>
                                        <p:tgtEl>
                                          <p:spTgt spid="107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4" dur="1000"/>
                                        <p:tgtEl>
                                          <p:spTgt spid="107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 nodeType="afterGroup">
                            <p:stCondLst>
                              <p:cond delay="9400"/>
                            </p:stCondLst>
                            <p:childTnLst>
                              <p:par>
                                <p:cTn id="3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8" dur="200"/>
                                        <p:tgtEl>
                                          <p:spTgt spid="107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3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2" dur="200"/>
                                        <p:tgtEl>
                                          <p:spTgt spid="107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3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6" dur="200"/>
                                        <p:tgtEl>
                                          <p:spTgt spid="107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0" dur="200"/>
                                        <p:tgtEl>
                                          <p:spTgt spid="107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3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4" dur="200"/>
                                        <p:tgtEl>
                                          <p:spTgt spid="107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 nodeType="afterGroup">
                            <p:stCondLst>
                              <p:cond delay="10400"/>
                            </p:stCondLst>
                            <p:childTnLst>
                              <p:par>
                                <p:cTn id="3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8" dur="200"/>
                                        <p:tgtEl>
                                          <p:spTgt spid="107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 nodeType="afterGroup">
                            <p:stCondLst>
                              <p:cond delay="10600"/>
                            </p:stCondLst>
                            <p:childTnLst>
                              <p:par>
                                <p:cTn id="3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2" dur="200"/>
                                        <p:tgtEl>
                                          <p:spTgt spid="107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3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6" dur="200"/>
                                        <p:tgtEl>
                                          <p:spTgt spid="107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0" dur="200"/>
                                        <p:tgtEl>
                                          <p:spTgt spid="107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 nodeType="afterGroup">
                            <p:stCondLst>
                              <p:cond delay="11200"/>
                            </p:stCondLst>
                            <p:childTnLst>
                              <p:par>
                                <p:cTn id="3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4" dur="200"/>
                                        <p:tgtEl>
                                          <p:spTgt spid="107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 nodeType="afterGroup">
                            <p:stCondLst>
                              <p:cond delay="11400"/>
                            </p:stCondLst>
                            <p:childTnLst>
                              <p:par>
                                <p:cTn id="3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8" dur="200"/>
                                        <p:tgtEl>
                                          <p:spTgt spid="107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 nodeType="afterGroup">
                            <p:stCondLst>
                              <p:cond delay="11600"/>
                            </p:stCondLst>
                            <p:childTnLst>
                              <p:par>
                                <p:cTn id="3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2" dur="200"/>
                                        <p:tgtEl>
                                          <p:spTgt spid="107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3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6" dur="200"/>
                                        <p:tgtEl>
                                          <p:spTgt spid="10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0" dur="200"/>
                                        <p:tgtEl>
                                          <p:spTgt spid="10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 nodeType="afterGroup">
                            <p:stCondLst>
                              <p:cond delay="12200"/>
                            </p:stCondLst>
                            <p:childTnLst>
                              <p:par>
                                <p:cTn id="4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4" dur="200"/>
                                        <p:tgtEl>
                                          <p:spTgt spid="107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 nodeType="afterGroup">
                            <p:stCondLst>
                              <p:cond delay="12400"/>
                            </p:stCondLst>
                            <p:childTnLst>
                              <p:par>
                                <p:cTn id="40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8" dur="200"/>
                                        <p:tgtEl>
                                          <p:spTgt spid="107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 nodeType="afterGroup">
                            <p:stCondLst>
                              <p:cond delay="12600"/>
                            </p:stCondLst>
                            <p:childTnLst>
                              <p:par>
                                <p:cTn id="410" presetID="22" presetClass="entr" presetSubtype="2" repeatCount="3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2" dur="1000"/>
                                        <p:tgtEl>
                                          <p:spTgt spid="107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8" repeatCount="3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5" dur="1000"/>
                                        <p:tgtEl>
                                          <p:spTgt spid="107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 nodeType="clickPar">
                      <p:stCondLst>
                        <p:cond delay="indefinite"/>
                      </p:stCondLst>
                      <p:childTnLst>
                        <p:par>
                          <p:cTn id="4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7778E-7 1.48148E-6 L -2.77778E-7 -0.05671 " pathEditMode="relative" rAng="0" ptsTypes="AA">
                                      <p:cBhvr>
                                        <p:cTn id="4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47"/>
                                    </p:animMotion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07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3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34" dur="2000" fill="hold"/>
                                        <p:tgtEl>
                                          <p:spTgt spid="1077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5" presetID="32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3" dur="1000"/>
                                        <p:tgtEl>
                                          <p:spTgt spid="107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1000"/>
                                        <p:tgtEl>
                                          <p:spTgt spid="107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 nodeType="clickPar">
                      <p:stCondLst>
                        <p:cond delay="indefinite"/>
                      </p:stCondLst>
                      <p:childTnLst>
                        <p:par>
                          <p:cTn id="4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88889E-6 2.96296E-6 L -3.88889E-6 -0.05648 " pathEditMode="relative" rAng="0" ptsTypes="AA">
                                      <p:cBhvr>
                                        <p:cTn id="45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24"/>
                                    </p:animMotion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107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107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07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4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6" presetID="6" presetClass="emph" presetSubtype="0" repeatCount="indefinite" accel="50000" decel="50000" autoRev="1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77" dur="2000" fill="hold"/>
                                        <p:tgtEl>
                                          <p:spTgt spid="1077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8" presetID="32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6" dur="1000"/>
                                        <p:tgtEl>
                                          <p:spTgt spid="10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8" dur="1000"/>
                                        <p:tgtEl>
                                          <p:spTgt spid="107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1000"/>
                                        <p:tgtEl>
                                          <p:spTgt spid="107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4" dur="1000"/>
                                        <p:tgtEl>
                                          <p:spTgt spid="107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6" fill="hold" nodeType="clickPar">
                      <p:stCondLst>
                        <p:cond delay="indefinite"/>
                      </p:stCondLst>
                      <p:childTnLst>
                        <p:par>
                          <p:cTn id="4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48148E-6 L 1.94444E-6 -0.05671 " pathEditMode="relative" rAng="0" ptsTypes="AA">
                                      <p:cBhvr>
                                        <p:cTn id="50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47"/>
                                    </p:animMotion>
                                  </p:childTnLst>
                                </p:cTn>
                              </p:par>
                              <p:par>
                                <p:cTn id="5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/>
                                        <p:tgtEl>
                                          <p:spTgt spid="107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500"/>
                                        <p:tgtEl>
                                          <p:spTgt spid="107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0" dur="500"/>
                                        <p:tgtEl>
                                          <p:spTgt spid="107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3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4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5" presetID="6" presetClass="emph" presetSubtype="0" repeatCount="indefinite" accel="50000" decel="50000" autoRev="1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26" dur="2000" fill="hold"/>
                                        <p:tgtEl>
                                          <p:spTgt spid="1077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7" presetID="32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1000"/>
                                        <p:tgtEl>
                                          <p:spTgt spid="107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1000"/>
                                        <p:tgtEl>
                                          <p:spTgt spid="107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1" dur="1000"/>
                                        <p:tgtEl>
                                          <p:spTgt spid="107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3" dur="1000"/>
                                        <p:tgtEl>
                                          <p:spTgt spid="107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1000"/>
                                        <p:tgtEl>
                                          <p:spTgt spid="107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1000"/>
                                        <p:tgtEl>
                                          <p:spTgt spid="107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3" dur="1000"/>
                                        <p:tgtEl>
                                          <p:spTgt spid="107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6" dur="1000"/>
                                        <p:tgtEl>
                                          <p:spTgt spid="107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 nodeType="clickPar">
                      <p:stCondLst>
                        <p:cond delay="indefinite"/>
                      </p:stCondLst>
                      <p:childTnLst>
                        <p:par>
                          <p:cTn id="5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0" dur="500"/>
                                        <p:tgtEl>
                                          <p:spTgt spid="107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4" dur="500"/>
                                        <p:tgtEl>
                                          <p:spTgt spid="107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3" dur="1000"/>
                                        <p:tgtEl>
                                          <p:spTgt spid="10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5" dur="1000"/>
                                        <p:tgtEl>
                                          <p:spTgt spid="107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9" dur="1000"/>
                                        <p:tgtEl>
                                          <p:spTgt spid="10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1" dur="1000"/>
                                        <p:tgtEl>
                                          <p:spTgt spid="107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000"/>
                            </p:stCondLst>
                            <p:childTnLst>
                              <p:par>
                                <p:cTn id="5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68" grpId="0"/>
      <p:bldP spid="107685" grpId="0"/>
      <p:bldP spid="107702" grpId="0"/>
      <p:bldP spid="107708" grpId="0"/>
      <p:bldP spid="107709" grpId="0"/>
      <p:bldP spid="107710" grpId="0"/>
      <p:bldP spid="107711" grpId="0"/>
      <p:bldP spid="107711" grpId="1"/>
      <p:bldP spid="107711" grpId="2"/>
      <p:bldP spid="107712" grpId="0"/>
      <p:bldP spid="107712" grpId="1"/>
      <p:bldP spid="107712" grpId="2"/>
      <p:bldP spid="107713" grpId="0"/>
      <p:bldP spid="107713" grpId="1"/>
      <p:bldP spid="107713" grpId="2"/>
      <p:bldP spid="107787" grpId="0"/>
      <p:bldP spid="107788" grpId="0"/>
      <p:bldP spid="107789" grpId="0"/>
      <p:bldP spid="107790" grpId="0"/>
      <p:bldP spid="8" grpId="0"/>
      <p:bldP spid="8" grpId="1"/>
      <p:bldP spid="260" grpId="0"/>
      <p:bldP spid="260" grpId="1"/>
      <p:bldP spid="261" grpId="0"/>
      <p:bldP spid="261" grpId="1"/>
      <p:bldP spid="9" grpId="0" animBg="1"/>
      <p:bldP spid="26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6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88913"/>
            <a:ext cx="738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188913"/>
            <a:ext cx="738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232025" y="188913"/>
            <a:ext cx="1187450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8000" rIns="18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100000"/>
              </a:spcBef>
            </a:pPr>
            <a:endParaRPr lang="ru-RU" altLang="ru-RU" sz="1200" b="1"/>
          </a:p>
          <a:p>
            <a:pPr algn="ctr" eaLnBrk="1" hangingPunct="1"/>
            <a:r>
              <a:rPr lang="ru-RU" altLang="ru-RU" sz="1400" b="1"/>
              <a:t>КАНЬ-ВОДА</a:t>
            </a:r>
          </a:p>
          <a:p>
            <a:pPr algn="ctr" eaLnBrk="1" hangingPunct="1">
              <a:spcBef>
                <a:spcPct val="100000"/>
              </a:spcBef>
            </a:pPr>
            <a:r>
              <a:rPr lang="ru-RU" altLang="ru-RU" sz="1400" b="1"/>
              <a:t>ЛИ-ОГОНЬ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5718175" y="185738"/>
            <a:ext cx="1187450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8000" rIns="18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100000"/>
              </a:spcBef>
            </a:pPr>
            <a:endParaRPr lang="ru-RU" altLang="ru-RU" sz="1200" b="1"/>
          </a:p>
          <a:p>
            <a:pPr algn="ctr" eaLnBrk="1" hangingPunct="1"/>
            <a:r>
              <a:rPr lang="ru-RU" altLang="ru-RU" sz="1400" b="1"/>
              <a:t>ЛИ-ОГОНЬ</a:t>
            </a:r>
          </a:p>
          <a:p>
            <a:pPr algn="ctr" eaLnBrk="1" hangingPunct="1">
              <a:spcBef>
                <a:spcPct val="100000"/>
              </a:spcBef>
            </a:pPr>
            <a:r>
              <a:rPr lang="ru-RU" altLang="ru-RU" sz="1400" b="1"/>
              <a:t>КАНЬ-ВОДА</a:t>
            </a:r>
          </a:p>
          <a:p>
            <a:pPr algn="ctr" eaLnBrk="1" hangingPunct="1">
              <a:spcBef>
                <a:spcPct val="50000"/>
              </a:spcBef>
            </a:pPr>
            <a:endParaRPr lang="ru-RU" altLang="ru-RU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50850" y="368300"/>
            <a:ext cx="149225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/>
              <a:t>№ 63 Цзи Цзи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/>
              <a:t>Уже конец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7081838" y="366713"/>
            <a:ext cx="14859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/>
              <a:t>№ 64 Вэй Цзи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/>
              <a:t>Ещё не конец</a:t>
            </a:r>
          </a:p>
        </p:txBody>
      </p:sp>
      <p:sp>
        <p:nvSpPr>
          <p:cNvPr id="175112" name="Text Box 8"/>
          <p:cNvSpPr txBox="1">
            <a:spLocks noChangeArrowheads="1"/>
          </p:cNvSpPr>
          <p:nvPr/>
        </p:nvSpPr>
        <p:spPr bwMode="auto">
          <a:xfrm>
            <a:off x="1733550" y="1520825"/>
            <a:ext cx="5681663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4000" rIns="54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600">
                <a:latin typeface="Calibri" pitchFamily="34" charset="0"/>
              </a:rPr>
              <a:t>Между Небом и Землей есть существо.</a:t>
            </a:r>
            <a:br>
              <a:rPr lang="ru-RU" altLang="ru-RU" sz="1600">
                <a:latin typeface="Calibri" pitchFamily="34" charset="0"/>
              </a:rPr>
            </a:br>
            <a:r>
              <a:rPr lang="ru-RU" altLang="ru-RU" sz="1600" b="1">
                <a:latin typeface="Calibri" pitchFamily="34" charset="0"/>
              </a:rPr>
              <a:t>Сделано из огня и воды.</a:t>
            </a:r>
            <a:br>
              <a:rPr lang="ru-RU" altLang="ru-RU" sz="1600" b="1">
                <a:latin typeface="Calibri" pitchFamily="34" charset="0"/>
              </a:rPr>
            </a:br>
            <a:r>
              <a:rPr lang="ru-RU" altLang="ru-RU" sz="1600">
                <a:latin typeface="Calibri" pitchFamily="34" charset="0"/>
              </a:rPr>
              <a:t>Похоже на дерево</a:t>
            </a:r>
            <a:r>
              <a:rPr lang="en-US" altLang="ru-RU" sz="1600">
                <a:latin typeface="Calibri" pitchFamily="34" charset="0"/>
              </a:rPr>
              <a:t/>
            </a:r>
            <a:br>
              <a:rPr lang="en-US" altLang="ru-RU" sz="1600">
                <a:latin typeface="Calibri" pitchFamily="34" charset="0"/>
              </a:rPr>
            </a:br>
            <a:r>
              <a:rPr lang="ru-RU" altLang="ru-RU" sz="1600">
                <a:latin typeface="Calibri" pitchFamily="34" charset="0"/>
              </a:rPr>
              <a:t>с крепкой сердцевиной</a:t>
            </a:r>
            <a:r>
              <a:rPr lang="en-US" altLang="ru-RU" sz="1600">
                <a:latin typeface="Calibri" pitchFamily="34" charset="0"/>
              </a:rPr>
              <a:t/>
            </a:r>
            <a:br>
              <a:rPr lang="en-US" altLang="ru-RU" sz="1600">
                <a:latin typeface="Calibri" pitchFamily="34" charset="0"/>
              </a:rPr>
            </a:br>
            <a:r>
              <a:rPr lang="ru-RU" altLang="ru-RU" sz="1600">
                <a:latin typeface="Calibri" pitchFamily="34" charset="0"/>
              </a:rPr>
              <a:t>и сухой вершиной.</a:t>
            </a:r>
            <a:br>
              <a:rPr lang="ru-RU" altLang="ru-RU" sz="1600">
                <a:latin typeface="Calibri" pitchFamily="34" charset="0"/>
              </a:rPr>
            </a:br>
            <a:r>
              <a:rPr lang="ru-RU" altLang="ru-RU" sz="1600" b="1">
                <a:latin typeface="Calibri" pitchFamily="34" charset="0"/>
              </a:rPr>
              <a:t>У него два тела — мужское и женское.</a:t>
            </a:r>
            <a:br>
              <a:rPr lang="ru-RU" altLang="ru-RU" sz="1600" b="1">
                <a:latin typeface="Calibri" pitchFamily="34" charset="0"/>
              </a:rPr>
            </a:br>
            <a:r>
              <a:rPr lang="ru-RU" altLang="ru-RU" sz="1600">
                <a:latin typeface="Calibri" pitchFamily="34" charset="0"/>
              </a:rPr>
              <a:t>Одно печальное и грустное,</a:t>
            </a:r>
            <a:br>
              <a:rPr lang="ru-RU" altLang="ru-RU" sz="1600">
                <a:latin typeface="Calibri" pitchFamily="34" charset="0"/>
              </a:rPr>
            </a:br>
            <a:r>
              <a:rPr lang="ru-RU" altLang="ru-RU" sz="1600">
                <a:latin typeface="Calibri" pitchFamily="34" charset="0"/>
              </a:rPr>
              <a:t>у другого большой живот.</a:t>
            </a:r>
            <a:br>
              <a:rPr lang="ru-RU" altLang="ru-RU" sz="1600">
                <a:latin typeface="Calibri" pitchFamily="34" charset="0"/>
              </a:rPr>
            </a:br>
            <a:r>
              <a:rPr lang="ru-RU" altLang="ru-RU" sz="1600" b="1">
                <a:latin typeface="Calibri" pitchFamily="34" charset="0"/>
              </a:rPr>
              <a:t>Оба — средние в семье.</a:t>
            </a:r>
            <a:br>
              <a:rPr lang="ru-RU" altLang="ru-RU" sz="1600" b="1">
                <a:latin typeface="Calibri" pitchFamily="34" charset="0"/>
              </a:rPr>
            </a:br>
            <a:r>
              <a:rPr lang="ru-RU" altLang="ru-RU" sz="1600">
                <a:latin typeface="Calibri" pitchFamily="34" charset="0"/>
              </a:rPr>
              <a:t>Одно смотрит на север,</a:t>
            </a:r>
            <a:r>
              <a:rPr lang="en-US" altLang="ru-RU" sz="1600">
                <a:latin typeface="Calibri" pitchFamily="34" charset="0"/>
              </a:rPr>
              <a:t/>
            </a:r>
            <a:br>
              <a:rPr lang="en-US" altLang="ru-RU" sz="1600">
                <a:latin typeface="Calibri" pitchFamily="34" charset="0"/>
              </a:rPr>
            </a:br>
            <a:r>
              <a:rPr lang="ru-RU" altLang="ru-RU" sz="1600">
                <a:latin typeface="Calibri" pitchFamily="34" charset="0"/>
              </a:rPr>
              <a:t>другое — на юг.</a:t>
            </a:r>
            <a:br>
              <a:rPr lang="ru-RU" altLang="ru-RU" sz="1600">
                <a:latin typeface="Calibri" pitchFamily="34" charset="0"/>
              </a:rPr>
            </a:br>
            <a:r>
              <a:rPr lang="ru-RU" altLang="ru-RU" sz="1600" b="1">
                <a:latin typeface="Calibri" pitchFamily="34" charset="0"/>
              </a:rPr>
              <a:t>Свет и тень бегут в них по кругу.</a:t>
            </a:r>
            <a:br>
              <a:rPr lang="ru-RU" altLang="ru-RU" sz="1600" b="1">
                <a:latin typeface="Calibri" pitchFamily="34" charset="0"/>
              </a:rPr>
            </a:br>
            <a:r>
              <a:rPr lang="ru-RU" altLang="ru-RU" sz="1600">
                <a:latin typeface="Calibri" pitchFamily="34" charset="0"/>
              </a:rPr>
              <a:t>Они то соединяются,</a:t>
            </a:r>
            <a:r>
              <a:rPr lang="en-US" altLang="ru-RU" sz="1600">
                <a:latin typeface="Calibri" pitchFamily="34" charset="0"/>
              </a:rPr>
              <a:t/>
            </a:r>
            <a:br>
              <a:rPr lang="en-US" altLang="ru-RU" sz="1600">
                <a:latin typeface="Calibri" pitchFamily="34" charset="0"/>
              </a:rPr>
            </a:br>
            <a:r>
              <a:rPr lang="ru-RU" altLang="ru-RU" sz="1600">
                <a:latin typeface="Calibri" pitchFamily="34" charset="0"/>
              </a:rPr>
              <a:t>то разъединяются.</a:t>
            </a:r>
            <a:br>
              <a:rPr lang="ru-RU" altLang="ru-RU" sz="1600">
                <a:latin typeface="Calibri" pitchFamily="34" charset="0"/>
              </a:rPr>
            </a:br>
            <a:r>
              <a:rPr lang="ru-RU" altLang="ru-RU" sz="1600" b="1">
                <a:latin typeface="Calibri" pitchFamily="34" charset="0"/>
              </a:rPr>
              <a:t>Похоже на две пружины в три витка.</a:t>
            </a:r>
            <a:br>
              <a:rPr lang="ru-RU" altLang="ru-RU" sz="1600" b="1">
                <a:latin typeface="Calibri" pitchFamily="34" charset="0"/>
              </a:rPr>
            </a:br>
            <a:r>
              <a:rPr lang="ru-RU" altLang="ru-RU" sz="1600">
                <a:latin typeface="Calibri" pitchFamily="34" charset="0"/>
              </a:rPr>
              <a:t>Держит Небо и Землю.</a:t>
            </a:r>
            <a:br>
              <a:rPr lang="ru-RU" altLang="ru-RU" sz="1600">
                <a:latin typeface="Calibri" pitchFamily="34" charset="0"/>
              </a:rPr>
            </a:br>
            <a:r>
              <a:rPr lang="ru-RU" altLang="ru-RU" sz="1600" b="1">
                <a:latin typeface="Calibri" pitchFamily="34" charset="0"/>
              </a:rPr>
              <a:t>Любит ездить в повозке.</a:t>
            </a:r>
            <a:r>
              <a:rPr lang="en-US" altLang="ru-RU" sz="1600" b="1">
                <a:latin typeface="Calibri" pitchFamily="34" charset="0"/>
              </a:rPr>
              <a:t> </a:t>
            </a:r>
            <a:r>
              <a:rPr lang="ru-RU" altLang="ru-RU" sz="1600" b="1">
                <a:latin typeface="Calibri" pitchFamily="34" charset="0"/>
              </a:rPr>
              <a:t>У него мокрые голова и хвост.</a:t>
            </a:r>
            <a:br>
              <a:rPr lang="ru-RU" altLang="ru-RU" sz="1600" b="1">
                <a:latin typeface="Calibri" pitchFamily="34" charset="0"/>
              </a:rPr>
            </a:br>
            <a:r>
              <a:rPr lang="ru-RU" altLang="ru-RU" sz="1600">
                <a:latin typeface="Calibri" pitchFamily="34" charset="0"/>
              </a:rPr>
              <a:t>Нападает на страну бесов</a:t>
            </a:r>
            <a:r>
              <a:rPr lang="en-US" altLang="ru-RU" sz="1600">
                <a:latin typeface="Calibri" pitchFamily="34" charset="0"/>
              </a:rPr>
              <a:t> </a:t>
            </a:r>
            <a:r>
              <a:rPr lang="ru-RU" altLang="ru-RU" sz="1600">
                <a:latin typeface="Calibri" pitchFamily="34" charset="0"/>
              </a:rPr>
              <a:t>и через три года покоряет ее.</a:t>
            </a:r>
            <a:br>
              <a:rPr lang="ru-RU" altLang="ru-RU" sz="1600">
                <a:latin typeface="Calibri" pitchFamily="34" charset="0"/>
              </a:rPr>
            </a:br>
            <a:r>
              <a:rPr lang="ru-RU" altLang="ru-RU" sz="1600" b="1">
                <a:latin typeface="Calibri" pitchFamily="34" charset="0"/>
              </a:rPr>
              <a:t>В одной руке держит Солнце,</a:t>
            </a:r>
            <a:r>
              <a:rPr lang="en-US" altLang="ru-RU" sz="1600" b="1">
                <a:latin typeface="Calibri" pitchFamily="34" charset="0"/>
              </a:rPr>
              <a:t> </a:t>
            </a:r>
            <a:r>
              <a:rPr lang="ru-RU" altLang="ru-RU" sz="1600" b="1">
                <a:latin typeface="Calibri" pitchFamily="34" charset="0"/>
              </a:rPr>
              <a:t>в другой — Луну.</a:t>
            </a:r>
            <a:br>
              <a:rPr lang="ru-RU" altLang="ru-RU" sz="1600" b="1">
                <a:latin typeface="Calibri" pitchFamily="34" charset="0"/>
              </a:rPr>
            </a:br>
            <a:r>
              <a:rPr lang="ru-RU" altLang="ru-RU" sz="1600">
                <a:latin typeface="Calibri" pitchFamily="34" charset="0"/>
              </a:rPr>
              <a:t>Когда умирает — рождается снова. </a:t>
            </a:r>
          </a:p>
        </p:txBody>
      </p:sp>
      <p:pic>
        <p:nvPicPr>
          <p:cNvPr id="175113" name="Picture 9" descr="1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1520825"/>
            <a:ext cx="2608262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4" name="Picture 10" descr="1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1520825"/>
            <a:ext cx="2608262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5" name="Picture 11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3"/>
            <a:ext cx="9144000" cy="668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8" name="Text Box 14"/>
          <p:cNvSpPr txBox="1">
            <a:spLocks noChangeArrowheads="1"/>
          </p:cNvSpPr>
          <p:nvPr/>
        </p:nvSpPr>
        <p:spPr bwMode="auto">
          <a:xfrm>
            <a:off x="76200" y="1557338"/>
            <a:ext cx="2403475" cy="3749675"/>
          </a:xfrm>
          <a:prstGeom prst="rect">
            <a:avLst/>
          </a:prstGeom>
          <a:solidFill>
            <a:srgbClr val="EAEAEA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>
                <a:latin typeface="Times New Roman" pitchFamily="18" charset="0"/>
              </a:rPr>
              <a:t>В начале девятка.</a:t>
            </a:r>
          </a:p>
          <a:p>
            <a:pPr eaLnBrk="1" hangingPunct="1"/>
            <a:r>
              <a:rPr lang="ru-RU" altLang="ru-RU" sz="1600" b="1">
                <a:latin typeface="Times New Roman" pitchFamily="18" charset="0"/>
              </a:rPr>
              <a:t>Тащится твоя повозка.</a:t>
            </a:r>
          </a:p>
          <a:p>
            <a:pPr eaLnBrk="1" hangingPunct="1"/>
            <a:r>
              <a:rPr lang="ru-RU" altLang="ru-RU" sz="1600" b="1">
                <a:latin typeface="Times New Roman" pitchFamily="18" charset="0"/>
              </a:rPr>
              <a:t>Намочишь хвост...</a:t>
            </a:r>
          </a:p>
          <a:p>
            <a:pPr eaLnBrk="1" hangingPunct="1"/>
            <a:r>
              <a:rPr lang="ru-RU" altLang="ru-RU" sz="1600" b="1">
                <a:latin typeface="Times New Roman" pitchFamily="18" charset="0"/>
              </a:rPr>
              <a:t>...</a:t>
            </a:r>
          </a:p>
          <a:p>
            <a:pPr eaLnBrk="1" hangingPunct="1"/>
            <a:r>
              <a:rPr lang="ru-RU" altLang="ru-RU" sz="1600">
                <a:latin typeface="Times New Roman" pitchFamily="18" charset="0"/>
              </a:rPr>
              <a:t>Девятка третья. </a:t>
            </a:r>
          </a:p>
          <a:p>
            <a:pPr eaLnBrk="1" hangingPunct="1"/>
            <a:r>
              <a:rPr lang="ru-RU" altLang="ru-RU" sz="1600" b="1">
                <a:latin typeface="Times New Roman" pitchFamily="18" charset="0"/>
              </a:rPr>
              <a:t>Высокий предок напал</a:t>
            </a:r>
          </a:p>
          <a:p>
            <a:pPr eaLnBrk="1" hangingPunct="1"/>
            <a:r>
              <a:rPr lang="ru-RU" altLang="ru-RU" sz="1600" b="1">
                <a:latin typeface="Times New Roman" pitchFamily="18" charset="0"/>
              </a:rPr>
              <a:t>на страну бесов и в</a:t>
            </a:r>
          </a:p>
          <a:p>
            <a:pPr eaLnBrk="1" hangingPunct="1"/>
            <a:r>
              <a:rPr lang="ru-RU" altLang="ru-RU" sz="1600" b="1">
                <a:latin typeface="Times New Roman" pitchFamily="18" charset="0"/>
              </a:rPr>
              <a:t>три года победил её...</a:t>
            </a:r>
            <a:r>
              <a:rPr lang="ru-RU" altLang="ru-RU" sz="1600">
                <a:latin typeface="Times New Roman" pitchFamily="18" charset="0"/>
              </a:rPr>
              <a:t> </a:t>
            </a:r>
          </a:p>
          <a:p>
            <a:pPr eaLnBrk="1" hangingPunct="1"/>
            <a:endParaRPr lang="ru-RU" altLang="ru-RU" sz="1600" b="1">
              <a:latin typeface="Times New Roman" pitchFamily="18" charset="0"/>
            </a:endParaRPr>
          </a:p>
          <a:p>
            <a:pPr eaLnBrk="1" hangingPunct="1"/>
            <a:r>
              <a:rPr lang="ru-RU" altLang="ru-RU" sz="1600" b="1">
                <a:latin typeface="Times New Roman" pitchFamily="18" charset="0"/>
              </a:rPr>
              <a:t>...</a:t>
            </a:r>
          </a:p>
          <a:p>
            <a:pPr eaLnBrk="1" hangingPunct="1"/>
            <a:endParaRPr lang="ru-RU" altLang="ru-RU" sz="1600" b="1">
              <a:latin typeface="Times New Roman" pitchFamily="18" charset="0"/>
            </a:endParaRPr>
          </a:p>
          <a:p>
            <a:pPr eaLnBrk="1" hangingPunct="1"/>
            <a:r>
              <a:rPr lang="ru-RU" altLang="ru-RU" sz="1600" b="1">
                <a:latin typeface="Times New Roman" pitchFamily="18" charset="0"/>
              </a:rPr>
              <a:t>...</a:t>
            </a:r>
          </a:p>
          <a:p>
            <a:pPr eaLnBrk="1" hangingPunct="1"/>
            <a:endParaRPr lang="ru-RU" altLang="ru-RU" sz="1600">
              <a:latin typeface="Times New Roman" pitchFamily="18" charset="0"/>
            </a:endParaRPr>
          </a:p>
          <a:p>
            <a:pPr eaLnBrk="1" hangingPunct="1"/>
            <a:r>
              <a:rPr lang="ru-RU" altLang="ru-RU" sz="1600">
                <a:latin typeface="Times New Roman" pitchFamily="18" charset="0"/>
              </a:rPr>
              <a:t>Наверху шестерка. </a:t>
            </a:r>
            <a:br>
              <a:rPr lang="ru-RU" altLang="ru-RU" sz="1600">
                <a:latin typeface="Times New Roman" pitchFamily="18" charset="0"/>
              </a:rPr>
            </a:br>
            <a:r>
              <a:rPr lang="ru-RU" altLang="ru-RU" sz="1600" b="1">
                <a:latin typeface="Times New Roman" pitchFamily="18" charset="0"/>
              </a:rPr>
              <a:t>Намочишь голову... </a:t>
            </a:r>
          </a:p>
        </p:txBody>
      </p:sp>
      <p:sp>
        <p:nvSpPr>
          <p:cNvPr id="175119" name="Text Box 15"/>
          <p:cNvSpPr txBox="1">
            <a:spLocks noChangeArrowheads="1"/>
          </p:cNvSpPr>
          <p:nvPr/>
        </p:nvSpPr>
        <p:spPr bwMode="auto">
          <a:xfrm>
            <a:off x="6496050" y="1557338"/>
            <a:ext cx="2613025" cy="3749675"/>
          </a:xfrm>
          <a:prstGeom prst="rect">
            <a:avLst/>
          </a:prstGeom>
          <a:solidFill>
            <a:srgbClr val="EAEAEA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>
                <a:latin typeface="Times New Roman" pitchFamily="18" charset="0"/>
              </a:rPr>
              <a:t>В начале девятка.</a:t>
            </a:r>
          </a:p>
          <a:p>
            <a:pPr eaLnBrk="1" hangingPunct="1"/>
            <a:r>
              <a:rPr lang="ru-RU" altLang="ru-RU" sz="1600" b="1">
                <a:latin typeface="Times New Roman" pitchFamily="18" charset="0"/>
              </a:rPr>
              <a:t>Намочишь хвост...</a:t>
            </a:r>
          </a:p>
          <a:p>
            <a:pPr eaLnBrk="1" hangingPunct="1"/>
            <a:r>
              <a:rPr lang="ru-RU" altLang="ru-RU" sz="1600" b="1">
                <a:latin typeface="Times New Roman" pitchFamily="18" charset="0"/>
              </a:rPr>
              <a:t>...</a:t>
            </a:r>
          </a:p>
          <a:p>
            <a:pPr eaLnBrk="1" hangingPunct="1"/>
            <a:r>
              <a:rPr lang="ru-RU" altLang="ru-RU" sz="1600">
                <a:latin typeface="Times New Roman" pitchFamily="18" charset="0"/>
              </a:rPr>
              <a:t>Девятка вторая.</a:t>
            </a:r>
          </a:p>
          <a:p>
            <a:pPr eaLnBrk="1" hangingPunct="1"/>
            <a:r>
              <a:rPr lang="ru-RU" altLang="ru-RU" sz="1600" b="1">
                <a:latin typeface="Times New Roman" pitchFamily="18" charset="0"/>
              </a:rPr>
              <a:t>Тащится твоя повозка...</a:t>
            </a:r>
          </a:p>
          <a:p>
            <a:pPr eaLnBrk="1" hangingPunct="1"/>
            <a:r>
              <a:rPr lang="ru-RU" altLang="ru-RU" sz="1600" b="1">
                <a:latin typeface="Times New Roman" pitchFamily="18" charset="0"/>
              </a:rPr>
              <a:t>...</a:t>
            </a:r>
          </a:p>
          <a:p>
            <a:pPr eaLnBrk="1" hangingPunct="1"/>
            <a:r>
              <a:rPr lang="ru-RU" altLang="ru-RU" sz="1600">
                <a:latin typeface="Times New Roman" pitchFamily="18" charset="0"/>
              </a:rPr>
              <a:t>Девятка четвёртая.</a:t>
            </a:r>
          </a:p>
          <a:p>
            <a:pPr eaLnBrk="1" hangingPunct="1"/>
            <a:r>
              <a:rPr lang="ru-RU" altLang="ru-RU" sz="1600" b="1">
                <a:latin typeface="Times New Roman" pitchFamily="18" charset="0"/>
              </a:rPr>
              <a:t>При потрясении надо</a:t>
            </a:r>
          </a:p>
          <a:p>
            <a:pPr eaLnBrk="1" hangingPunct="1"/>
            <a:r>
              <a:rPr lang="ru-RU" altLang="ru-RU" sz="1600" b="1">
                <a:latin typeface="Times New Roman" pitchFamily="18" charset="0"/>
              </a:rPr>
              <a:t>напасть на страну бесов,</a:t>
            </a:r>
          </a:p>
          <a:p>
            <a:pPr eaLnBrk="1" hangingPunct="1"/>
            <a:r>
              <a:rPr lang="ru-RU" altLang="ru-RU" sz="1600" b="1">
                <a:latin typeface="Times New Roman" pitchFamily="18" charset="0"/>
              </a:rPr>
              <a:t>и через три года будет</a:t>
            </a:r>
          </a:p>
          <a:p>
            <a:pPr eaLnBrk="1" hangingPunct="1"/>
            <a:r>
              <a:rPr lang="ru-RU" altLang="ru-RU" sz="1600" b="1">
                <a:latin typeface="Times New Roman" pitchFamily="18" charset="0"/>
              </a:rPr>
              <a:t>похвала от великого</a:t>
            </a:r>
          </a:p>
          <a:p>
            <a:pPr eaLnBrk="1" hangingPunct="1"/>
            <a:r>
              <a:rPr lang="ru-RU" altLang="ru-RU" sz="1600" b="1">
                <a:latin typeface="Times New Roman" pitchFamily="18" charset="0"/>
              </a:rPr>
              <a:t>царства</a:t>
            </a:r>
          </a:p>
          <a:p>
            <a:pPr eaLnBrk="1" hangingPunct="1"/>
            <a:r>
              <a:rPr lang="ru-RU" altLang="ru-RU" sz="1600" b="1">
                <a:latin typeface="Times New Roman" pitchFamily="18" charset="0"/>
              </a:rPr>
              <a:t>...</a:t>
            </a:r>
          </a:p>
          <a:p>
            <a:pPr eaLnBrk="1" hangingPunct="1"/>
            <a:r>
              <a:rPr lang="ru-RU" altLang="ru-RU" sz="1600">
                <a:latin typeface="Times New Roman" pitchFamily="18" charset="0"/>
              </a:rPr>
              <a:t>Наверху шестерка. </a:t>
            </a:r>
            <a:br>
              <a:rPr lang="ru-RU" altLang="ru-RU" sz="1600">
                <a:latin typeface="Times New Roman" pitchFamily="18" charset="0"/>
              </a:rPr>
            </a:br>
            <a:r>
              <a:rPr lang="ru-RU" altLang="ru-RU" sz="1600">
                <a:latin typeface="Times New Roman" pitchFamily="18" charset="0"/>
              </a:rPr>
              <a:t>...</a:t>
            </a:r>
            <a:r>
              <a:rPr lang="ru-RU" altLang="ru-RU" sz="1600" b="1">
                <a:latin typeface="Times New Roman" pitchFamily="18" charset="0"/>
              </a:rPr>
              <a:t>Намочишь голову...</a:t>
            </a:r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381328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rgbClr val="FFFF00"/>
                </a:solidFill>
              </a:rPr>
              <a:pPr/>
              <a:t>61</a:t>
            </a:fld>
            <a:endParaRPr lang="ru-RU" sz="2400" dirty="0" smtClean="0">
              <a:solidFill>
                <a:srgbClr val="FFFF00"/>
              </a:solidFill>
            </a:endParaRPr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520137" y="6409903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rgbClr val="FFFF00"/>
                </a:solidFill>
              </a:rPr>
              <a:t>(64)</a:t>
            </a:r>
            <a:endParaRPr lang="ru-RU" sz="24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8966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5115"/>
                                        </p:tgtEl>
                                      </p:cBhvr>
                                      <p:by x="57000" y="57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5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4.44444E-6 3.7037E-6 L -0.21527 3.7037E-6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4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11111E-6 3.7037E-6 L 0.21597 3.7037E-6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75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5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5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75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75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12" grpId="0"/>
      <p:bldP spid="175118" grpId="0" animBg="1"/>
      <p:bldP spid="175118" grpId="1" animBg="1"/>
      <p:bldP spid="175119" grpId="0" animBg="1"/>
      <p:bldP spid="175119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115616" y="944724"/>
            <a:ext cx="7561263" cy="5413375"/>
            <a:chOff x="1120775" y="946150"/>
            <a:chExt cx="7561263" cy="5413375"/>
          </a:xfrm>
        </p:grpSpPr>
        <p:pic>
          <p:nvPicPr>
            <p:cNvPr id="7" name="Picture 2" descr="4_chert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775" y="946150"/>
              <a:ext cx="7561263" cy="541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Группа 7"/>
            <p:cNvGrpSpPr/>
            <p:nvPr/>
          </p:nvGrpSpPr>
          <p:grpSpPr>
            <a:xfrm>
              <a:off x="4015273" y="2254201"/>
              <a:ext cx="1226517" cy="408238"/>
              <a:chOff x="4015273" y="2254201"/>
              <a:chExt cx="1226517" cy="408238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4015273" y="2254201"/>
                <a:ext cx="122413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>
                <a:off x="4017654" y="2662439"/>
                <a:ext cx="122413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Группа 8"/>
            <p:cNvGrpSpPr/>
            <p:nvPr/>
          </p:nvGrpSpPr>
          <p:grpSpPr>
            <a:xfrm>
              <a:off x="4012603" y="4648085"/>
              <a:ext cx="1226517" cy="396333"/>
              <a:chOff x="4012603" y="4648085"/>
              <a:chExt cx="1226517" cy="396333"/>
            </a:xfrm>
          </p:grpSpPr>
          <p:cxnSp>
            <p:nvCxnSpPr>
              <p:cNvPr id="16" name="Прямая соединительная линия 15"/>
              <p:cNvCxnSpPr/>
              <p:nvPr/>
            </p:nvCxnSpPr>
            <p:spPr>
              <a:xfrm>
                <a:off x="4012603" y="4648085"/>
                <a:ext cx="122413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/>
              <p:cNvCxnSpPr/>
              <p:nvPr/>
            </p:nvCxnSpPr>
            <p:spPr>
              <a:xfrm>
                <a:off x="4014984" y="5044418"/>
                <a:ext cx="122413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Группа 9"/>
            <p:cNvGrpSpPr/>
            <p:nvPr/>
          </p:nvGrpSpPr>
          <p:grpSpPr>
            <a:xfrm>
              <a:off x="5253695" y="3445667"/>
              <a:ext cx="1226517" cy="396333"/>
              <a:chOff x="4012603" y="4648085"/>
              <a:chExt cx="1226517" cy="396333"/>
            </a:xfrm>
          </p:grpSpPr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4012603" y="4648085"/>
                <a:ext cx="122413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4014984" y="5044418"/>
                <a:ext cx="122413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Группа 10"/>
            <p:cNvGrpSpPr/>
            <p:nvPr/>
          </p:nvGrpSpPr>
          <p:grpSpPr>
            <a:xfrm>
              <a:off x="2793518" y="3449601"/>
              <a:ext cx="1226517" cy="396333"/>
              <a:chOff x="4012603" y="4648085"/>
              <a:chExt cx="1226517" cy="396333"/>
            </a:xfrm>
          </p:grpSpPr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4012603" y="4648085"/>
                <a:ext cx="122413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4014984" y="5044418"/>
                <a:ext cx="122413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575556" y="296863"/>
            <a:ext cx="818672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200" dirty="0"/>
              <a:t>Гадание по И </a:t>
            </a:r>
            <a:r>
              <a:rPr lang="ru-RU" altLang="ru-RU" sz="3200" dirty="0" err="1" smtClean="0"/>
              <a:t>цзин</a:t>
            </a:r>
            <a:r>
              <a:rPr lang="ru-RU" altLang="ru-RU" sz="3200" dirty="0" smtClean="0"/>
              <a:t>. </a:t>
            </a:r>
            <a:r>
              <a:rPr lang="ru-RU" altLang="ru-RU" sz="2800" dirty="0" smtClean="0"/>
              <a:t>Картина</a:t>
            </a:r>
            <a:r>
              <a:rPr lang="ru-RU" altLang="ru-RU" sz="3200" dirty="0" smtClean="0"/>
              <a:t> «6798: Космос</a:t>
            </a:r>
            <a:endParaRPr lang="ru-RU" altLang="ru-RU" sz="3200" dirty="0"/>
          </a:p>
        </p:txBody>
      </p:sp>
      <p:pic>
        <p:nvPicPr>
          <p:cNvPr id="150532" name="Picture 4" descr="03_7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1343025"/>
            <a:ext cx="47736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3" name="Picture 5" descr="4_cherty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1341438"/>
            <a:ext cx="4772025" cy="479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62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21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5808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05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50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11" dur="20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1692275" y="296863"/>
            <a:ext cx="55800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200"/>
              <a:t>Вероятности выпадения черт</a:t>
            </a:r>
          </a:p>
        </p:txBody>
      </p:sp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6013" y="1306512"/>
            <a:ext cx="7019925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63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5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0810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1363777" y="2312876"/>
            <a:ext cx="83195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600" spc="300" dirty="0" smtClean="0">
                <a:solidFill>
                  <a:schemeClr val="bg1"/>
                </a:solidFill>
              </a:rPr>
              <a:t>И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3600" spc="300" dirty="0" smtClean="0">
                <a:solidFill>
                  <a:schemeClr val="bg1"/>
                </a:solidFill>
              </a:rPr>
              <a:t>ШИ</a:t>
            </a:r>
            <a:endParaRPr lang="ru-RU" altLang="ru-RU" sz="3600" spc="3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bg1"/>
                </a:solidFill>
              </a:rPr>
              <a:pPr/>
              <a:t>64</a:t>
            </a:fld>
            <a:endParaRPr lang="ru-RU" sz="2400" dirty="0" smtClean="0">
              <a:solidFill>
                <a:schemeClr val="bg1"/>
              </a:solidFill>
            </a:endParaRPr>
          </a:p>
        </p:txBody>
      </p:sp>
      <p:sp>
        <p:nvSpPr>
          <p:cNvPr id="5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bg1"/>
                </a:solidFill>
              </a:rPr>
              <a:t>(64)</a:t>
            </a:r>
            <a:endParaRPr lang="ru-RU" sz="2400" b="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68" y="1428750"/>
            <a:ext cx="1905000" cy="4000500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008702" y="2312876"/>
            <a:ext cx="255037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600" spc="300" dirty="0" smtClean="0">
                <a:solidFill>
                  <a:schemeClr val="bg1"/>
                </a:solidFill>
              </a:rPr>
              <a:t>ПЕСНИ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3600" spc="300" dirty="0" smtClean="0">
                <a:solidFill>
                  <a:schemeClr val="bg1"/>
                </a:solidFill>
              </a:rPr>
              <a:t>ПЕРЕМЕН</a:t>
            </a:r>
            <a:endParaRPr lang="ru-RU" altLang="ru-RU" sz="3600" spc="3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181872"/>
            <a:ext cx="84809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600" spc="200" dirty="0">
                <a:solidFill>
                  <a:schemeClr val="bg1"/>
                </a:solidFill>
              </a:rPr>
              <a:t>http://burdonov.ru/izin/Ishi/index.html</a:t>
            </a:r>
            <a:endParaRPr lang="ru-RU" sz="3600" spc="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764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515" y="2629361"/>
            <a:ext cx="3720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СУБСТАНЦИЯ</a:t>
            </a:r>
            <a:endParaRPr lang="ru-RU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580112" y="2631309"/>
            <a:ext cx="27443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ПРОЦЕСС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7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7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3968" y="2413337"/>
            <a:ext cx="9861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sym typeface="Symbol"/>
              </a:rPr>
              <a:t>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2637" y="512676"/>
            <a:ext cx="2241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ЕВРОПА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52303" y="514624"/>
            <a:ext cx="1924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776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5" name="Picture 17" descr="Genezis_G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38" y="3479790"/>
            <a:ext cx="7956000" cy="274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Genezis_GG_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38" y="3878253"/>
            <a:ext cx="7956000" cy="238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19" descr="Genezis_GG_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38" y="4292600"/>
            <a:ext cx="7956000" cy="200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Genezis_GG_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38" y="4670415"/>
            <a:ext cx="7956000" cy="166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9" name="Picture 21" descr="Genezis_GG_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38" y="5084763"/>
            <a:ext cx="7956000" cy="130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Genezis_GG_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38" y="5481627"/>
            <a:ext cx="7956000" cy="92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1" name="Picture 23" descr="Genezis_GG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38" y="5876915"/>
            <a:ext cx="7956000" cy="55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1074738" y="296863"/>
            <a:ext cx="68818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800" b="1"/>
              <a:t>ТАЙ-ЦЗИ — 太極 — ВЕЛИКИЙ ПРЕДЕЛ</a:t>
            </a:r>
          </a:p>
        </p:txBody>
      </p:sp>
      <p:pic>
        <p:nvPicPr>
          <p:cNvPr id="7181" name="Picture 13" descr="TaiCz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01600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158750" y="1617663"/>
            <a:ext cx="2828925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Иероглиф </a:t>
            </a:r>
            <a:r>
              <a:rPr lang="ru-RU" altLang="ru-RU" b="1"/>
              <a:t>極 </a:t>
            </a:r>
            <a:r>
              <a:rPr lang="ru-RU" altLang="ru-RU" i="1"/>
              <a:t>цзи</a:t>
            </a:r>
            <a:r>
              <a:rPr lang="ru-RU" altLang="ru-RU"/>
              <a:t>-предел</a:t>
            </a:r>
          </a:p>
          <a:p>
            <a:pPr>
              <a:spcBef>
                <a:spcPct val="50000"/>
              </a:spcBef>
            </a:pPr>
            <a:r>
              <a:rPr lang="ru-RU" altLang="ru-RU"/>
              <a:t>охватывает два смысла:</a:t>
            </a:r>
          </a:p>
          <a:p>
            <a:pPr>
              <a:spcBef>
                <a:spcPct val="50000"/>
              </a:spcBef>
            </a:pPr>
            <a:r>
              <a:rPr lang="ru-RU" altLang="ru-RU"/>
              <a:t>"край" и "центр".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5651500" y="1484313"/>
            <a:ext cx="33337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В </a:t>
            </a:r>
            <a:r>
              <a:rPr lang="ru-RU" altLang="ru-RU" i="1"/>
              <a:t>Си цы чжуань</a:t>
            </a:r>
            <a:r>
              <a:rPr lang="ru-RU" altLang="ru-RU"/>
              <a:t> сказано, что</a:t>
            </a:r>
            <a:br>
              <a:rPr lang="ru-RU" altLang="ru-RU"/>
            </a:br>
            <a:r>
              <a:rPr lang="ru-RU" altLang="ru-RU"/>
              <a:t>"перемены имеют </a:t>
            </a:r>
            <a:r>
              <a:rPr lang="ru-RU" altLang="ru-RU" i="1"/>
              <a:t>Тай цзи</a:t>
            </a:r>
            <a:r>
              <a:rPr lang="ru-RU" altLang="ru-RU"/>
              <a:t>",</a:t>
            </a:r>
            <a:br>
              <a:rPr lang="ru-RU" altLang="ru-RU"/>
            </a:br>
            <a:r>
              <a:rPr lang="ru-RU" altLang="ru-RU"/>
              <a:t>из которого путем</a:t>
            </a:r>
            <a:br>
              <a:rPr lang="ru-RU" altLang="ru-RU"/>
            </a:br>
            <a:r>
              <a:rPr lang="ru-RU" altLang="ru-RU"/>
              <a:t>последовательного удвоения</a:t>
            </a:r>
            <a:br>
              <a:rPr lang="ru-RU" altLang="ru-RU"/>
            </a:br>
            <a:r>
              <a:rPr lang="ru-RU" altLang="ru-RU"/>
              <a:t>рождаются сначала </a:t>
            </a:r>
            <a:r>
              <a:rPr lang="ru-RU" altLang="ru-RU" i="1"/>
              <a:t>инь</a:t>
            </a:r>
            <a:r>
              <a:rPr lang="ru-RU" altLang="ru-RU"/>
              <a:t> и </a:t>
            </a:r>
            <a:r>
              <a:rPr lang="ru-RU" altLang="ru-RU" i="1"/>
              <a:t>ян</a:t>
            </a:r>
            <a:r>
              <a:rPr lang="ru-RU" altLang="ru-RU"/>
              <a:t>,</a:t>
            </a:r>
            <a:br>
              <a:rPr lang="ru-RU" altLang="ru-RU"/>
            </a:br>
            <a:r>
              <a:rPr lang="ru-RU" altLang="ru-RU"/>
              <a:t>а затем все сущее.</a:t>
            </a:r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8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7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508" y="60212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43508" y="551723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43508" y="51211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43508" y="468914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43508" y="429309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143508" y="38877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43508" y="350100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8579574" y="60212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8579574" y="551723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8579574" y="51211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8579574" y="468914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8579574" y="429309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16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8579574" y="388776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32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8579574" y="350100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64</a:t>
            </a:r>
            <a:endParaRPr lang="ru-RU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24624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z="2400" smtClean="0">
                <a:solidFill>
                  <a:schemeClr val="accent2"/>
                </a:solidFill>
              </a:rPr>
              <a:pPr/>
              <a:t>9</a:t>
            </a:fld>
            <a:endParaRPr lang="ru-RU" sz="2400" dirty="0" smtClean="0">
              <a:solidFill>
                <a:schemeClr val="accent2"/>
              </a:solidFill>
            </a:endParaRPr>
          </a:p>
        </p:txBody>
      </p:sp>
      <p:sp>
        <p:nvSpPr>
          <p:cNvPr id="12" name="Text Box 101"/>
          <p:cNvSpPr txBox="1">
            <a:spLocks noChangeArrowheads="1"/>
          </p:cNvSpPr>
          <p:nvPr/>
        </p:nvSpPr>
        <p:spPr bwMode="auto">
          <a:xfrm>
            <a:off x="8520137" y="6473825"/>
            <a:ext cx="5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dirty="0" smtClean="0">
                <a:solidFill>
                  <a:schemeClr val="accent2"/>
                </a:solidFill>
              </a:rPr>
              <a:t>(64)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3808" y="116632"/>
            <a:ext cx="3233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Флаг </a:t>
            </a:r>
            <a:r>
              <a:rPr lang="ru-RU" sz="3600" dirty="0" err="1"/>
              <a:t>Тхэгыкки</a:t>
            </a:r>
            <a:endParaRPr lang="ru-RU" sz="3600" dirty="0"/>
          </a:p>
        </p:txBody>
      </p: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96" y="1377012"/>
            <a:ext cx="3315216" cy="21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084" y="1377012"/>
            <a:ext cx="3219544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598" y="3645324"/>
            <a:ext cx="3243164" cy="21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643" y="3653848"/>
            <a:ext cx="3240001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07996" y="1007440"/>
            <a:ext cx="331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Великий </a:t>
            </a:r>
            <a:r>
              <a:rPr lang="ru-RU" dirty="0" err="1" smtClean="0"/>
              <a:t>Чосон</a:t>
            </a:r>
            <a:r>
              <a:rPr lang="ru-RU" dirty="0" smtClean="0"/>
              <a:t> (1392-1897</a:t>
            </a:r>
            <a:r>
              <a:rPr lang="ru-RU" dirty="0"/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62710" y="1007440"/>
            <a:ext cx="361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Корейская империя (1897-1910)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9552" y="5805264"/>
            <a:ext cx="3492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Временное правительство Республики Корея (1919-1948)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82841" y="5805264"/>
            <a:ext cx="318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Республика </a:t>
            </a:r>
            <a:r>
              <a:rPr lang="ru-RU" dirty="0"/>
              <a:t>Корея </a:t>
            </a:r>
            <a:r>
              <a:rPr lang="ru-RU" dirty="0" smtClean="0"/>
              <a:t>(1948-…)</a:t>
            </a:r>
            <a:endParaRPr lang="ru-RU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7314</TotalTime>
  <Words>1942</Words>
  <Application>Microsoft Office PowerPoint</Application>
  <PresentationFormat>Экран (4:3)</PresentationFormat>
  <Paragraphs>827</Paragraphs>
  <Slides>64</Slides>
  <Notes>64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72" baseType="lpstr">
      <vt:lpstr>Arial</vt:lpstr>
      <vt:lpstr>Symbol</vt:lpstr>
      <vt:lpstr>SimSun</vt:lpstr>
      <vt:lpstr>Yu Gothic UI Light</vt:lpstr>
      <vt:lpstr>Wingdings</vt:lpstr>
      <vt:lpstr>Times New Roman</vt:lpstr>
      <vt:lpstr>Calibri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 Бурдонов</dc:creator>
  <cp:lastModifiedBy>igor</cp:lastModifiedBy>
  <cp:revision>162</cp:revision>
  <dcterms:created xsi:type="dcterms:W3CDTF">2010-11-04T08:47:51Z</dcterms:created>
  <dcterms:modified xsi:type="dcterms:W3CDTF">2023-04-09T11:06:57Z</dcterms:modified>
</cp:coreProperties>
</file>